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9"/>
  </p:notesMasterIdLst>
  <p:sldIdLst>
    <p:sldId id="256" r:id="rId2"/>
    <p:sldId id="302" r:id="rId3"/>
    <p:sldId id="257" r:id="rId4"/>
    <p:sldId id="295" r:id="rId5"/>
    <p:sldId id="258" r:id="rId6"/>
    <p:sldId id="296" r:id="rId7"/>
    <p:sldId id="260" r:id="rId8"/>
    <p:sldId id="276" r:id="rId9"/>
    <p:sldId id="261" r:id="rId10"/>
    <p:sldId id="262" r:id="rId11"/>
    <p:sldId id="263" r:id="rId12"/>
    <p:sldId id="265" r:id="rId13"/>
    <p:sldId id="267" r:id="rId14"/>
    <p:sldId id="297" r:id="rId15"/>
    <p:sldId id="268" r:id="rId16"/>
    <p:sldId id="298" r:id="rId17"/>
    <p:sldId id="269" r:id="rId18"/>
    <p:sldId id="271" r:id="rId19"/>
    <p:sldId id="270" r:id="rId20"/>
    <p:sldId id="272" r:id="rId21"/>
    <p:sldId id="273" r:id="rId22"/>
    <p:sldId id="274" r:id="rId23"/>
    <p:sldId id="277" r:id="rId24"/>
    <p:sldId id="301" r:id="rId25"/>
    <p:sldId id="278" r:id="rId26"/>
    <p:sldId id="290" r:id="rId27"/>
    <p:sldId id="279" r:id="rId28"/>
    <p:sldId id="281" r:id="rId29"/>
    <p:sldId id="291" r:id="rId30"/>
    <p:sldId id="282" r:id="rId31"/>
    <p:sldId id="292" r:id="rId32"/>
    <p:sldId id="283" r:id="rId33"/>
    <p:sldId id="293" r:id="rId34"/>
    <p:sldId id="284" r:id="rId35"/>
    <p:sldId id="294" r:id="rId36"/>
    <p:sldId id="299" r:id="rId37"/>
    <p:sldId id="300" r:id="rId3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122"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7A039C-57F6-4509-9792-D5FD2C73C46D}" type="datetimeFigureOut">
              <a:rPr lang="en-GB" smtClean="0"/>
              <a:t>18/12/2024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9321E1-ABFE-492C-A172-25C1D4654C51}" type="slidenum">
              <a:rPr lang="en-GB" smtClean="0"/>
              <a:t>‹Nr.›</a:t>
            </a:fld>
            <a:endParaRPr lang="en-GB" dirty="0"/>
          </a:p>
        </p:txBody>
      </p:sp>
    </p:spTree>
    <p:extLst>
      <p:ext uri="{BB962C8B-B14F-4D97-AF65-F5344CB8AC3E}">
        <p14:creationId xmlns:p14="http://schemas.microsoft.com/office/powerpoint/2010/main" val="18447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a:t>
            </a:fld>
            <a:endParaRPr lang="en-GB" dirty="0"/>
          </a:p>
        </p:txBody>
      </p:sp>
    </p:spTree>
    <p:extLst>
      <p:ext uri="{BB962C8B-B14F-4D97-AF65-F5344CB8AC3E}">
        <p14:creationId xmlns:p14="http://schemas.microsoft.com/office/powerpoint/2010/main" val="38547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اس صفحے/سلائیڈ کے ساتھ ایک اضافی کام دیا گیا ہے۔</a:t>
            </a:r>
          </a:p>
        </p:txBody>
      </p:sp>
      <p:sp>
        <p:nvSpPr>
          <p:cNvPr id="4" name="Slide Number Placeholder 3"/>
          <p:cNvSpPr>
            <a:spLocks noGrp="1"/>
          </p:cNvSpPr>
          <p:nvPr>
            <p:ph type="sldNum" sz="quarter" idx="10"/>
          </p:nvPr>
        </p:nvSpPr>
        <p:spPr/>
        <p:txBody>
          <a:bodyPr/>
          <a:lstStyle/>
          <a:p>
            <a:fld id="{1D9321E1-ABFE-492C-A172-25C1D4654C51}" type="slidenum">
              <a:rPr lang="en-GB" smtClean="0"/>
              <a:t>10</a:t>
            </a:fld>
            <a:endParaRPr lang="en-GB" dirty="0"/>
          </a:p>
        </p:txBody>
      </p:sp>
    </p:spTree>
    <p:extLst>
      <p:ext uri="{BB962C8B-B14F-4D97-AF65-F5344CB8AC3E}">
        <p14:creationId xmlns:p14="http://schemas.microsoft.com/office/powerpoint/2010/main" val="291570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11</a:t>
            </a:fld>
            <a:endParaRPr lang="en-GB" dirty="0"/>
          </a:p>
        </p:txBody>
      </p:sp>
    </p:spTree>
    <p:extLst>
      <p:ext uri="{BB962C8B-B14F-4D97-AF65-F5344CB8AC3E}">
        <p14:creationId xmlns:p14="http://schemas.microsoft.com/office/powerpoint/2010/main" val="83994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ہائپوتھائیرائیڈزم: اگر تھائیورائڈ غدود کو مناسب مقدار میں آئیوڈین نہ ملے، تو یہ بہت</a:t>
            </a:r>
          </a:p>
          <a:p>
            <a:pPr algn="r" rtl="1"/>
            <a:r>
              <a:rPr lang="ur-PK" dirty="0" smtClean="0"/>
              <a:t>کم تھائیورائڈ ہارمون (ہائپوتھائیرائیڈزم</a:t>
            </a:r>
            <a:r>
              <a:rPr lang="ur-PK" baseline="0" dirty="0" smtClean="0"/>
              <a:t> )</a:t>
            </a:r>
            <a:r>
              <a:rPr lang="ur-PK" dirty="0" smtClean="0"/>
              <a:t>پیدا کرنا شروع کر سکتا ہے۔</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12</a:t>
            </a:fld>
            <a:endParaRPr lang="en-GB" dirty="0"/>
          </a:p>
        </p:txBody>
      </p:sp>
    </p:spTree>
    <p:extLst>
      <p:ext uri="{BB962C8B-B14F-4D97-AF65-F5344CB8AC3E}">
        <p14:creationId xmlns:p14="http://schemas.microsoft.com/office/powerpoint/2010/main" val="13316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13</a:t>
            </a:fld>
            <a:endParaRPr lang="en-GB" dirty="0"/>
          </a:p>
        </p:txBody>
      </p:sp>
    </p:spTree>
    <p:extLst>
      <p:ext uri="{BB962C8B-B14F-4D97-AF65-F5344CB8AC3E}">
        <p14:creationId xmlns:p14="http://schemas.microsoft.com/office/powerpoint/2010/main" val="150911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14</a:t>
            </a:fld>
            <a:endParaRPr lang="en-GB" dirty="0"/>
          </a:p>
        </p:txBody>
      </p:sp>
    </p:spTree>
    <p:extLst>
      <p:ext uri="{BB962C8B-B14F-4D97-AF65-F5344CB8AC3E}">
        <p14:creationId xmlns:p14="http://schemas.microsoft.com/office/powerpoint/2010/main" val="258130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15</a:t>
            </a:fld>
            <a:endParaRPr lang="en-GB" dirty="0"/>
          </a:p>
        </p:txBody>
      </p:sp>
    </p:spTree>
    <p:extLst>
      <p:ext uri="{BB962C8B-B14F-4D97-AF65-F5344CB8AC3E}">
        <p14:creationId xmlns:p14="http://schemas.microsoft.com/office/powerpoint/2010/main" val="28555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rtl="1"/>
            <a:r>
              <a:rPr lang="ur-PK" sz="1200" b="1" i="0" u="none" strike="noStrike" baseline="0" dirty="0" smtClean="0">
                <a:solidFill>
                  <a:srgbClr val="FFFFFF"/>
                </a:solidFill>
                <a:latin typeface="Jameel Noori Nastaleeq" panose="02000503000000020004" pitchFamily="2" charset="-78"/>
                <a:cs typeface="Jameel Noori Nastaleeq" panose="02000503000000020004" pitchFamily="2" charset="-78"/>
              </a:rPr>
              <a:t>اہم نکات:</a:t>
            </a:r>
            <a:endParaRPr lang="de-DE" sz="1200" b="1" i="0" u="none" strike="noStrike" kern="1200" baseline="0" dirty="0" smtClean="0">
              <a:solidFill>
                <a:schemeClr val="tx1"/>
              </a:solidFill>
              <a:latin typeface="Jameel Noori Nastaleeq" panose="02000503000000020004" pitchFamily="2" charset="-78"/>
              <a:ea typeface="+mn-ea"/>
              <a:cs typeface="Jameel Noori Nastaleeq" panose="02000503000000020004" pitchFamily="2" charset="-78"/>
            </a:endParaRPr>
          </a:p>
          <a:p>
            <a:pPr algn="r" rtl="1"/>
            <a:endParaRPr lang="de-DE" sz="1200" b="1" i="0" u="none" strike="noStrike" kern="1200" baseline="0" dirty="0" smtClean="0">
              <a:solidFill>
                <a:schemeClr val="tx1"/>
              </a:solidFill>
              <a:latin typeface="Jameel Noori Nastaleeq" panose="02000503000000020004" pitchFamily="2" charset="-78"/>
              <a:ea typeface="+mn-ea"/>
              <a:cs typeface="Jameel Noori Nastaleeq" panose="02000503000000020004" pitchFamily="2" charset="-78"/>
            </a:endParaRPr>
          </a:p>
          <a:p>
            <a:pPr algn="r" rtl="1"/>
            <a:r>
              <a:rPr lang="de-DE" sz="1200" b="0" i="0" u="none" strike="noStrike" kern="1200" baseline="0" dirty="0" smtClean="0">
                <a:solidFill>
                  <a:schemeClr val="tx1"/>
                </a:solidFill>
                <a:latin typeface="Jameel Noori Nastaleeq" panose="02000503000000020004" pitchFamily="2" charset="-78"/>
                <a:ea typeface="+mn-ea"/>
                <a:cs typeface="Jameel Noori Nastaleeq" panose="02000503000000020004" pitchFamily="2" charset="-78"/>
              </a:rPr>
              <a:t> ) </a:t>
            </a:r>
            <a:r>
              <a:rPr lang="de-DE" sz="1200" b="1" i="0" u="none" strike="noStrike" kern="1200" baseline="0" dirty="0" err="1" smtClean="0">
                <a:solidFill>
                  <a:schemeClr val="tx1"/>
                </a:solidFill>
                <a:latin typeface="Jameel Noori Nastaleeq" panose="02000503000000020004" pitchFamily="2" charset="-78"/>
                <a:ea typeface="+mn-ea"/>
                <a:cs typeface="Jameel Noori Nastaleeq" panose="02000503000000020004" pitchFamily="2" charset="-78"/>
              </a:rPr>
              <a:t>Fortification</a:t>
            </a:r>
            <a:r>
              <a:rPr lang="ur-PK" sz="1200" b="0" i="0" u="none" strike="noStrike" kern="1200" baseline="0" dirty="0" smtClean="0">
                <a:solidFill>
                  <a:schemeClr val="tx1"/>
                </a:solidFill>
                <a:latin typeface="Jameel Noori Nastaleeq" panose="02000503000000020004" pitchFamily="2" charset="-78"/>
                <a:ea typeface="+mn-ea"/>
                <a:cs typeface="Jameel Noori Nastaleeq" panose="02000503000000020004" pitchFamily="2" charset="-78"/>
              </a:rPr>
              <a:t>تقویت، )فور ٹیفیکیشن وہ عمل ہے کہ جس میں ضروری وٹامنز یا معدنیات، مثلاً آئیوڈین کو خاص خوراک مثلاً نمک، روٹی، سیریلز، یا دودھ میں شامل کیا جاتا ہے۔ اس کا مقصد کچھ خاص غذاؤں میں کچھ خاص عناصر کی مقدار بڑھانا ہے اور یہ یقینی بنانا ہوتا ہے۔ کہ لوگ اہم وٹامنز اور معدنیات لے سکیں۔</a:t>
            </a:r>
            <a:endParaRPr lang="en-GB" dirty="0">
              <a:latin typeface="Jameel Noori Nastaleeq" panose="02000503000000020004" pitchFamily="2" charset="-78"/>
              <a:cs typeface="Jameel Noori Nastaleeq" panose="02000503000000020004" pitchFamily="2" charset="-78"/>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16</a:t>
            </a:fld>
            <a:endParaRPr lang="en-GB" dirty="0"/>
          </a:p>
        </p:txBody>
      </p:sp>
    </p:spTree>
    <p:extLst>
      <p:ext uri="{BB962C8B-B14F-4D97-AF65-F5344CB8AC3E}">
        <p14:creationId xmlns:p14="http://schemas.microsoft.com/office/powerpoint/2010/main" val="8196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17</a:t>
            </a:fld>
            <a:endParaRPr lang="en-GB" dirty="0"/>
          </a:p>
        </p:txBody>
      </p:sp>
    </p:spTree>
    <p:extLst>
      <p:ext uri="{BB962C8B-B14F-4D97-AF65-F5344CB8AC3E}">
        <p14:creationId xmlns:p14="http://schemas.microsoft.com/office/powerpoint/2010/main" val="271064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18</a:t>
            </a:fld>
            <a:endParaRPr lang="en-GB" dirty="0"/>
          </a:p>
        </p:txBody>
      </p:sp>
    </p:spTree>
    <p:extLst>
      <p:ext uri="{BB962C8B-B14F-4D97-AF65-F5344CB8AC3E}">
        <p14:creationId xmlns:p14="http://schemas.microsoft.com/office/powerpoint/2010/main" val="221472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a:t>
            </a:r>
            <a:r>
              <a:rPr lang="en-GB" baseline="0" dirty="0"/>
              <a:t> is a c</a:t>
            </a:r>
            <a:r>
              <a:rPr lang="en-GB" dirty="0"/>
              <a:t>ountry specific page –</a:t>
            </a:r>
            <a:r>
              <a:rPr lang="en-GB" baseline="0" dirty="0"/>
              <a:t> the current version is the one belonging to UK</a:t>
            </a:r>
            <a:endParaRPr lang="en-GB"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19</a:t>
            </a:fld>
            <a:endParaRPr lang="en-GB" dirty="0"/>
          </a:p>
        </p:txBody>
      </p:sp>
    </p:spTree>
    <p:extLst>
      <p:ext uri="{BB962C8B-B14F-4D97-AF65-F5344CB8AC3E}">
        <p14:creationId xmlns:p14="http://schemas.microsoft.com/office/powerpoint/2010/main" val="36276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اگر طلباء کے پاس کمپیوٹرز اور انٹرنیٹ دستیاب ہیں، تو براہ کرم ویب سائٹ پر آن لائن ورژن استعمال کریں</a:t>
            </a:r>
            <a:endParaRPr lang="da-DK" dirty="0"/>
          </a:p>
        </p:txBody>
      </p:sp>
      <p:sp>
        <p:nvSpPr>
          <p:cNvPr id="4" name="Slide Number Placeholder 3"/>
          <p:cNvSpPr>
            <a:spLocks noGrp="1"/>
          </p:cNvSpPr>
          <p:nvPr>
            <p:ph type="sldNum" sz="quarter" idx="5"/>
          </p:nvPr>
        </p:nvSpPr>
        <p:spPr/>
        <p:txBody>
          <a:bodyPr/>
          <a:lstStyle/>
          <a:p>
            <a:fld id="{1D9321E1-ABFE-492C-A172-25C1D4654C51}" type="slidenum">
              <a:rPr lang="en-GB" smtClean="0"/>
              <a:t>2</a:t>
            </a:fld>
            <a:endParaRPr lang="en-GB" dirty="0"/>
          </a:p>
        </p:txBody>
      </p:sp>
    </p:spTree>
    <p:extLst>
      <p:ext uri="{BB962C8B-B14F-4D97-AF65-F5344CB8AC3E}">
        <p14:creationId xmlns:p14="http://schemas.microsoft.com/office/powerpoint/2010/main" val="21709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20</a:t>
            </a:fld>
            <a:endParaRPr lang="en-GB" dirty="0"/>
          </a:p>
        </p:txBody>
      </p:sp>
    </p:spTree>
    <p:extLst>
      <p:ext uri="{BB962C8B-B14F-4D97-AF65-F5344CB8AC3E}">
        <p14:creationId xmlns:p14="http://schemas.microsoft.com/office/powerpoint/2010/main" val="214117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dirty="0" smtClean="0"/>
              <a:t>اس صفحے/سلائیڈ کے ساتھ ایک اضافی کام دیا گیا ہے۔</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baseline="0" dirty="0"/>
          </a:p>
          <a:p>
            <a:pPr algn="r" rtl="1"/>
            <a:r>
              <a:rPr lang="ur-PK" dirty="0" smtClean="0"/>
              <a:t>نمایاں کریں: ان صورتوں میں جہاں خوراک کے ذریعے آئیوڈین کی ضروریات کو پورا کرنا مشکل ہو، جیسے کہ ایک سبزی خور یا  مکمل</a:t>
            </a:r>
            <a:r>
              <a:rPr lang="ur-PK" baseline="0" dirty="0" smtClean="0"/>
              <a:t> سبزی خور خاتون </a:t>
            </a:r>
            <a:r>
              <a:rPr lang="ur-PK" dirty="0" smtClean="0"/>
              <a:t>جو حاملہ ہونا چاہتی ہوں، وہاں سپلیمنٹس کی ضرورت پڑ سکتی ہے۔</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21</a:t>
            </a:fld>
            <a:endParaRPr lang="en-GB" dirty="0"/>
          </a:p>
        </p:txBody>
      </p:sp>
    </p:spTree>
    <p:extLst>
      <p:ext uri="{BB962C8B-B14F-4D97-AF65-F5344CB8AC3E}">
        <p14:creationId xmlns:p14="http://schemas.microsoft.com/office/powerpoint/2010/main" val="367989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22</a:t>
            </a:fld>
            <a:endParaRPr lang="en-GB" dirty="0"/>
          </a:p>
        </p:txBody>
      </p:sp>
    </p:spTree>
    <p:extLst>
      <p:ext uri="{BB962C8B-B14F-4D97-AF65-F5344CB8AC3E}">
        <p14:creationId xmlns:p14="http://schemas.microsoft.com/office/powerpoint/2010/main" val="235854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1. آئیوڈین بچے  کی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دماغی</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نشوونما کے لیے ضروری ہے۔</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2. تھائیورائڈ ہارمونز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تھائیورائڈ گلینڈ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میں پیدا ہوتے ہیں؟</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3. نوعمری میں آپ کو فی دن یا یومیہ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150</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مائیکرو گرام آئیوڈین کی ضرورت ہوتی ہے۔</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4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مچھلی</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آئیوڈین کا ایک اچھا سمندری ذریعہ ہیں۔</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5</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خواتین کو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حمل</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میں زیادہ آئیوڈین کی ضرورت ہوتی ہے۔</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6. آئیوڈین کی کمی تھائیورائڈ کے بڑھنے کا باعث بن سکتی ہے، اسے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گوئٹر</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کہتے ہیں۔</a:t>
            </a:r>
            <a:endParaRPr kumimoji="0" lang="en-GB"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lnSpc>
                <a:spcPct val="115000"/>
              </a:lnSpc>
              <a:spcAft>
                <a:spcPts val="600"/>
              </a:spcAft>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23</a:t>
            </a:fld>
            <a:endParaRPr lang="en-GB" dirty="0"/>
          </a:p>
        </p:txBody>
      </p:sp>
    </p:spTree>
    <p:extLst>
      <p:ext uri="{BB962C8B-B14F-4D97-AF65-F5344CB8AC3E}">
        <p14:creationId xmlns:p14="http://schemas.microsoft.com/office/powerpoint/2010/main" val="429388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r-PK" sz="2400" b="0" i="0" u="none" strike="noStrike" kern="1200" cap="none" spc="0" normalizeH="0" baseline="0" noProof="0" dirty="0" smtClean="0">
                <a:ln>
                  <a:noFill/>
                </a:ln>
                <a:solidFill>
                  <a:prstClr val="black"/>
                </a:solidFill>
                <a:effectLst/>
                <a:uLnTx/>
                <a:uFillTx/>
                <a:latin typeface="NotoSansArabic-Regular"/>
                <a:ea typeface="+mn-ea"/>
                <a:cs typeface="+mn-cs"/>
              </a:rPr>
              <a:t>آ</a:t>
            </a:r>
            <a:r>
              <a:rPr kumimoji="0" lang="ur-PK" sz="2400" b="1" i="0" u="sng" strike="noStrike" kern="1200" cap="none" spc="0" normalizeH="0" baseline="0" noProof="0" dirty="0" smtClean="0">
                <a:ln>
                  <a:noFill/>
                </a:ln>
                <a:solidFill>
                  <a:prstClr val="black"/>
                </a:solidFill>
                <a:effectLst/>
                <a:uLnTx/>
                <a:uFillTx/>
                <a:latin typeface="NotoSansArabic-Regular"/>
                <a:ea typeface="+mn-ea"/>
                <a:cs typeface="+mn-cs"/>
              </a:rPr>
              <a:t>ئیوڈین</a:t>
            </a:r>
            <a:r>
              <a:rPr kumimoji="0" lang="ur-PK" sz="2400" b="0" i="0" u="none" strike="noStrike" kern="1200" cap="none" spc="0" normalizeH="0" baseline="0" noProof="0" dirty="0" smtClean="0">
                <a:ln>
                  <a:noFill/>
                </a:ln>
                <a:solidFill>
                  <a:prstClr val="black"/>
                </a:solidFill>
                <a:effectLst/>
                <a:uLnTx/>
                <a:uFillTx/>
                <a:latin typeface="NotoSansArabic-Regular"/>
                <a:ea typeface="+mn-ea"/>
                <a:cs typeface="+mn-cs"/>
              </a:rPr>
              <a:t> کی کمی کو روکنے کے لیے مناسب آئیوڈین کا استعمال ضروری ہے۔</a:t>
            </a:r>
          </a:p>
          <a:p>
            <a:pPr marL="342900" marR="0" lvl="0" indent="-3429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r-PK" sz="2800" b="0" i="0" u="none" strike="noStrike" kern="1200" cap="none" spc="0" normalizeH="0" baseline="0" noProof="0" dirty="0" smtClean="0">
                <a:ln>
                  <a:noFill/>
                </a:ln>
                <a:solidFill>
                  <a:prstClr val="black"/>
                </a:solidFill>
                <a:effectLst/>
                <a:uLnTx/>
                <a:uFillTx/>
                <a:latin typeface="+mn-lt"/>
                <a:ea typeface="+mn-ea"/>
                <a:cs typeface="+mn-cs"/>
              </a:rPr>
              <a:t>خاص طور پر </a:t>
            </a:r>
            <a:r>
              <a:rPr kumimoji="0" lang="ur-PK" sz="2800" b="1" i="0" u="sng" strike="noStrike" kern="1200" cap="none" spc="0" normalizeH="0" baseline="0" noProof="0" dirty="0" smtClean="0">
                <a:ln>
                  <a:noFill/>
                </a:ln>
                <a:solidFill>
                  <a:prstClr val="black"/>
                </a:solidFill>
                <a:effectLst/>
                <a:uLnTx/>
                <a:uFillTx/>
                <a:latin typeface="+mn-lt"/>
                <a:ea typeface="+mn-ea"/>
                <a:cs typeface="+mn-cs"/>
              </a:rPr>
              <a:t>حمل</a:t>
            </a:r>
            <a:r>
              <a:rPr kumimoji="0" lang="ur-PK" sz="2800" b="0" i="0" u="none" strike="noStrike" kern="1200" cap="none" spc="0" normalizeH="0" baseline="0" noProof="0" dirty="0" smtClean="0">
                <a:ln>
                  <a:noFill/>
                </a:ln>
                <a:solidFill>
                  <a:prstClr val="black"/>
                </a:solidFill>
                <a:effectLst/>
                <a:uLnTx/>
                <a:uFillTx/>
                <a:latin typeface="+mn-lt"/>
                <a:ea typeface="+mn-ea"/>
                <a:cs typeface="+mn-cs"/>
              </a:rPr>
              <a:t>  کے دوران خوراک میں کافی آئیوڈین کا ہونا ضروری ہے۔</a:t>
            </a:r>
          </a:p>
          <a:p>
            <a:pPr marL="342900" marR="0" lvl="0" indent="-3429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r-PK" sz="2800" b="1" i="0" u="sng" strike="noStrike" kern="1200" cap="none" spc="0" normalizeH="0" baseline="0" noProof="0" dirty="0" smtClean="0">
                <a:ln>
                  <a:noFill/>
                </a:ln>
                <a:solidFill>
                  <a:prstClr val="black"/>
                </a:solidFill>
                <a:effectLst/>
                <a:uLnTx/>
                <a:uFillTx/>
                <a:latin typeface="+mn-lt"/>
                <a:ea typeface="+mn-ea"/>
                <a:cs typeface="+mn-cs"/>
              </a:rPr>
              <a:t>30</a:t>
            </a:r>
            <a:r>
              <a:rPr lang="ur-PK" sz="2800" dirty="0" smtClean="0"/>
              <a:t>سال قبل آئیوڈین ملا نمک کی عالمی مہم نے</a:t>
            </a:r>
            <a:r>
              <a:rPr lang="en-US" sz="2800" b="1" u="sng" dirty="0" smtClean="0">
                <a:effectLst/>
                <a:latin typeface="Jameel Noori Nastaleeq" panose="02000503000000020004" pitchFamily="2" charset="-78"/>
                <a:ea typeface="Aptos"/>
              </a:rPr>
              <a:t> </a:t>
            </a:r>
            <a:r>
              <a:rPr lang="ur-PK" sz="2800" b="1" u="sng" dirty="0" smtClean="0">
                <a:effectLst/>
                <a:latin typeface="Jameel Noori Nastaleeq" panose="02000503000000020004" pitchFamily="2" charset="-78"/>
                <a:ea typeface="Aptos"/>
              </a:rPr>
              <a:t>گوئٹر </a:t>
            </a:r>
            <a:r>
              <a:rPr lang="ur-PK" sz="2800" dirty="0" smtClean="0"/>
              <a:t>کے واقعات کو کم کرنے میں مدد کی</a:t>
            </a:r>
          </a:p>
          <a:p>
            <a:pPr marL="342900" marR="0" lvl="0" indent="-3429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ur-PK" sz="2800" dirty="0" smtClean="0"/>
              <a:t>آئیوڈین ملا نمک کے علاوہ آئیوڈین کے دیگر اہم ذرائع </a:t>
            </a:r>
            <a:r>
              <a:rPr lang="ur-PK" sz="2800" b="1" u="sng" dirty="0" smtClean="0"/>
              <a:t>سمندری</a:t>
            </a:r>
            <a:r>
              <a:rPr lang="ur-PK" sz="2800" b="1" u="sng" baseline="0" dirty="0" smtClean="0"/>
              <a:t> غذا </a:t>
            </a:r>
            <a:r>
              <a:rPr lang="ur-PK" sz="2800" baseline="0" dirty="0" smtClean="0"/>
              <a:t>اور </a:t>
            </a:r>
            <a:r>
              <a:rPr lang="ur-PK" sz="2800" b="1" u="sng" baseline="0" dirty="0" smtClean="0"/>
              <a:t>دودھ کی  بنی مصنوعات </a:t>
            </a:r>
            <a:r>
              <a:rPr lang="ur-PK" sz="2800" dirty="0" smtClean="0"/>
              <a:t>ہیں۔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ur-PK" sz="2800" b="0" i="0" u="none" strike="noStrike" kern="1200" cap="none" spc="0" normalizeH="0" baseline="0" noProof="0" dirty="0" smtClean="0">
              <a:ln>
                <a:noFill/>
              </a:ln>
              <a:solidFill>
                <a:prstClr val="black"/>
              </a:solidFill>
              <a:effectLst/>
              <a:uLnTx/>
              <a:uFillTx/>
              <a:latin typeface="+mn-lt"/>
              <a:ea typeface="+mn-ea"/>
              <a:cs typeface="+mn-cs"/>
            </a:endParaRP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24</a:t>
            </a:fld>
            <a:endParaRPr lang="en-GB" dirty="0"/>
          </a:p>
        </p:txBody>
      </p:sp>
    </p:spTree>
    <p:extLst>
      <p:ext uri="{BB962C8B-B14F-4D97-AF65-F5344CB8AC3E}">
        <p14:creationId xmlns:p14="http://schemas.microsoft.com/office/powerpoint/2010/main" val="30243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a:t>
            </a:r>
            <a:r>
              <a:rPr lang="ur-PK" baseline="0" dirty="0" smtClean="0"/>
              <a:t> جوابات:</a:t>
            </a:r>
          </a:p>
          <a:p>
            <a:pPr marL="171450" indent="-171450" algn="r" rtl="1">
              <a:buFont typeface="Wingdings" panose="05000000000000000000" pitchFamily="2" charset="2"/>
              <a:buChar char="q"/>
            </a:pPr>
            <a:r>
              <a:rPr lang="ur-PK" baseline="0" dirty="0" smtClean="0"/>
              <a:t>میٹابولزم</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دماغ کی نشوونما، خاص طور پر حمل اور ابتدائی بچپن کے دوران</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ur-PK" sz="2800" dirty="0" smtClean="0">
                <a:latin typeface="Jameel Noori Nastaleeq" panose="02000503000000020004" pitchFamily="2" charset="-78"/>
                <a:cs typeface="Jameel Noori Nastaleeq" panose="02000503000000020004" pitchFamily="2" charset="-78"/>
              </a:rPr>
              <a:t>ترقی اور نشوونما، خاص طور پر بچپن اور جوانی کے دوران</a:t>
            </a:r>
            <a:endParaRPr lang="en-GB" sz="2800" dirty="0" smtClean="0">
              <a:latin typeface="Jameel Noori Nastaleeq" panose="02000503000000020004" pitchFamily="2" charset="-78"/>
              <a:cs typeface="Jameel Noori Nastaleeq" panose="02000503000000020004"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25</a:t>
            </a:fld>
            <a:endParaRPr lang="en-GB" dirty="0"/>
          </a:p>
        </p:txBody>
      </p:sp>
    </p:spTree>
    <p:extLst>
      <p:ext uri="{BB962C8B-B14F-4D97-AF65-F5344CB8AC3E}">
        <p14:creationId xmlns:p14="http://schemas.microsoft.com/office/powerpoint/2010/main" val="271728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درست جوابات:</a:t>
            </a:r>
          </a:p>
          <a:p>
            <a:pPr marL="171450" marR="0" lvl="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میٹابولزم</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دماغ کی نشوونما، خاص طور پر حمل اور ابتدائی بچپن کے دوران</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ترقی اور نشوونما، خاص طور پر بچپن اور جوانی کے دوران</a:t>
            </a:r>
            <a:endParaRPr kumimoji="0" lang="en-GB"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26</a:t>
            </a:fld>
            <a:endParaRPr lang="en-GB" dirty="0"/>
          </a:p>
        </p:txBody>
      </p:sp>
    </p:spTree>
    <p:extLst>
      <p:ext uri="{BB962C8B-B14F-4D97-AF65-F5344CB8AC3E}">
        <p14:creationId xmlns:p14="http://schemas.microsoft.com/office/powerpoint/2010/main" val="138166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درست جوابات: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خوراک میں آئیوڈین کی ناکافی مقدار ایسی حالت کا باعث بن سکتی ہے جسے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گوئٹر</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کہا جاتا ہے۔</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صفہ نمبر 10 پر </a:t>
            </a:r>
            <a:r>
              <a:rPr kumimoji="0" lang="en-GB"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U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شکل کا لائن یہ واضح کرتا ہے کہ آپ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زیادہ</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اور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کم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آئیوڈین</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بھی حاصل کر سکتے ہیں۔</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جب حمل کے دوران آئیوڈین کی مقدار بہت کم ہو تو</a:t>
            </a:r>
            <a:r>
              <a:rPr lang="ur-PK" sz="2800" dirty="0" smtClean="0">
                <a:latin typeface="Jameel Noori Nastaleeq" panose="02000503000000020004" pitchFamily="2" charset="-78"/>
                <a:cs typeface="Jameel Noori Nastaleeq" panose="02000503000000020004" pitchFamily="2" charset="-78"/>
              </a:rPr>
              <a:t>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 کا نتیجہ </a:t>
            </a:r>
            <a:r>
              <a:rPr kumimoji="0" lang="ur-PK" sz="2800" b="0" i="0" u="sng"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آئیوڈین کی کمی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اورناقص</a:t>
            </a:r>
            <a:r>
              <a:rPr lang="ur-PK" sz="2800" dirty="0" smtClean="0">
                <a:latin typeface="Jameel Noori Nastaleeq" panose="02000503000000020004" pitchFamily="2" charset="-78"/>
                <a:cs typeface="Jameel Noori Nastaleeq" panose="02000503000000020004" pitchFamily="2" charset="-78"/>
              </a:rPr>
              <a:t> </a:t>
            </a:r>
            <a:r>
              <a:rPr lang="ur-PK" sz="2800" u="sng" dirty="0" smtClean="0">
                <a:latin typeface="Jameel Noori Nastaleeq" panose="02000503000000020004" pitchFamily="2" charset="-78"/>
                <a:cs typeface="Jameel Noori Nastaleeq" panose="02000503000000020004" pitchFamily="2" charset="-78"/>
              </a:rPr>
              <a:t>دماغی</a:t>
            </a:r>
            <a:r>
              <a:rPr lang="ur-PK" sz="2800" baseline="0" dirty="0" smtClean="0">
                <a:latin typeface="Jameel Noori Nastaleeq" panose="02000503000000020004" pitchFamily="2" charset="-78"/>
                <a:cs typeface="Jameel Noori Nastaleeq" panose="02000503000000020004" pitchFamily="2" charset="-78"/>
              </a:rPr>
              <a:t> </a:t>
            </a: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ترقی کا باعث بنتا ہے۔</a:t>
            </a:r>
            <a:endParaRPr kumimoji="0" lang="en-GB"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27</a:t>
            </a:fld>
            <a:endParaRPr lang="en-GB" dirty="0"/>
          </a:p>
        </p:txBody>
      </p:sp>
    </p:spTree>
    <p:extLst>
      <p:ext uri="{BB962C8B-B14F-4D97-AF65-F5344CB8AC3E}">
        <p14:creationId xmlns:p14="http://schemas.microsoft.com/office/powerpoint/2010/main" val="347517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a:t>
            </a:r>
            <a:r>
              <a:rPr lang="ur-PK" baseline="0" dirty="0" smtClean="0"/>
              <a:t> جوابات:</a:t>
            </a:r>
          </a:p>
          <a:p>
            <a:pPr algn="r" rtl="1"/>
            <a:r>
              <a:rPr lang="ur-PK" baseline="0" dirty="0" smtClean="0"/>
              <a:t>انڈے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smtClean="0">
                <a:latin typeface="Jameel Noori Nastaleeq" panose="02000503000000020004" pitchFamily="2" charset="-78"/>
                <a:cs typeface="Jameel Noori Nastaleeq" panose="02000503000000020004" pitchFamily="2" charset="-78"/>
              </a:rPr>
              <a:t>دودھ اور دودھ کی مصنوعات</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smtClean="0">
                <a:latin typeface="Jameel Noori Nastaleeq" panose="02000503000000020004" pitchFamily="2" charset="-78"/>
                <a:cs typeface="Jameel Noori Nastaleeq" panose="02000503000000020004" pitchFamily="2" charset="-78"/>
              </a:rPr>
              <a:t>مچھلی اور سمندری غذا</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smtClean="0">
                <a:latin typeface="Jameel Noori Nastaleeq" panose="02000503000000020004" pitchFamily="2" charset="-78"/>
                <a:cs typeface="Jameel Noori Nastaleeq" panose="02000503000000020004" pitchFamily="2" charset="-78"/>
              </a:rPr>
              <a:t>آئیوڈائزڈ نمک یا آئیوڈین ملا نمک </a:t>
            </a:r>
            <a:endParaRPr lang="en-GB" sz="1200" dirty="0" smtClean="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smtClean="0">
              <a:latin typeface="Jameel Noori Nastaleeq" panose="02000503000000020004" pitchFamily="2" charset="-78"/>
              <a:cs typeface="Jameel Noori Nastaleeq" panose="02000503000000020004" pitchFamily="2" charset="-78"/>
            </a:endParaRP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28</a:t>
            </a:fld>
            <a:endParaRPr lang="en-GB" dirty="0"/>
          </a:p>
        </p:txBody>
      </p:sp>
    </p:spTree>
    <p:extLst>
      <p:ext uri="{BB962C8B-B14F-4D97-AF65-F5344CB8AC3E}">
        <p14:creationId xmlns:p14="http://schemas.microsoft.com/office/powerpoint/2010/main" val="2571701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 جوابات:</a:t>
            </a:r>
          </a:p>
          <a:p>
            <a:pPr algn="r" rtl="1"/>
            <a:r>
              <a:rPr lang="ur-PK" dirty="0" smtClean="0"/>
              <a:t>انڈے</a:t>
            </a:r>
          </a:p>
          <a:p>
            <a:pPr algn="r" rtl="1"/>
            <a:r>
              <a:rPr lang="ur-PK" dirty="0" smtClean="0"/>
              <a:t>دودھ اور دودھ کی مصنوعات</a:t>
            </a:r>
          </a:p>
          <a:p>
            <a:pPr algn="r" rtl="1"/>
            <a:r>
              <a:rPr lang="ur-PK" dirty="0" smtClean="0"/>
              <a:t>مچھلی اور سمندری غذا</a:t>
            </a:r>
          </a:p>
          <a:p>
            <a:pPr algn="r" rtl="1"/>
            <a:r>
              <a:rPr lang="ur-PK" dirty="0" smtClean="0"/>
              <a:t>آئیوڈائزڈ نمک یا آئیوڈین ملا نمک </a:t>
            </a: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29</a:t>
            </a:fld>
            <a:endParaRPr lang="en-GB" dirty="0"/>
          </a:p>
        </p:txBody>
      </p:sp>
    </p:spTree>
    <p:extLst>
      <p:ext uri="{BB962C8B-B14F-4D97-AF65-F5344CB8AC3E}">
        <p14:creationId xmlns:p14="http://schemas.microsoft.com/office/powerpoint/2010/main" val="177753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نکات : ایک ضروری معدنی غذائی جز(</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essential </a:t>
            </a:r>
            <a:r>
              <a:rPr kumimoji="0" lang="de-DE" sz="2000" b="0" i="0" u="none" strike="noStrike" kern="1200" cap="none" spc="0" normalizeH="0" baseline="0" noProof="0" dirty="0" err="1"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mineral</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کی جب جسم کو ضرورت ہو اور آپ کا جسم اسے پیدا کرنے سے قاصر ہو تو آپ کو اسے اپنی غذا سے حاصل کرنا ہوگا۔</a:t>
            </a:r>
            <a:endParaRPr kumimoji="0" lang="da-DK" sz="15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طلباء سے پوچھیں کہ کیا وہ جانتے ہیں کہ </a:t>
            </a:r>
            <a:r>
              <a:rPr kumimoji="0" lang="ur-PK" sz="1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ضروری  معدنی غذائی جز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essential </a:t>
            </a:r>
            <a:r>
              <a:rPr kumimoji="0" lang="de-DE" sz="2000" b="0" i="0" u="none" strike="noStrike" kern="1200" cap="none" spc="0" normalizeH="0" baseline="0" noProof="0" dirty="0" err="1"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mineral</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کا کیا مطلب ہے؟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طلباء سے پوچھیں کہ کیا وہ دیگر </a:t>
            </a:r>
            <a:r>
              <a:rPr kumimoji="0" lang="ur-PK" sz="1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ضروری معدنی غذائی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اجزاء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(essential </a:t>
            </a:r>
            <a:r>
              <a:rPr kumimoji="0" lang="de-DE" sz="2000" b="0" i="0" u="none" strike="noStrike" kern="1200" cap="none" spc="0" normalizeH="0" baseline="0" noProof="0" dirty="0" err="1"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mineral</a:t>
            </a:r>
            <a:r>
              <a:rPr kumimoji="0" lang="de-DE"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1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کے بارے میں جانتے ہیں؟  [آئرن، سیلینیم، تانبا، میگنیشیم، زنک، کیلشیم، فاسفورس، پوٹاشیم، سوڈیم، کرومیم، کلورائیڈ، فلورائیڈ – اور ظاہر ہے کہ آئیوڈین]۔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3</a:t>
            </a:fld>
            <a:endParaRPr lang="en-GB" dirty="0"/>
          </a:p>
        </p:txBody>
      </p:sp>
    </p:spTree>
    <p:extLst>
      <p:ext uri="{BB962C8B-B14F-4D97-AF65-F5344CB8AC3E}">
        <p14:creationId xmlns:p14="http://schemas.microsoft.com/office/powerpoint/2010/main" val="1397896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 جوبات:</a:t>
            </a:r>
          </a:p>
          <a:p>
            <a:pPr algn="r" rtl="1"/>
            <a:r>
              <a:rPr lang="ur-PK" dirty="0" smtClean="0"/>
              <a:t>150</a:t>
            </a:r>
            <a:r>
              <a:rPr lang="ur-PK" baseline="0" dirty="0" smtClean="0"/>
              <a:t> مائیکروگرام </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30</a:t>
            </a:fld>
            <a:endParaRPr lang="en-GB" dirty="0"/>
          </a:p>
        </p:txBody>
      </p:sp>
    </p:spTree>
    <p:extLst>
      <p:ext uri="{BB962C8B-B14F-4D97-AF65-F5344CB8AC3E}">
        <p14:creationId xmlns:p14="http://schemas.microsoft.com/office/powerpoint/2010/main" val="3780959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درست جواب: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150 مائیکروگرام </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31</a:t>
            </a:fld>
            <a:endParaRPr lang="en-GB" dirty="0"/>
          </a:p>
        </p:txBody>
      </p:sp>
    </p:spTree>
    <p:extLst>
      <p:ext uri="{BB962C8B-B14F-4D97-AF65-F5344CB8AC3E}">
        <p14:creationId xmlns:p14="http://schemas.microsoft.com/office/powerpoint/2010/main" val="89341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a:t>
            </a:r>
            <a:r>
              <a:rPr lang="ur-PK" baseline="0" dirty="0" smtClean="0"/>
              <a:t> جواب:</a:t>
            </a:r>
          </a:p>
          <a:p>
            <a:pPr algn="r" rtl="1"/>
            <a:r>
              <a:rPr lang="ur-PK" baseline="0" dirty="0" smtClean="0"/>
              <a:t>250 مائیکروگرام </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32</a:t>
            </a:fld>
            <a:endParaRPr lang="en-GB" dirty="0"/>
          </a:p>
        </p:txBody>
      </p:sp>
    </p:spTree>
    <p:extLst>
      <p:ext uri="{BB962C8B-B14F-4D97-AF65-F5344CB8AC3E}">
        <p14:creationId xmlns:p14="http://schemas.microsoft.com/office/powerpoint/2010/main" val="380060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درست جواب: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250 مائیکروگرام </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33</a:t>
            </a:fld>
            <a:endParaRPr lang="en-GB" dirty="0"/>
          </a:p>
        </p:txBody>
      </p:sp>
    </p:spTree>
    <p:extLst>
      <p:ext uri="{BB962C8B-B14F-4D97-AF65-F5344CB8AC3E}">
        <p14:creationId xmlns:p14="http://schemas.microsoft.com/office/powerpoint/2010/main" val="221225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درست جوابات:</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بچے کے دماغ اور اعصابی نظام کی نشوونما کے لیے اہم ہے۔</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ur-PK" sz="2800" dirty="0" smtClean="0">
                <a:latin typeface="Jameel Noori Nastaleeq" panose="02000503000000020004" pitchFamily="2" charset="-78"/>
                <a:cs typeface="Jameel Noori Nastaleeq" panose="02000503000000020004" pitchFamily="2" charset="-78"/>
              </a:rPr>
              <a:t>یہ بچے کی مجموعی نشوونما کو یقینی بناتا ہے۔</a:t>
            </a:r>
          </a:p>
          <a:p>
            <a:pPr marL="0" marR="0" lvl="0" indent="0" algn="r" defTabSz="914400" rtl="1"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34</a:t>
            </a:fld>
            <a:endParaRPr lang="en-GB" dirty="0"/>
          </a:p>
        </p:txBody>
      </p:sp>
    </p:spTree>
    <p:extLst>
      <p:ext uri="{BB962C8B-B14F-4D97-AF65-F5344CB8AC3E}">
        <p14:creationId xmlns:p14="http://schemas.microsoft.com/office/powerpoint/2010/main" val="3073308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درست جوابات:</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بچے کے دماغ اور اعصابی نظام کی نشوونما کے لیے اہم ہے۔</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ur-PK" sz="28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بچے کی مجموعی نشوونما کو یقینی بناتا ہے۔</a:t>
            </a:r>
          </a:p>
          <a:p>
            <a:pPr algn="r" rtl="1"/>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35</a:t>
            </a:fld>
            <a:endParaRPr lang="en-GB" dirty="0"/>
          </a:p>
        </p:txBody>
      </p:sp>
    </p:spTree>
    <p:extLst>
      <p:ext uri="{BB962C8B-B14F-4D97-AF65-F5344CB8AC3E}">
        <p14:creationId xmlns:p14="http://schemas.microsoft.com/office/powerpoint/2010/main" val="1385609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2000" b="1" dirty="0" smtClean="0">
                <a:ea typeface="Calibri" panose="020F0502020204030204" pitchFamily="34" charset="0"/>
                <a:cs typeface="Jameel Noori Nastaleeq" panose="02000503000000020004" pitchFamily="2" charset="-78"/>
              </a:rPr>
              <a:t>اسائنمنٹ  </a:t>
            </a:r>
            <a:r>
              <a:rPr lang="de-DE" sz="2000" b="1" dirty="0" smtClean="0">
                <a:latin typeface="Jameel Noori Nastaleeq" panose="02000503000000020004" pitchFamily="2" charset="-78"/>
                <a:ea typeface="Calibri" panose="020F0502020204030204" pitchFamily="34" charset="0"/>
              </a:rPr>
              <a:t>(</a:t>
            </a:r>
            <a:r>
              <a:rPr lang="de-DE" sz="2000" b="1" dirty="0" err="1" smtClean="0">
                <a:latin typeface="Jameel Noori Nastaleeq" panose="02000503000000020004" pitchFamily="2" charset="-78"/>
                <a:ea typeface="Calibri" panose="020F0502020204030204" pitchFamily="34" charset="0"/>
              </a:rPr>
              <a:t>Assignment</a:t>
            </a:r>
            <a:r>
              <a:rPr lang="de-DE" sz="2000" b="1" dirty="0" smtClean="0">
                <a:latin typeface="Jameel Noori Nastaleeq" panose="02000503000000020004" pitchFamily="2" charset="-78"/>
                <a:ea typeface="Calibri" panose="020F0502020204030204" pitchFamily="34" charset="0"/>
              </a:rPr>
              <a:t>)</a:t>
            </a:r>
            <a:endParaRPr lang="da-DK" sz="2000" dirty="0" smtClean="0">
              <a:effectLst/>
              <a:latin typeface="Noto Sans" panose="020B0502040504020204" pitchFamily="34" charset="0"/>
              <a:ea typeface="Noto Sans" panose="020B0502040504020204" pitchFamily="34" charset="0"/>
            </a:endParaRPr>
          </a:p>
          <a:p>
            <a:pPr algn="r" rtl="1"/>
            <a:r>
              <a:rPr kumimoji="0" lang="ur-PK" sz="2000" b="1" i="0" u="none" strike="noStrike" kern="1200" cap="none" spc="0" normalizeH="0" baseline="0" noProof="0" dirty="0" smtClean="0">
                <a:ln>
                  <a:noFill/>
                </a:ln>
                <a:solidFill>
                  <a:srgbClr val="B3186D"/>
                </a:solidFill>
                <a:effectLst/>
                <a:uLnTx/>
                <a:uFillTx/>
                <a:latin typeface="Jameel Noori Nastaleeq" panose="02000503000000020004" pitchFamily="2" charset="-78"/>
                <a:ea typeface="+mn-ea"/>
                <a:cs typeface="Jameel Noori Nastaleeq" panose="02000503000000020004" pitchFamily="2" charset="-78"/>
              </a:rPr>
              <a:t>آئیوڈین کی موجودگی کا ٹیسٹ</a:t>
            </a:r>
            <a:r>
              <a:rPr lang="ur-PK" sz="2000" dirty="0" smtClean="0"/>
              <a:t>: عالمی سطح پر فورٹیفکیشن پروگراموں کی نقشہ سازی' کے لئے طلباء کو انٹرنیٹ تک رسائی کی ضرورت ہے۔</a:t>
            </a:r>
          </a:p>
          <a:p>
            <a:pPr algn="r" rtl="1"/>
            <a:r>
              <a:rPr lang="ur-PK" sz="2000" b="1" u="sng" dirty="0" smtClean="0"/>
              <a:t>گروپ ورک کی تیاری کریں اور </a:t>
            </a:r>
            <a:r>
              <a:rPr kumimoji="0" lang="ur-PK" sz="2000" b="1" i="0" u="sng" strike="noStrike" kern="1200" cap="none" spc="0" normalizeH="0" baseline="0" noProof="0" dirty="0" smtClean="0">
                <a:ln>
                  <a:noFill/>
                </a:ln>
                <a:solidFill>
                  <a:prstClr val="black"/>
                </a:solidFill>
                <a:effectLst/>
                <a:uLnTx/>
                <a:uFillTx/>
                <a:latin typeface="+mn-lt"/>
                <a:ea typeface="+mn-ea"/>
                <a:cs typeface="+mn-cs"/>
              </a:rPr>
              <a:t>فیصلہ کریں </a:t>
            </a:r>
            <a:r>
              <a:rPr lang="ur-PK" sz="2000" b="0" dirty="0" smtClean="0"/>
              <a:t>:</a:t>
            </a:r>
          </a:p>
          <a:p>
            <a:pPr algn="r" rtl="1">
              <a:buFont typeface="Arial" panose="020B0604020202020204" pitchFamily="34" charset="0"/>
              <a:buChar char="•"/>
            </a:pPr>
            <a:r>
              <a:rPr lang="ur-PK" sz="2000" dirty="0" smtClean="0"/>
              <a:t>طلباء کون سے</a:t>
            </a:r>
            <a:r>
              <a:rPr lang="ur-PK" sz="2000" baseline="0" dirty="0" smtClean="0"/>
              <a:t> </a:t>
            </a:r>
            <a:r>
              <a:rPr kumimoji="0" lang="ur-PK" sz="2000" b="0" i="0" u="none" strike="noStrike" kern="1200" cap="none" spc="0" normalizeH="0" baseline="0" noProof="0" dirty="0" smtClean="0">
                <a:ln>
                  <a:noFill/>
                </a:ln>
                <a:solidFill>
                  <a:prstClr val="black"/>
                </a:solidFill>
                <a:effectLst/>
                <a:uLnTx/>
                <a:uFillTx/>
                <a:latin typeface="+mn-lt"/>
                <a:ea typeface="+mn-ea"/>
                <a:cs typeface="+mn-cs"/>
              </a:rPr>
              <a:t>پانچ </a:t>
            </a:r>
            <a:r>
              <a:rPr lang="ur-PK" sz="2000" dirty="0" smtClean="0"/>
              <a:t>اسائنمنٹس  (</a:t>
            </a:r>
            <a:r>
              <a:rPr lang="de-DE" sz="2000" dirty="0" err="1" smtClean="0"/>
              <a:t>Assignments</a:t>
            </a:r>
            <a:r>
              <a:rPr lang="ur-PK" sz="2000" dirty="0" smtClean="0"/>
              <a:t>)</a:t>
            </a:r>
            <a:r>
              <a:rPr kumimoji="0" lang="ur-PK" sz="2000" b="0" i="0" u="none" strike="noStrike" kern="1200" cap="none" spc="0" normalizeH="0" baseline="0" noProof="0" dirty="0" smtClean="0">
                <a:ln>
                  <a:noFill/>
                </a:ln>
                <a:solidFill>
                  <a:prstClr val="black"/>
                </a:solidFill>
                <a:effectLst/>
                <a:uLnTx/>
                <a:uFillTx/>
                <a:latin typeface="+mn-lt"/>
                <a:ea typeface="+mn-ea"/>
                <a:cs typeface="+mn-cs"/>
              </a:rPr>
              <a:t> چن سکتے ہیں، یا آپ پہلے ہی سے ایک یا ایک سے زیادہ  اسائنمنٹس کا انتخاب کریں۔</a:t>
            </a:r>
            <a:endParaRPr lang="ur-PK" sz="2000" dirty="0" smtClean="0"/>
          </a:p>
          <a:p>
            <a:pPr algn="r" rtl="1">
              <a:buFont typeface="Arial" panose="020B0604020202020204" pitchFamily="34" charset="0"/>
              <a:buChar char="•"/>
            </a:pPr>
            <a:r>
              <a:rPr lang="ur-PK" sz="2000" dirty="0" smtClean="0"/>
              <a:t>گروپ کے سائز کا تعین کریں، جو طلباء کی تعداد اور  منتخب شدہ</a:t>
            </a:r>
            <a:r>
              <a:rPr lang="ur-PK" sz="2000" baseline="0" dirty="0" smtClean="0"/>
              <a:t> </a:t>
            </a:r>
            <a:r>
              <a:rPr lang="ur-PK" sz="2000" dirty="0" smtClean="0"/>
              <a:t>ا</a:t>
            </a:r>
            <a:r>
              <a:rPr kumimoji="0" lang="ur-PK" sz="2000" b="0" i="0" u="none" strike="noStrike" kern="1200" cap="none" spc="0" normalizeH="0" baseline="0" noProof="0" dirty="0" smtClean="0">
                <a:ln>
                  <a:noFill/>
                </a:ln>
                <a:solidFill>
                  <a:prstClr val="black"/>
                </a:solidFill>
                <a:effectLst/>
                <a:uLnTx/>
                <a:uFillTx/>
                <a:latin typeface="+mn-lt"/>
                <a:ea typeface="+mn-ea"/>
                <a:cs typeface="+mn-cs"/>
              </a:rPr>
              <a:t>سائنمنٹ </a:t>
            </a:r>
            <a:r>
              <a:rPr lang="ur-PK" sz="2000" dirty="0" smtClean="0"/>
              <a:t> پر منحصر ہوگا۔</a:t>
            </a:r>
          </a:p>
          <a:p>
            <a:pPr algn="r" rtl="1">
              <a:buFont typeface="Arial" panose="020B0604020202020204" pitchFamily="34" charset="0"/>
              <a:buChar char="•"/>
            </a:pPr>
            <a:r>
              <a:rPr lang="ur-PK" sz="2000" dirty="0" smtClean="0"/>
              <a:t>کہ آپ طلباء کو گروپوں میں کیسے تقسیم کریں گے۔</a:t>
            </a:r>
          </a:p>
          <a:p>
            <a:pPr algn="r" rtl="1"/>
            <a:r>
              <a:rPr lang="ur-PK" sz="2000" b="1" u="sng" dirty="0" smtClean="0"/>
              <a:t>جب گروپ ورک کو متعارف کروائیں تو یقینی بنائیں:</a:t>
            </a:r>
          </a:p>
          <a:p>
            <a:pPr algn="r" rtl="1">
              <a:buFont typeface="Arial" panose="020B0604020202020204" pitchFamily="34" charset="0"/>
              <a:buChar char="•"/>
            </a:pPr>
            <a:r>
              <a:rPr lang="ur-PK" sz="2000" dirty="0" smtClean="0"/>
              <a:t>ا</a:t>
            </a:r>
            <a:r>
              <a:rPr kumimoji="0" lang="ur-PK" sz="2000" b="0" i="0" u="none" strike="noStrike" kern="1200" cap="none" spc="0" normalizeH="0" baseline="0" noProof="0" dirty="0" smtClean="0">
                <a:ln>
                  <a:noFill/>
                </a:ln>
                <a:solidFill>
                  <a:prstClr val="black"/>
                </a:solidFill>
                <a:effectLst/>
                <a:uLnTx/>
                <a:uFillTx/>
                <a:latin typeface="+mn-lt"/>
                <a:ea typeface="+mn-ea"/>
                <a:cs typeface="+mn-cs"/>
              </a:rPr>
              <a:t>سائنمنٹ </a:t>
            </a:r>
            <a:r>
              <a:rPr lang="ur-PK" sz="2000" dirty="0" smtClean="0"/>
              <a:t>کے لئے واضح ہدایات فراہم کریں، جن میں  یہ </a:t>
            </a:r>
            <a:r>
              <a:rPr kumimoji="0" lang="ur-PK" sz="2000" b="0" i="0" u="none" strike="noStrike" kern="1200" cap="none" spc="0" normalizeH="0" baseline="0" noProof="0" dirty="0" smtClean="0">
                <a:ln>
                  <a:noFill/>
                </a:ln>
                <a:solidFill>
                  <a:prstClr val="black"/>
                </a:solidFill>
                <a:effectLst/>
                <a:uLnTx/>
                <a:uFillTx/>
                <a:latin typeface="+mn-lt"/>
                <a:ea typeface="+mn-ea"/>
                <a:cs typeface="+mn-cs"/>
              </a:rPr>
              <a:t>مخصوص رہنمائی شامل ہ</a:t>
            </a:r>
            <a:r>
              <a:rPr lang="ur-PK" sz="2000" dirty="0" smtClean="0"/>
              <a:t>و کہ طلباء کو کیا کرنا ہے اور ان کے گروپ ورک کا مطلوبہ نتیجہ کیا ہونا چاہئے۔</a:t>
            </a:r>
          </a:p>
          <a:p>
            <a:pPr algn="r" rtl="1">
              <a:buFont typeface="Arial" panose="020B0604020202020204" pitchFamily="34" charset="0"/>
              <a:buChar char="•"/>
            </a:pPr>
            <a:r>
              <a:rPr lang="ur-PK" sz="2000" dirty="0" smtClean="0"/>
              <a:t>طلباء کو سمجھائیں کہ ان کی کلاس کی</a:t>
            </a:r>
            <a:r>
              <a:rPr lang="ur-PK" sz="2000" baseline="0" dirty="0" smtClean="0"/>
              <a:t> پریزینٹیشن </a:t>
            </a:r>
            <a:r>
              <a:rPr lang="ur-PK" sz="2000" dirty="0" smtClean="0"/>
              <a:t> کا کن معیارات پر جائزہ لیا جائے گا۔</a:t>
            </a:r>
          </a:p>
          <a:p>
            <a:pPr algn="r" rtl="1"/>
            <a:r>
              <a:rPr lang="ur-PK" sz="2000" b="1" u="sng" dirty="0" smtClean="0"/>
              <a:t>ماڈیول </a:t>
            </a:r>
            <a:r>
              <a:rPr lang="de-DE" sz="2000" b="1" u="sng" dirty="0" smtClean="0"/>
              <a:t>B </a:t>
            </a:r>
            <a:r>
              <a:rPr lang="ur-PK" sz="2000" b="1" u="sng" dirty="0" smtClean="0"/>
              <a:t>اور </a:t>
            </a:r>
            <a:r>
              <a:rPr lang="de-DE" sz="2000" b="1" u="sng" dirty="0" smtClean="0"/>
              <a:t>C </a:t>
            </a:r>
            <a:r>
              <a:rPr lang="ur-PK" sz="2000" b="1" u="sng" dirty="0" smtClean="0"/>
              <a:t>کے گروپ پریزیٹیشن</a:t>
            </a:r>
            <a:r>
              <a:rPr lang="ur-PK" sz="2000" b="1" u="sng" baseline="0" dirty="0" smtClean="0"/>
              <a:t> </a:t>
            </a:r>
            <a:r>
              <a:rPr lang="ur-PK" sz="2000" b="1" u="sng" dirty="0" smtClean="0"/>
              <a:t>کا جائزہ درج ذیل معیارات کے تحت لیا جا سکتا ہے:</a:t>
            </a:r>
          </a:p>
          <a:p>
            <a:pPr algn="r" rtl="1">
              <a:buFont typeface="Arial" panose="020B0604020202020204" pitchFamily="34" charset="0"/>
              <a:buChar char="•"/>
            </a:pPr>
            <a:r>
              <a:rPr lang="ur-PK" sz="2000" dirty="0" smtClean="0"/>
              <a:t>طلباء کی تحقیقاتی سوالات کی تشکیل کی صلاحیت</a:t>
            </a:r>
          </a:p>
          <a:p>
            <a:pPr algn="r" rtl="1">
              <a:buFont typeface="Arial" panose="020B0604020202020204" pitchFamily="34" charset="0"/>
              <a:buChar char="•"/>
            </a:pPr>
            <a:r>
              <a:rPr lang="ur-PK" sz="2000" dirty="0" smtClean="0"/>
              <a:t>ڈیٹا جمع کرنا اور تجزیہ کرنا</a:t>
            </a:r>
          </a:p>
          <a:p>
            <a:pPr algn="r" rtl="1">
              <a:buFont typeface="Arial" panose="020B0604020202020204" pitchFamily="34" charset="0"/>
              <a:buChar char="•"/>
            </a:pPr>
            <a:r>
              <a:rPr lang="ur-PK" sz="2000" dirty="0" smtClean="0"/>
              <a:t>گروپ میں کام کرنے کی مؤثر صلاحیت</a:t>
            </a:r>
          </a:p>
          <a:p>
            <a:pPr algn="r" rtl="1">
              <a:buFont typeface="Arial" panose="020B0604020202020204" pitchFamily="34" charset="0"/>
              <a:buChar char="•"/>
            </a:pPr>
            <a:r>
              <a:rPr lang="ur-PK" sz="2000" dirty="0" smtClean="0"/>
              <a:t>طلباء کے خیالات کا اشتراک کرنے اور اپنے نتائج کو مؤثر طریقے سے پیش کرنے کی صلاحیت</a:t>
            </a:r>
          </a:p>
          <a:p>
            <a:pPr algn="r" rtl="1">
              <a:buFont typeface="Arial" panose="020B0604020202020204" pitchFamily="34" charset="0"/>
              <a:buChar char="•"/>
            </a:pPr>
            <a:r>
              <a:rPr lang="ur-PK" sz="2000" dirty="0" smtClean="0"/>
              <a:t>طلباء کی جدت پسندی اور تخلیقی صلاحیت</a:t>
            </a:r>
          </a:p>
          <a:p>
            <a:pPr algn="r" rtl="1"/>
            <a:endParaRPr lang="en-GB" dirty="0"/>
          </a:p>
        </p:txBody>
      </p:sp>
      <p:sp>
        <p:nvSpPr>
          <p:cNvPr id="4" name="Pladsholder til slidenummer 3"/>
          <p:cNvSpPr>
            <a:spLocks noGrp="1"/>
          </p:cNvSpPr>
          <p:nvPr>
            <p:ph type="sldNum" sz="quarter" idx="10"/>
          </p:nvPr>
        </p:nvSpPr>
        <p:spPr/>
        <p:txBody>
          <a:bodyPr/>
          <a:lstStyle/>
          <a:p>
            <a:fld id="{1D9321E1-ABFE-492C-A172-25C1D4654C51}" type="slidenum">
              <a:rPr lang="en-GB" smtClean="0"/>
              <a:t>36</a:t>
            </a:fld>
            <a:endParaRPr lang="en-GB" dirty="0"/>
          </a:p>
        </p:txBody>
      </p:sp>
    </p:spTree>
    <p:extLst>
      <p:ext uri="{BB962C8B-B14F-4D97-AF65-F5344CB8AC3E}">
        <p14:creationId xmlns:p14="http://schemas.microsoft.com/office/powerpoint/2010/main" val="1267556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2000" b="1" i="0" u="sng" strike="noStrike" kern="1200" cap="none" spc="0" normalizeH="0" baseline="0" noProof="0" dirty="0" smtClean="0">
                <a:ln>
                  <a:noFill/>
                </a:ln>
                <a:solidFill>
                  <a:prstClr val="black"/>
                </a:solidFill>
                <a:effectLst/>
                <a:uLnTx/>
                <a:uFillTx/>
                <a:latin typeface="+mn-lt"/>
                <a:ea typeface="+mn-ea"/>
                <a:cs typeface="+mn-cs"/>
              </a:rPr>
              <a:t>جب گروپ ورک کو متعارف کروائیں تو یقینی بنائیں:</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اسائنمنٹ کے لئے واضح ہدایات فراہم کریں، جس میں طلباء کو کیا کرنا ہے اور ان کے گروپ ورک کا مطلوبہ نتیجہ کیا ہونا چاہئے، اس کے بارے میں مخصوص رہنمائی شامل ہو۔</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طلباء کو سمجھائیں کہ ان کی کلاس کی پریزینٹیشن  کا کن معیارات پر جائزہ لیا جائے گا۔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2000" b="1" i="0" u="sng" strike="noStrike" kern="1200" cap="none" spc="0" normalizeH="0" baseline="0" noProof="0" dirty="0" smtClean="0">
                <a:ln>
                  <a:noFill/>
                </a:ln>
                <a:solidFill>
                  <a:prstClr val="black"/>
                </a:solidFill>
                <a:effectLst/>
                <a:uLnTx/>
                <a:uFillTx/>
                <a:latin typeface="+mn-lt"/>
                <a:ea typeface="+mn-ea"/>
                <a:cs typeface="+mn-cs"/>
              </a:rPr>
              <a:t>ماڈیول </a:t>
            </a:r>
            <a:r>
              <a:rPr kumimoji="0" lang="de-DE" sz="2000" b="1" i="0" u="sng" strike="noStrike" kern="1200" cap="none" spc="0" normalizeH="0" baseline="0" noProof="0" dirty="0" smtClean="0">
                <a:ln>
                  <a:noFill/>
                </a:ln>
                <a:solidFill>
                  <a:prstClr val="black"/>
                </a:solidFill>
                <a:effectLst/>
                <a:uLnTx/>
                <a:uFillTx/>
                <a:latin typeface="+mn-lt"/>
                <a:ea typeface="+mn-ea"/>
                <a:cs typeface="+mn-cs"/>
              </a:rPr>
              <a:t>B </a:t>
            </a:r>
            <a:r>
              <a:rPr kumimoji="0" lang="ur-PK" sz="2000" b="1" i="0" u="sng" strike="noStrike" kern="1200" cap="none" spc="0" normalizeH="0" baseline="0" noProof="0" dirty="0" smtClean="0">
                <a:ln>
                  <a:noFill/>
                </a:ln>
                <a:solidFill>
                  <a:prstClr val="black"/>
                </a:solidFill>
                <a:effectLst/>
                <a:uLnTx/>
                <a:uFillTx/>
                <a:latin typeface="+mn-lt"/>
                <a:ea typeface="+mn-ea"/>
                <a:cs typeface="+mn-cs"/>
              </a:rPr>
              <a:t>اور </a:t>
            </a:r>
            <a:r>
              <a:rPr kumimoji="0" lang="de-DE" sz="2000" b="1" i="0" u="sng" strike="noStrike" kern="1200" cap="none" spc="0" normalizeH="0" baseline="0" noProof="0" dirty="0" smtClean="0">
                <a:ln>
                  <a:noFill/>
                </a:ln>
                <a:solidFill>
                  <a:prstClr val="black"/>
                </a:solidFill>
                <a:effectLst/>
                <a:uLnTx/>
                <a:uFillTx/>
                <a:latin typeface="+mn-lt"/>
                <a:ea typeface="+mn-ea"/>
                <a:cs typeface="+mn-cs"/>
              </a:rPr>
              <a:t>C </a:t>
            </a:r>
            <a:r>
              <a:rPr kumimoji="0" lang="ur-PK" sz="2000" b="1" i="0" u="sng" strike="noStrike" kern="1200" cap="none" spc="0" normalizeH="0" baseline="0" noProof="0" dirty="0" smtClean="0">
                <a:ln>
                  <a:noFill/>
                </a:ln>
                <a:solidFill>
                  <a:prstClr val="black"/>
                </a:solidFill>
                <a:effectLst/>
                <a:uLnTx/>
                <a:uFillTx/>
                <a:latin typeface="+mn-lt"/>
                <a:ea typeface="+mn-ea"/>
                <a:cs typeface="+mn-cs"/>
              </a:rPr>
              <a:t>کے گروپ پریزیٹیشن کا جائزہ درج ذیل معیارات کے تحت لیا جا سکتا ہے:</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طلباء کی تحقیقاتی سوالات کی تشکیل کی صلاحیت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ڈیٹا جمع کرنا اور تجزیہ کرنا</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گروپ میں کام کرنے کی مؤثر صلاحیت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طلباء کے خیالات کا اشتراک کرنے اور اپنے نتائج کو مؤثر طریقے سے پیش کرنے کی صلاحیت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r-PK" sz="2000" b="0" i="0" u="none" strike="noStrike" kern="1200" cap="none" spc="0" normalizeH="0" baseline="0" noProof="0" dirty="0" smtClean="0">
                <a:ln>
                  <a:noFill/>
                </a:ln>
                <a:solidFill>
                  <a:prstClr val="black"/>
                </a:solidFill>
                <a:effectLst/>
                <a:uLnTx/>
                <a:uFillTx/>
                <a:latin typeface="+mn-lt"/>
                <a:ea typeface="+mn-ea"/>
                <a:cs typeface="+mn-cs"/>
              </a:rPr>
              <a:t>طلباء کی جدت پسندی اور تخلیقی صلاحیت</a:t>
            </a:r>
          </a:p>
          <a:p>
            <a:pPr algn="r" rtl="1"/>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37</a:t>
            </a:fld>
            <a:endParaRPr lang="en-GB" dirty="0"/>
          </a:p>
        </p:txBody>
      </p:sp>
    </p:spTree>
    <p:extLst>
      <p:ext uri="{BB962C8B-B14F-4D97-AF65-F5344CB8AC3E}">
        <p14:creationId xmlns:p14="http://schemas.microsoft.com/office/powerpoint/2010/main" val="131687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4</a:t>
            </a:fld>
            <a:endParaRPr lang="en-GB" dirty="0"/>
          </a:p>
        </p:txBody>
      </p:sp>
    </p:spTree>
    <p:extLst>
      <p:ext uri="{BB962C8B-B14F-4D97-AF65-F5344CB8AC3E}">
        <p14:creationId xmlns:p14="http://schemas.microsoft.com/office/powerpoint/2010/main" val="334021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smtClean="0"/>
              <a:t>بڑے نقشے کے لیے اگلی سلائیڈ دیکھیں۔</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5</a:t>
            </a:fld>
            <a:endParaRPr lang="en-GB" dirty="0"/>
          </a:p>
        </p:txBody>
      </p:sp>
    </p:spTree>
    <p:extLst>
      <p:ext uri="{BB962C8B-B14F-4D97-AF65-F5344CB8AC3E}">
        <p14:creationId xmlns:p14="http://schemas.microsoft.com/office/powerpoint/2010/main" val="382325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rtl="1"/>
            <a:r>
              <a:rPr lang="ur-PK" dirty="0" smtClean="0"/>
              <a:t>اپنے ملک کو نمایاں کرنے کے لیے پریزنٹیشن موڈ میں زوم ایفیکٹ کا استعمال کریں۔</a:t>
            </a:r>
          </a:p>
          <a:p>
            <a:pPr algn="r" rtl="1"/>
            <a:r>
              <a:rPr lang="ur-PK" dirty="0" smtClean="0"/>
              <a:t> طلباء سے ان ممالک کے بارے میں پوچھیں جہاں آبادی کو  آئیوڈین مناسب</a:t>
            </a:r>
            <a:r>
              <a:rPr lang="ur-PK" baseline="0" dirty="0" smtClean="0"/>
              <a:t> </a:t>
            </a:r>
            <a:r>
              <a:rPr lang="ur-PK" dirty="0" smtClean="0"/>
              <a:t>، کم اور</a:t>
            </a:r>
            <a:r>
              <a:rPr lang="ur-PK" baseline="0" dirty="0" smtClean="0"/>
              <a:t> </a:t>
            </a:r>
            <a:r>
              <a:rPr lang="ur-PK" dirty="0" smtClean="0"/>
              <a:t> زیادہ  مقدار</a:t>
            </a:r>
            <a:r>
              <a:rPr lang="ur-PK" baseline="0" dirty="0" smtClean="0"/>
              <a:t> میں ملتی ہے</a:t>
            </a:r>
            <a:r>
              <a:rPr lang="ur-PK" dirty="0" smtClean="0"/>
              <a:t>۔</a:t>
            </a:r>
          </a:p>
          <a:p>
            <a:pPr algn="r" rtl="1"/>
            <a:r>
              <a:rPr lang="ur-PK" dirty="0" smtClean="0"/>
              <a:t>اس بات پر زور دیں کہ اگرچہ </a:t>
            </a:r>
            <a:r>
              <a:rPr kumimoji="0" lang="ur-PK" sz="20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دنیا کی زیادہ تر  آبادی </a:t>
            </a:r>
            <a:r>
              <a:rPr lang="ur-PK" dirty="0" smtClean="0"/>
              <a:t>کو</a:t>
            </a:r>
            <a:r>
              <a:rPr lang="ur-PK" baseline="0" dirty="0" smtClean="0"/>
              <a:t> </a:t>
            </a:r>
            <a:r>
              <a:rPr lang="ur-PK" dirty="0" smtClean="0"/>
              <a:t> آئیوڈین کی </a:t>
            </a:r>
            <a:r>
              <a:rPr kumimoji="0" lang="ur-PK" sz="1200" b="0" i="0" u="none" strike="noStrike" kern="1200" cap="none" spc="0" normalizeH="0" baseline="0" noProof="0" dirty="0" smtClean="0">
                <a:ln>
                  <a:noFill/>
                </a:ln>
                <a:solidFill>
                  <a:prstClr val="black"/>
                </a:solidFill>
                <a:effectLst/>
                <a:uLnTx/>
                <a:uFillTx/>
                <a:latin typeface="+mn-lt"/>
                <a:ea typeface="+mn-ea"/>
                <a:cs typeface="+mn-cs"/>
              </a:rPr>
              <a:t>مناسب </a:t>
            </a:r>
            <a:r>
              <a:rPr lang="ur-PK" dirty="0" smtClean="0"/>
              <a:t>مقدار  تک رسائی حاصل  ہے، لیکن  پھر بھی کچھ ذیلی گروپوں میں آئیوڈین کی مقدار ناکافی ہو سکتی ہے۔ </a:t>
            </a:r>
          </a:p>
          <a:p>
            <a:endParaRPr lang="en-GB" b="1" baseline="0" dirty="0"/>
          </a:p>
        </p:txBody>
      </p:sp>
      <p:sp>
        <p:nvSpPr>
          <p:cNvPr id="4" name="Pladsholder til slidenummer 3"/>
          <p:cNvSpPr>
            <a:spLocks noGrp="1"/>
          </p:cNvSpPr>
          <p:nvPr>
            <p:ph type="sldNum" sz="quarter" idx="10"/>
          </p:nvPr>
        </p:nvSpPr>
        <p:spPr/>
        <p:txBody>
          <a:bodyPr/>
          <a:lstStyle/>
          <a:p>
            <a:fld id="{1D9321E1-ABFE-492C-A172-25C1D4654C51}" type="slidenum">
              <a:rPr lang="en-GB" smtClean="0"/>
              <a:t>6</a:t>
            </a:fld>
            <a:endParaRPr lang="en-GB" dirty="0"/>
          </a:p>
        </p:txBody>
      </p:sp>
    </p:spTree>
    <p:extLst>
      <p:ext uri="{BB962C8B-B14F-4D97-AF65-F5344CB8AC3E}">
        <p14:creationId xmlns:p14="http://schemas.microsoft.com/office/powerpoint/2010/main" val="35822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200" b="1" i="0" u="none" strike="noStrike" baseline="0" dirty="0" smtClean="0">
                <a:solidFill>
                  <a:srgbClr val="E8477F"/>
                </a:solidFill>
                <a:latin typeface="NotoSansArabic-Bold"/>
              </a:rPr>
              <a:t>نکات: دماغی کمزوری۔ </a:t>
            </a:r>
            <a:r>
              <a:rPr lang="ur-PK" sz="1200" b="0" i="0" u="none" strike="noStrike" baseline="0" dirty="0" smtClean="0">
                <a:solidFill>
                  <a:srgbClr val="F27EB2"/>
                </a:solidFill>
                <a:latin typeface="NotoSansArabic-Regular"/>
              </a:rPr>
              <a:t>علمی افعال جیسے سیکھنے، سمجھنے، یاد رکھنے، یا مسئلہ حل کرنے میں مشکلات شامل ہیں، یہ کسی فرد کی معلومات کو سمجھنے یا دنیا کے ساتھ عام طریقوں سے تعامل کرنے کی صلاحیت کو متاثر کر سکتا ہے۔</a:t>
            </a:r>
          </a:p>
          <a:p>
            <a:pPr algn="r" rtl="1"/>
            <a:r>
              <a:rPr lang="ur-PK" sz="1200" b="1" i="0" u="none" strike="noStrike" kern="1200" baseline="0" dirty="0" smtClean="0">
                <a:solidFill>
                  <a:schemeClr val="tx1"/>
                </a:solidFill>
                <a:latin typeface="+mn-lt"/>
                <a:ea typeface="+mn-ea"/>
                <a:cs typeface="+mn-cs"/>
              </a:rPr>
              <a:t>آئیوڈین کی کمی </a:t>
            </a:r>
            <a:r>
              <a:rPr lang="ur-PK" sz="1200" b="0" i="0" u="none" strike="noStrike" kern="1200" baseline="0" dirty="0" smtClean="0">
                <a:solidFill>
                  <a:schemeClr val="tx1"/>
                </a:solidFill>
                <a:latin typeface="+mn-lt"/>
                <a:ea typeface="+mn-ea"/>
                <a:cs typeface="+mn-cs"/>
              </a:rPr>
              <a:t>یا غذائیت کی کمی اس وقت ہوتی ہے جب آپ کے جسم کو اس کی ضرورت کے مطابق اہم وٹامنز اور غذائی اجزا، جیسے کہ آئیوڈین میسر نہ ہوں۔</a:t>
            </a:r>
            <a:endParaRPr lang="ur-PK" sz="1200" kern="1200" dirty="0" smtClean="0">
              <a:solidFill>
                <a:schemeClr val="tx1"/>
              </a:solidFill>
              <a:effectLst/>
              <a:latin typeface="+mn-lt"/>
              <a:ea typeface="+mn-ea"/>
              <a:cs typeface="+mn-cs"/>
            </a:endParaRPr>
          </a:p>
          <a:p>
            <a:endParaRPr lang="ur-PK"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7</a:t>
            </a:fld>
            <a:endParaRPr lang="en-GB" dirty="0"/>
          </a:p>
        </p:txBody>
      </p:sp>
    </p:spTree>
    <p:extLst>
      <p:ext uri="{BB962C8B-B14F-4D97-AF65-F5344CB8AC3E}">
        <p14:creationId xmlns:p14="http://schemas.microsoft.com/office/powerpoint/2010/main" val="36238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8</a:t>
            </a:fld>
            <a:endParaRPr lang="en-GB" dirty="0"/>
          </a:p>
        </p:txBody>
      </p:sp>
    </p:spTree>
    <p:extLst>
      <p:ext uri="{BB962C8B-B14F-4D97-AF65-F5344CB8AC3E}">
        <p14:creationId xmlns:p14="http://schemas.microsoft.com/office/powerpoint/2010/main" val="64522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smtClean="0">
                <a:ln>
                  <a:noFill/>
                </a:ln>
                <a:solidFill>
                  <a:prstClr val="black"/>
                </a:solidFill>
                <a:effectLst/>
                <a:uLnTx/>
                <a:uFillTx/>
                <a:latin typeface="+mn-lt"/>
                <a:ea typeface="+mn-ea"/>
                <a:cs typeface="+mn-cs"/>
              </a:rPr>
              <a:t>اس صفحے/سلائیڈ کے ساتھ ایک اضافی کام دیا گیا ہے۔</a:t>
            </a:r>
          </a:p>
        </p:txBody>
      </p:sp>
      <p:sp>
        <p:nvSpPr>
          <p:cNvPr id="4" name="Slide Number Placeholder 3"/>
          <p:cNvSpPr>
            <a:spLocks noGrp="1"/>
          </p:cNvSpPr>
          <p:nvPr>
            <p:ph type="sldNum" sz="quarter" idx="10"/>
          </p:nvPr>
        </p:nvSpPr>
        <p:spPr/>
        <p:txBody>
          <a:bodyPr/>
          <a:lstStyle/>
          <a:p>
            <a:fld id="{1D9321E1-ABFE-492C-A172-25C1D4654C51}" type="slidenum">
              <a:rPr lang="en-GB" smtClean="0"/>
              <a:t>9</a:t>
            </a:fld>
            <a:endParaRPr lang="en-GB" dirty="0"/>
          </a:p>
        </p:txBody>
      </p:sp>
    </p:spTree>
    <p:extLst>
      <p:ext uri="{BB962C8B-B14F-4D97-AF65-F5344CB8AC3E}">
        <p14:creationId xmlns:p14="http://schemas.microsoft.com/office/powerpoint/2010/main" val="37197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0635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4394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11112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13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34314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4" name="Footer Placeholder 3"/>
          <p:cNvSpPr>
            <a:spLocks noGrp="1"/>
          </p:cNvSpPr>
          <p:nvPr>
            <p:ph type="ftr" sz="quarter" idx="11"/>
          </p:nvPr>
        </p:nvSpPr>
        <p:spPr/>
        <p:txBody>
          <a:bodyPr/>
          <a:lstStyle/>
          <a:p>
            <a:r>
              <a:rPr lang="en-GB"/>
              <a:t>Module A</a:t>
            </a:r>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8197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5" name="Footer Placeholder 4"/>
          <p:cNvSpPr>
            <a:spLocks noGrp="1"/>
          </p:cNvSpPr>
          <p:nvPr>
            <p:ph type="ftr" sz="quarter" idx="11"/>
          </p:nvPr>
        </p:nvSpPr>
        <p:spPr/>
        <p:txBody>
          <a:bodyPr/>
          <a:lstStyle/>
          <a:p>
            <a:r>
              <a:rPr lang="en-GB" dirty="0"/>
              <a:t>The ABC of iodine</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648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6" name="Footer Placeholder 5"/>
          <p:cNvSpPr>
            <a:spLocks noGrp="1"/>
          </p:cNvSpPr>
          <p:nvPr>
            <p:ph type="ftr" sz="quarter" idx="11"/>
          </p:nvPr>
        </p:nvSpPr>
        <p:spPr/>
        <p:txBody>
          <a:bodyPr/>
          <a:lstStyle/>
          <a:p>
            <a:r>
              <a:rPr lang="en-GB" dirty="0"/>
              <a:t>Module A</a:t>
            </a:r>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3183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9894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78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9805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18/12/2024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25167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18/12/2024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Module 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‹Nr.›</a:t>
            </a:fld>
            <a:endParaRPr lang="en-GB" dirty="0"/>
          </a:p>
        </p:txBody>
      </p:sp>
    </p:spTree>
    <p:extLst>
      <p:ext uri="{BB962C8B-B14F-4D97-AF65-F5344CB8AC3E}">
        <p14:creationId xmlns:p14="http://schemas.microsoft.com/office/powerpoint/2010/main" val="5476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557"/>
            <a:ext cx="9144000" cy="2387600"/>
          </a:xfrm>
        </p:spPr>
        <p:txBody>
          <a:bodyPr>
            <a:normAutofit/>
          </a:bodyPr>
          <a:lstStyle/>
          <a:p>
            <a:pPr rtl="1"/>
            <a:r>
              <a:rPr lang="ur-PK" sz="4900" b="1" dirty="0">
                <a:solidFill>
                  <a:srgbClr val="E8477F"/>
                </a:solidFill>
                <a:latin typeface="Jameel Noori Nastaleeq" panose="02000503000000020004" pitchFamily="2" charset="-78"/>
                <a:cs typeface="Jameel Noori Nastaleeq" panose="02000503000000020004" pitchFamily="2" charset="-78"/>
              </a:rPr>
              <a:t>آئیوڈین کے بارے میں </a:t>
            </a:r>
            <a:r>
              <a:rPr lang="ur-PK" sz="4900" b="1" dirty="0" smtClean="0">
                <a:solidFill>
                  <a:srgbClr val="E8477F"/>
                </a:solidFill>
                <a:latin typeface="Jameel Noori Nastaleeq" panose="02000503000000020004" pitchFamily="2" charset="-78"/>
                <a:cs typeface="Jameel Noori Nastaleeq" panose="02000503000000020004" pitchFamily="2" charset="-78"/>
              </a:rPr>
              <a:t>اےبی سی (</a:t>
            </a:r>
            <a:r>
              <a:rPr lang="de-DE" sz="4900" b="1" dirty="0" smtClean="0">
                <a:solidFill>
                  <a:srgbClr val="E8477F"/>
                </a:solidFill>
                <a:latin typeface="Jameel Noori Nastaleeq" panose="02000503000000020004" pitchFamily="2" charset="-78"/>
                <a:cs typeface="Jameel Noori Nastaleeq" panose="02000503000000020004" pitchFamily="2" charset="-78"/>
              </a:rPr>
              <a:t>(ABC</a:t>
            </a:r>
            <a:r>
              <a:rPr lang="ur-PK" sz="6600" b="1" dirty="0">
                <a:solidFill>
                  <a:srgbClr val="E8477F"/>
                </a:solidFill>
                <a:latin typeface="NotoSansArabic-Bold"/>
              </a:rPr>
              <a:t/>
            </a:r>
            <a:br>
              <a:rPr lang="ur-PK" sz="6600" b="1" dirty="0">
                <a:solidFill>
                  <a:srgbClr val="E8477F"/>
                </a:solidFill>
                <a:latin typeface="NotoSansArabic-Bold"/>
              </a:rPr>
            </a:br>
            <a:endParaRPr lang="da-DK" sz="4000" dirty="0">
              <a:effectLst/>
              <a:latin typeface="Sans open"/>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413641" y="2677128"/>
            <a:ext cx="9144000" cy="1655762"/>
          </a:xfrm>
        </p:spPr>
        <p:txBody>
          <a:bodyPr>
            <a:normAutofit/>
          </a:bodyPr>
          <a:lstStyle/>
          <a:p>
            <a:r>
              <a:rPr lang="ur-PK" sz="2000" dirty="0">
                <a:latin typeface="Jameel Noori Nastaleeq" panose="02000503000000020004" pitchFamily="2" charset="-78"/>
                <a:cs typeface="Jameel Noori Nastaleeq" panose="02000503000000020004" pitchFamily="2" charset="-78"/>
              </a:rPr>
              <a:t>طلباء اور اساتذہ کے لیے ایک </a:t>
            </a:r>
            <a:r>
              <a:rPr lang="ur-PK" sz="2000" dirty="0" smtClean="0">
                <a:latin typeface="Jameel Noori Nastaleeq" panose="02000503000000020004" pitchFamily="2" charset="-78"/>
                <a:cs typeface="Jameel Noori Nastaleeq" panose="02000503000000020004" pitchFamily="2" charset="-78"/>
              </a:rPr>
              <a:t> معلوماتی گائیڈ</a:t>
            </a:r>
            <a:endParaRPr lang="en-GB" sz="2000" dirty="0">
              <a:latin typeface="Jameel Noori Nastaleeq" panose="02000503000000020004" pitchFamily="2" charset="-78"/>
              <a:cs typeface="Jameel Noori Nastaleeq" panose="02000503000000020004" pitchFamily="2" charset="-78"/>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704856" y="5064728"/>
            <a:ext cx="1524000" cy="1370330"/>
          </a:xfrm>
          <a:prstGeom prst="rect">
            <a:avLst/>
          </a:prstGeom>
        </p:spPr>
      </p:pic>
    </p:spTree>
    <p:extLst>
      <p:ext uri="{BB962C8B-B14F-4D97-AF65-F5344CB8AC3E}">
        <p14:creationId xmlns:p14="http://schemas.microsoft.com/office/powerpoint/2010/main" val="21503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21415" t="12474" r="28153" b="12685"/>
          <a:stretch/>
        </p:blipFill>
        <p:spPr>
          <a:xfrm>
            <a:off x="6934201" y="1690688"/>
            <a:ext cx="4053016" cy="4374292"/>
          </a:xfrm>
          <a:prstGeom prst="rect">
            <a:avLst/>
          </a:prstGeom>
        </p:spPr>
      </p:pic>
      <p:sp>
        <p:nvSpPr>
          <p:cNvPr id="2" name="Title 1"/>
          <p:cNvSpPr>
            <a:spLocks noGrp="1"/>
          </p:cNvSpPr>
          <p:nvPr>
            <p:ph type="title"/>
          </p:nvPr>
        </p:nvSpPr>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حمل میں آئیوڈین: بچے </a:t>
            </a:r>
            <a:r>
              <a:rPr lang="ur-PK" b="1" dirty="0" smtClean="0">
                <a:solidFill>
                  <a:srgbClr val="F27EB2"/>
                </a:solidFill>
                <a:latin typeface="Jameel Noori Nastaleeq" panose="02000503000000020004" pitchFamily="2" charset="-78"/>
                <a:cs typeface="Jameel Noori Nastaleeq" panose="02000503000000020004" pitchFamily="2" charset="-78"/>
              </a:rPr>
              <a:t>اوراسکی دماغی </a:t>
            </a:r>
            <a:r>
              <a:rPr lang="ur-PK" b="1" dirty="0">
                <a:solidFill>
                  <a:srgbClr val="F27EB2"/>
                </a:solidFill>
                <a:latin typeface="Jameel Noori Nastaleeq" panose="02000503000000020004" pitchFamily="2" charset="-78"/>
                <a:cs typeface="Jameel Noori Nastaleeq" panose="02000503000000020004" pitchFamily="2" charset="-78"/>
              </a:rPr>
              <a:t>نشوونما</a:t>
            </a:r>
            <a:br>
              <a:rPr lang="ur-PK" b="1" dirty="0">
                <a:solidFill>
                  <a:srgbClr val="F27EB2"/>
                </a:solidFill>
                <a:latin typeface="Jameel Noori Nastaleeq" panose="02000503000000020004" pitchFamily="2" charset="-78"/>
                <a:cs typeface="Jameel Noori Nastaleeq" panose="02000503000000020004" pitchFamily="2" charset="-78"/>
              </a:rPr>
            </a:br>
            <a:endParaRPr lang="en-US"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713997" y="1774255"/>
            <a:ext cx="5594335" cy="4042612"/>
          </a:xfrm>
        </p:spPr>
        <p:txBody>
          <a:bodyPr>
            <a:normAutofit/>
          </a:bodyPr>
          <a:lstStyle/>
          <a:p>
            <a:pPr marL="0" indent="0" algn="ctr" rtl="1">
              <a:lnSpc>
                <a:spcPct val="150000"/>
              </a:lnSpc>
              <a:buNone/>
            </a:pPr>
            <a:r>
              <a:rPr lang="ur-PK" sz="2000" dirty="0" smtClean="0">
                <a:latin typeface="Jameel Noori Nastaleeq" panose="02000503000000020004" pitchFamily="2" charset="-78"/>
                <a:cs typeface="Jameel Noori Nastaleeq" panose="02000503000000020004" pitchFamily="2" charset="-78"/>
              </a:rPr>
              <a:t>حمل سے پہلے ہی ضروری ہے کہ اپکی غذا میں مناسب آئیوڈین شامل ہو ۔</a:t>
            </a: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حمل </a:t>
            </a:r>
            <a:r>
              <a:rPr lang="ur-PK" sz="2000" dirty="0">
                <a:latin typeface="Jameel Noori Nastaleeq" panose="02000503000000020004" pitchFamily="2" charset="-78"/>
                <a:cs typeface="Jameel Noori Nastaleeq" panose="02000503000000020004" pitchFamily="2" charset="-78"/>
              </a:rPr>
              <a:t>کے دوران آئیوڈین بہت ضروری ہے کیونکہ یہ تھائیورائڈ ہارمونز کی </a:t>
            </a:r>
            <a:r>
              <a:rPr lang="ur-PK" sz="2000" dirty="0" smtClean="0">
                <a:latin typeface="Jameel Noori Nastaleeq" panose="02000503000000020004" pitchFamily="2" charset="-78"/>
                <a:cs typeface="Jameel Noori Nastaleeq" panose="02000503000000020004" pitchFamily="2" charset="-78"/>
              </a:rPr>
              <a:t>پیداوارمیں </a:t>
            </a:r>
            <a:r>
              <a:rPr lang="ur-PK" sz="2000" dirty="0">
                <a:latin typeface="Jameel Noori Nastaleeq" panose="02000503000000020004" pitchFamily="2" charset="-78"/>
                <a:cs typeface="Jameel Noori Nastaleeq" panose="02000503000000020004" pitchFamily="2" charset="-78"/>
              </a:rPr>
              <a:t>معاون ہے۔ یہ ہارمونز بچے کے دماغ اور اعصابی نظام کی صحت مند </a:t>
            </a:r>
            <a:r>
              <a:rPr lang="ur-PK" sz="2000" dirty="0" smtClean="0">
                <a:latin typeface="Jameel Noori Nastaleeq" panose="02000503000000020004" pitchFamily="2" charset="-78"/>
                <a:cs typeface="Jameel Noori Nastaleeq" panose="02000503000000020004" pitchFamily="2" charset="-78"/>
              </a:rPr>
              <a:t>نشوونما کے </a:t>
            </a:r>
            <a:r>
              <a:rPr lang="ur-PK" sz="2000" dirty="0">
                <a:latin typeface="Jameel Noori Nastaleeq" panose="02000503000000020004" pitchFamily="2" charset="-78"/>
                <a:cs typeface="Jameel Noori Nastaleeq" panose="02000503000000020004" pitchFamily="2" charset="-78"/>
              </a:rPr>
              <a:t>لیے ضروری ہیں۔ اس طرح، بچے کے بڑھنے کے ساتھ ساتھ </a:t>
            </a:r>
            <a:r>
              <a:rPr lang="ur-PK" sz="2000" dirty="0" smtClean="0">
                <a:latin typeface="Jameel Noori Nastaleeq" panose="02000503000000020004" pitchFamily="2" charset="-78"/>
                <a:cs typeface="Jameel Noori Nastaleeq" panose="02000503000000020004" pitchFamily="2" charset="-78"/>
              </a:rPr>
              <a:t>علمی صلاحیتوں،سیکھنے</a:t>
            </a:r>
            <a:r>
              <a:rPr lang="ur-PK" sz="2000" dirty="0">
                <a:latin typeface="Jameel Noori Nastaleeq" panose="02000503000000020004" pitchFamily="2" charset="-78"/>
                <a:cs typeface="Jameel Noori Nastaleeq" panose="02000503000000020004" pitchFamily="2" charset="-78"/>
              </a:rPr>
              <a:t>، اور مجموعی صحت کی نشوونما کے لیے بھی آئیوڈین اہم ہے۔</a:t>
            </a:r>
            <a:endParaRPr lang="en-US" sz="2000" dirty="0" smtClean="0">
              <a:latin typeface="Jameel Noori Nastaleeq" panose="02000503000000020004" pitchFamily="2" charset="-78"/>
              <a:cs typeface="Jameel Noori Nastaleeq" panose="02000503000000020004" pitchFamily="2" charset="-78"/>
            </a:endParaRPr>
          </a:p>
          <a:p>
            <a:pPr marL="0" indent="0">
              <a:buNone/>
            </a:pPr>
            <a:endParaRPr lang="en-US" dirty="0"/>
          </a:p>
          <a:p>
            <a:pPr marL="0" indent="0">
              <a:buNone/>
            </a:pPr>
            <a:endParaRPr lang="en-GB" dirty="0"/>
          </a:p>
        </p:txBody>
      </p:sp>
    </p:spTree>
    <p:extLst>
      <p:ext uri="{BB962C8B-B14F-4D97-AF65-F5344CB8AC3E}">
        <p14:creationId xmlns:p14="http://schemas.microsoft.com/office/powerpoint/2010/main" val="41354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r"/>
            <a:r>
              <a:rPr lang="ur-PK" b="1" dirty="0">
                <a:solidFill>
                  <a:srgbClr val="F27EB2"/>
                </a:solidFill>
                <a:latin typeface="Jameel Noori Nastaleeq" panose="02000503000000020004" pitchFamily="2" charset="-78"/>
                <a:cs typeface="Jameel Noori Nastaleeq" panose="02000503000000020004" pitchFamily="2" charset="-78"/>
              </a:rPr>
              <a:t>موجودہ دور میں آئیوڈین کی کمی پرتوجہ دینا کیوں ضروری ہے؟</a:t>
            </a:r>
            <a:endParaRPr lang="en-US"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1758462" y="2277801"/>
            <a:ext cx="9595338" cy="2485118"/>
          </a:xfrm>
        </p:spPr>
        <p:txBody>
          <a:bodyPr>
            <a:norm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گرچہ آئیوڈین کی شدید کمی کی علامات ختم ہو رہی ہیں،مگر معمولی آئیوڈین کی کمی ابھی بھی موجود </a:t>
            </a:r>
            <a:r>
              <a:rPr lang="ur-PK" sz="2000" dirty="0" smtClean="0">
                <a:latin typeface="Jameel Noori Nastaleeq" panose="02000503000000020004" pitchFamily="2" charset="-78"/>
                <a:cs typeface="Jameel Noori Nastaleeq" panose="02000503000000020004" pitchFamily="2" charset="-78"/>
              </a:rPr>
              <a:t>ہے۔ چونکہ </a:t>
            </a:r>
            <a:r>
              <a:rPr lang="ur-PK" sz="2000" dirty="0">
                <a:latin typeface="Jameel Noori Nastaleeq" panose="02000503000000020004" pitchFamily="2" charset="-78"/>
                <a:cs typeface="Jameel Noori Nastaleeq" panose="02000503000000020004" pitchFamily="2" charset="-78"/>
              </a:rPr>
              <a:t>یہ اب کوئی واضح نظر آنے والا مسئلہ نہیں ہےاس لیے بہت سے لوگ اپنی خوراک میں مناسب </a:t>
            </a:r>
            <a:r>
              <a:rPr lang="ur-PK" sz="2000" dirty="0" smtClean="0">
                <a:latin typeface="Jameel Noori Nastaleeq" panose="02000503000000020004" pitchFamily="2" charset="-78"/>
                <a:cs typeface="Jameel Noori Nastaleeq" panose="02000503000000020004" pitchFamily="2" charset="-78"/>
              </a:rPr>
              <a:t>آئیوڈین رکھنے </a:t>
            </a:r>
            <a:r>
              <a:rPr lang="ur-PK" sz="2000" dirty="0">
                <a:latin typeface="Jameel Noori Nastaleeq" panose="02000503000000020004" pitchFamily="2" charset="-78"/>
                <a:cs typeface="Jameel Noori Nastaleeq" panose="02000503000000020004" pitchFamily="2" charset="-78"/>
              </a:rPr>
              <a:t>کی اہمیت کے بارے میں نہیں جانتے۔</a:t>
            </a:r>
          </a:p>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آئیوڈین کی کمی آبادی کے تمام گروہوں کی صحت کو متاثر کر سکتی ہے، اور یہ ذہنی خرابی کی سب </a:t>
            </a:r>
            <a:r>
              <a:rPr lang="ur-PK" sz="2000" dirty="0" smtClean="0">
                <a:latin typeface="Jameel Noori Nastaleeq" panose="02000503000000020004" pitchFamily="2" charset="-78"/>
                <a:cs typeface="Jameel Noori Nastaleeq" panose="02000503000000020004" pitchFamily="2" charset="-78"/>
              </a:rPr>
              <a:t>سےبڑی </a:t>
            </a:r>
            <a:r>
              <a:rPr lang="ur-PK" sz="2000" dirty="0">
                <a:latin typeface="Jameel Noori Nastaleeq" panose="02000503000000020004" pitchFamily="2" charset="-78"/>
                <a:cs typeface="Jameel Noori Nastaleeq" panose="02000503000000020004" pitchFamily="2" charset="-78"/>
              </a:rPr>
              <a:t>وجہ ہے۔</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4951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ur-PK" dirty="0" smtClean="0">
                <a:solidFill>
                  <a:srgbClr val="B3186D"/>
                </a:solidFill>
                <a:latin typeface="Sans open"/>
                <a:ea typeface="Calibri" panose="020F0502020204030204" pitchFamily="34" charset="0"/>
                <a:cs typeface="Times New Roman" panose="02020603050405020304" pitchFamily="18" charset="0"/>
              </a:rPr>
              <a:t/>
            </a:r>
            <a:br>
              <a:rPr lang="ur-PK" dirty="0" smtClean="0">
                <a:solidFill>
                  <a:srgbClr val="B3186D"/>
                </a:solidFill>
                <a:latin typeface="Sans open"/>
                <a:ea typeface="Calibri" panose="020F0502020204030204" pitchFamily="34" charset="0"/>
                <a:cs typeface="Times New Roman" panose="02020603050405020304" pitchFamily="18" charset="0"/>
              </a:rPr>
            </a:br>
            <a:r>
              <a:rPr lang="ur-PK" sz="4900" b="1" dirty="0">
                <a:solidFill>
                  <a:srgbClr val="F27EB2"/>
                </a:solidFill>
                <a:latin typeface="Jameel Noori Nastaleeq" panose="02000503000000020004" pitchFamily="2" charset="-78"/>
                <a:cs typeface="Jameel Noori Nastaleeq" panose="02000503000000020004" pitchFamily="2" charset="-78"/>
              </a:rPr>
              <a:t>آئیوڈین کی مناسب </a:t>
            </a:r>
            <a:r>
              <a:rPr lang="ur-PK" sz="4900" b="1" dirty="0" smtClean="0">
                <a:solidFill>
                  <a:srgbClr val="F27EB2"/>
                </a:solidFill>
                <a:latin typeface="Jameel Noori Nastaleeq" panose="02000503000000020004" pitchFamily="2" charset="-78"/>
                <a:cs typeface="Jameel Noori Nastaleeq" panose="02000503000000020004" pitchFamily="2" charset="-78"/>
              </a:rPr>
              <a:t>مقدارلینا صحت کے لیے ضروری ہے۔</a:t>
            </a:r>
            <a:r>
              <a:rPr lang="ur-PK" dirty="0">
                <a:solidFill>
                  <a:srgbClr val="B3186D"/>
                </a:solidFill>
                <a:latin typeface="Sans open"/>
                <a:ea typeface="Calibri" panose="020F0502020204030204" pitchFamily="34" charset="0"/>
                <a:cs typeface="Times New Roman" panose="02020603050405020304" pitchFamily="18" charset="0"/>
              </a:rPr>
              <a:t/>
            </a:r>
            <a:br>
              <a:rPr lang="ur-PK" dirty="0">
                <a:solidFill>
                  <a:srgbClr val="B3186D"/>
                </a:solidFill>
                <a:latin typeface="Sans open"/>
                <a:ea typeface="Calibri" panose="020F0502020204030204" pitchFamily="34" charset="0"/>
                <a:cs typeface="Times New Roman" panose="02020603050405020304" pitchFamily="18" charset="0"/>
              </a:rPr>
            </a:br>
            <a:endParaRPr lang="en-US"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439075" y="1690688"/>
            <a:ext cx="5164851" cy="3590438"/>
          </a:xfrm>
        </p:spPr>
        <p:txBody>
          <a:bodyPr>
            <a:no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اکثر یہ سوچا جاتا ہے کہ اگر آئیوڈین کی تھوڑی سی مقدار انسانی صحت کے لیے ضروری ہے تو آئیو ڈین کا ز</a:t>
            </a:r>
            <a:r>
              <a:rPr lang="ur-PK" sz="2000" dirty="0" smtClean="0">
                <a:latin typeface="Jameel Noori Nastaleeq" panose="02000503000000020004" pitchFamily="2" charset="-78"/>
                <a:cs typeface="Jameel Noori Nastaleeq" panose="02000503000000020004" pitchFamily="2" charset="-78"/>
              </a:rPr>
              <a:t>یادہ استعمال </a:t>
            </a:r>
            <a:r>
              <a:rPr lang="ur-PK" sz="2000" dirty="0">
                <a:latin typeface="Jameel Noori Nastaleeq" panose="02000503000000020004" pitchFamily="2" charset="-78"/>
                <a:cs typeface="Jameel Noori Nastaleeq" panose="02000503000000020004" pitchFamily="2" charset="-78"/>
              </a:rPr>
              <a:t>اور بھی بہترہو گا۔ تاہم ایسا نہیں ہے۔ کئی غذائی اجزاء کی طرح آئیوڈین کی </a:t>
            </a:r>
            <a:r>
              <a:rPr lang="ur-PK" sz="2000" dirty="0" smtClean="0">
                <a:latin typeface="Jameel Noori Nastaleeq" panose="02000503000000020004" pitchFamily="2" charset="-78"/>
                <a:cs typeface="Jameel Noori Nastaleeq" panose="02000503000000020004" pitchFamily="2" charset="-78"/>
              </a:rPr>
              <a:t>زیادتی </a:t>
            </a:r>
            <a:r>
              <a:rPr lang="ur-PK" sz="2000" dirty="0">
                <a:latin typeface="Jameel Noori Nastaleeq" panose="02000503000000020004" pitchFamily="2" charset="-78"/>
                <a:cs typeface="Jameel Noori Nastaleeq" panose="02000503000000020004" pitchFamily="2" charset="-78"/>
              </a:rPr>
              <a:t>بھی نقصان دہ ثابت </a:t>
            </a:r>
            <a:r>
              <a:rPr lang="ur-PK" sz="2000" dirty="0" smtClean="0">
                <a:latin typeface="Jameel Noori Nastaleeq" panose="02000503000000020004" pitchFamily="2" charset="-78"/>
                <a:cs typeface="Jameel Noori Nastaleeq" panose="02000503000000020004" pitchFamily="2" charset="-78"/>
              </a:rPr>
              <a:t>ہو سکتی </a:t>
            </a:r>
            <a:r>
              <a:rPr lang="ur-PK" sz="2000" dirty="0">
                <a:latin typeface="Jameel Noori Nastaleeq" panose="02000503000000020004" pitchFamily="2" charset="-78"/>
                <a:cs typeface="Jameel Noori Nastaleeq" panose="02000503000000020004" pitchFamily="2" charset="-78"/>
              </a:rPr>
              <a:t>ہےاس لیے یہ جاننا اہم ہے کہ اس کی کتنی مقدار کو </a:t>
            </a:r>
            <a:r>
              <a:rPr lang="ur-PK" sz="2000" dirty="0" smtClean="0">
                <a:latin typeface="Jameel Noori Nastaleeq" panose="02000503000000020004" pitchFamily="2" charset="-78"/>
                <a:cs typeface="Jameel Noori Nastaleeq" panose="02000503000000020004" pitchFamily="2" charset="-78"/>
              </a:rPr>
              <a:t>خورا  ک  کا حصہ </a:t>
            </a:r>
            <a:r>
              <a:rPr lang="ur-PK" sz="2000" dirty="0">
                <a:latin typeface="Jameel Noori Nastaleeq" panose="02000503000000020004" pitchFamily="2" charset="-78"/>
                <a:cs typeface="Jameel Noori Nastaleeq" panose="02000503000000020004" pitchFamily="2" charset="-78"/>
              </a:rPr>
              <a:t>بنایا جائے۔ لہذا ضرورت سے </a:t>
            </a:r>
            <a:r>
              <a:rPr lang="ur-PK" sz="2000" dirty="0" smtClean="0">
                <a:latin typeface="Jameel Noori Nastaleeq" panose="02000503000000020004" pitchFamily="2" charset="-78"/>
                <a:cs typeface="Jameel Noori Nastaleeq" panose="02000503000000020004" pitchFamily="2" charset="-78"/>
              </a:rPr>
              <a:t>زیادہ </a:t>
            </a:r>
            <a:r>
              <a:rPr lang="ur-PK" sz="2000" dirty="0">
                <a:latin typeface="Jameel Noori Nastaleeq" panose="02000503000000020004" pitchFamily="2" charset="-78"/>
                <a:cs typeface="Jameel Noori Nastaleeq" panose="02000503000000020004" pitchFamily="2" charset="-78"/>
              </a:rPr>
              <a:t>آئیوڈین کی بجائے مناسب مقدار کو یقینی بنانا صحت کے لیے ضروری ہے۔</a:t>
            </a:r>
            <a:endParaRPr lang="en-US" sz="2000" dirty="0">
              <a:latin typeface="Jameel Noori Nastaleeq" panose="02000503000000020004" pitchFamily="2" charset="-78"/>
              <a:cs typeface="Jameel Noori Nastaleeq" panose="02000503000000020004" pitchFamily="2" charset="-78"/>
            </a:endParaRPr>
          </a:p>
        </p:txBody>
      </p:sp>
      <p:pic>
        <p:nvPicPr>
          <p:cNvPr id="7" name="Grafik 6"/>
          <p:cNvPicPr>
            <a:picLocks noChangeAspect="1"/>
          </p:cNvPicPr>
          <p:nvPr/>
        </p:nvPicPr>
        <p:blipFill>
          <a:blip r:embed="rId3"/>
          <a:stretch>
            <a:fillRect/>
          </a:stretch>
        </p:blipFill>
        <p:spPr>
          <a:xfrm>
            <a:off x="481485" y="1690688"/>
            <a:ext cx="5707464" cy="4114435"/>
          </a:xfrm>
          <a:prstGeom prst="rect">
            <a:avLst/>
          </a:prstGeom>
        </p:spPr>
      </p:pic>
    </p:spTree>
    <p:extLst>
      <p:ext uri="{BB962C8B-B14F-4D97-AF65-F5344CB8AC3E}">
        <p14:creationId xmlns:p14="http://schemas.microsoft.com/office/powerpoint/2010/main" val="425718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تجویز کردہ آئیوڈین کی مقدار - حمل اور دودھ پلانے کے لیے</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6994634" y="1916146"/>
            <a:ext cx="4694831" cy="3449385"/>
          </a:xfrm>
        </p:spPr>
        <p:txBody>
          <a:bodyPr>
            <a:norm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ورلڈ ہیلتھ آرگنائزیشن </a:t>
            </a:r>
            <a:r>
              <a:rPr lang="ur-PK" sz="2000" dirty="0" smtClean="0">
                <a:latin typeface="Jameel Noori Nastaleeq" panose="02000503000000020004" pitchFamily="2" charset="-78"/>
                <a:cs typeface="Jameel Noori Nastaleeq" panose="02000503000000020004" pitchFamily="2" charset="-78"/>
              </a:rPr>
              <a:t>(ڈبلیو </a:t>
            </a:r>
            <a:r>
              <a:rPr lang="ur-PK" sz="2000" dirty="0">
                <a:latin typeface="Jameel Noori Nastaleeq" panose="02000503000000020004" pitchFamily="2" charset="-78"/>
                <a:cs typeface="Jameel Noori Nastaleeq" panose="02000503000000020004" pitchFamily="2" charset="-78"/>
              </a:rPr>
              <a:t>ایچ </a:t>
            </a:r>
            <a:r>
              <a:rPr lang="ur-PK" sz="2000" dirty="0" smtClean="0">
                <a:latin typeface="Jameel Noori Nastaleeq" panose="02000503000000020004" pitchFamily="2" charset="-78"/>
                <a:cs typeface="Jameel Noori Nastaleeq" panose="02000503000000020004" pitchFamily="2" charset="-78"/>
              </a:rPr>
              <a:t>او) </a:t>
            </a:r>
            <a:r>
              <a:rPr lang="ur-PK" sz="2000" dirty="0">
                <a:latin typeface="Jameel Noori Nastaleeq" panose="02000503000000020004" pitchFamily="2" charset="-78"/>
                <a:cs typeface="Jameel Noori Nastaleeq" panose="02000503000000020004" pitchFamily="2" charset="-78"/>
              </a:rPr>
              <a:t>نے 2007 میں یومیہ </a:t>
            </a:r>
            <a:r>
              <a:rPr lang="ur-PK" sz="2000" dirty="0" smtClean="0">
                <a:latin typeface="Jameel Noori Nastaleeq" panose="02000503000000020004" pitchFamily="2" charset="-78"/>
                <a:cs typeface="Jameel Noori Nastaleeq" panose="02000503000000020004" pitchFamily="2" charset="-78"/>
              </a:rPr>
              <a:t>آئیوڈین </a:t>
            </a:r>
            <a:r>
              <a:rPr lang="ur-PK" sz="2000" dirty="0">
                <a:latin typeface="Jameel Noori Nastaleeq" panose="02000503000000020004" pitchFamily="2" charset="-78"/>
                <a:cs typeface="Jameel Noori Nastaleeq" panose="02000503000000020004" pitchFamily="2" charset="-78"/>
              </a:rPr>
              <a:t>کے مقدارکی تجویز پیش کی ہے۔</a:t>
            </a:r>
          </a:p>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یہ سفارشات تھائیورائڈ ہارمونز کو برقرار رکھنے اور مختلف عمر کے گروپوں اور زندگی کے مراحل کے مجموعی فلاح </a:t>
            </a:r>
            <a:r>
              <a:rPr lang="ur-PK" sz="2000" dirty="0" smtClean="0">
                <a:latin typeface="Jameel Noori Nastaleeq" panose="02000503000000020004" pitchFamily="2" charset="-78"/>
                <a:cs typeface="Jameel Noori Nastaleeq" panose="02000503000000020004" pitchFamily="2" charset="-78"/>
              </a:rPr>
              <a:t>و بہبود </a:t>
            </a:r>
            <a:r>
              <a:rPr lang="ur-PK" sz="2000" dirty="0">
                <a:latin typeface="Jameel Noori Nastaleeq" panose="02000503000000020004" pitchFamily="2" charset="-78"/>
                <a:cs typeface="Jameel Noori Nastaleeq" panose="02000503000000020004" pitchFamily="2" charset="-78"/>
              </a:rPr>
              <a:t>کے لئے ضروری آئیوڈین کی اوسط روزانہ مقدارپر مبنی ہیں۔</a:t>
            </a:r>
            <a:endParaRPr lang="en-US" sz="2000" dirty="0">
              <a:latin typeface="Jameel Noori Nastaleeq" panose="02000503000000020004" pitchFamily="2" charset="-78"/>
              <a:cs typeface="Jameel Noori Nastaleeq" panose="02000503000000020004" pitchFamily="2" charset="-78"/>
            </a:endParaRPr>
          </a:p>
          <a:p>
            <a:pPr marL="0" indent="0">
              <a:buNone/>
            </a:pPr>
            <a:endParaRPr lang="en-GB" sz="2600" dirty="0"/>
          </a:p>
        </p:txBody>
      </p:sp>
      <p:pic>
        <p:nvPicPr>
          <p:cNvPr id="4" name="Grafik 3"/>
          <p:cNvPicPr>
            <a:picLocks noChangeAspect="1"/>
          </p:cNvPicPr>
          <p:nvPr/>
        </p:nvPicPr>
        <p:blipFill>
          <a:blip r:embed="rId3"/>
          <a:stretch>
            <a:fillRect/>
          </a:stretch>
        </p:blipFill>
        <p:spPr>
          <a:xfrm>
            <a:off x="977934" y="1916146"/>
            <a:ext cx="5252043" cy="3867150"/>
          </a:xfrm>
          <a:prstGeom prst="rect">
            <a:avLst/>
          </a:prstGeom>
        </p:spPr>
      </p:pic>
    </p:spTree>
    <p:extLst>
      <p:ext uri="{BB962C8B-B14F-4D97-AF65-F5344CB8AC3E}">
        <p14:creationId xmlns:p14="http://schemas.microsoft.com/office/powerpoint/2010/main" val="13010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4309"/>
            <a:ext cx="10515600" cy="1325563"/>
          </a:xfrm>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تجویز کردہ آئیوڈین کی مقدار</a:t>
            </a:r>
            <a:endParaRPr lang="en-GB" dirty="0">
              <a:latin typeface="Jameel Noori Nastaleeq" panose="02000503000000020004" pitchFamily="2" charset="-78"/>
              <a:cs typeface="Jameel Noori Nastaleeq" panose="02000503000000020004" pitchFamily="2" charset="-78"/>
            </a:endParaRPr>
          </a:p>
        </p:txBody>
      </p:sp>
      <p:sp>
        <p:nvSpPr>
          <p:cNvPr id="5" name="Afrundet rektangel 4"/>
          <p:cNvSpPr/>
          <p:nvPr/>
        </p:nvSpPr>
        <p:spPr>
          <a:xfrm>
            <a:off x="7864019" y="1849222"/>
            <a:ext cx="3346101" cy="3871953"/>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frundet rektangel 5"/>
          <p:cNvSpPr/>
          <p:nvPr/>
        </p:nvSpPr>
        <p:spPr>
          <a:xfrm>
            <a:off x="9537069" y="1296775"/>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felt 6"/>
          <p:cNvSpPr txBox="1"/>
          <p:nvPr/>
        </p:nvSpPr>
        <p:spPr>
          <a:xfrm>
            <a:off x="9663992" y="1371740"/>
            <a:ext cx="1013015" cy="430887"/>
          </a:xfrm>
          <a:prstGeom prst="rect">
            <a:avLst/>
          </a:prstGeom>
          <a:noFill/>
        </p:spPr>
        <p:txBody>
          <a:bodyPr wrap="square" rtlCol="0">
            <a:spAutoFit/>
          </a:bodyPr>
          <a:lstStyle/>
          <a:p>
            <a:r>
              <a:rPr lang="ur-PK" sz="2200" dirty="0">
                <a:solidFill>
                  <a:schemeClr val="bg1"/>
                </a:solidFill>
                <a:latin typeface="Jameel Noori Nastaleeq" panose="02000503000000020004" pitchFamily="2" charset="-78"/>
                <a:ea typeface="Open Sans" panose="020B0606030504020204" pitchFamily="34" charset="0"/>
                <a:cs typeface="Jameel Noori Nastaleeq" panose="02000503000000020004" pitchFamily="2" charset="-78"/>
              </a:rPr>
              <a:t>ح</a:t>
            </a:r>
            <a:r>
              <a:rPr lang="ur-PK" sz="2200" dirty="0" smtClean="0">
                <a:solidFill>
                  <a:schemeClr val="bg1"/>
                </a:solidFill>
                <a:latin typeface="Jameel Noori Nastaleeq" panose="02000503000000020004" pitchFamily="2" charset="-78"/>
                <a:ea typeface="Open Sans" panose="020B0606030504020204" pitchFamily="34" charset="0"/>
                <a:cs typeface="Jameel Noori Nastaleeq" panose="02000503000000020004" pitchFamily="2" charset="-78"/>
              </a:rPr>
              <a:t>قیقت</a:t>
            </a:r>
            <a:r>
              <a:rPr lang="ur-PK" sz="2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kstfelt 7"/>
          <p:cNvSpPr txBox="1"/>
          <p:nvPr/>
        </p:nvSpPr>
        <p:spPr>
          <a:xfrm>
            <a:off x="8376894" y="2497592"/>
            <a:ext cx="2522137" cy="2554545"/>
          </a:xfrm>
          <a:prstGeom prst="rect">
            <a:avLst/>
          </a:prstGeom>
          <a:noFill/>
        </p:spPr>
        <p:txBody>
          <a:bodyPr wrap="square" rtlCol="0">
            <a:spAutoFit/>
          </a:bodyPr>
          <a:lstStyle/>
          <a:p>
            <a:pPr algn="r" rtl="1"/>
            <a:r>
              <a:rPr lang="ur-PK" sz="2000" dirty="0">
                <a:solidFill>
                  <a:schemeClr val="bg1"/>
                </a:solidFill>
              </a:rPr>
              <a:t>ایک </a:t>
            </a:r>
            <a:r>
              <a:rPr lang="ur-PK" sz="2000" dirty="0" smtClean="0">
                <a:solidFill>
                  <a:schemeClr val="bg1"/>
                </a:solidFill>
                <a:latin typeface="Jameel Noori Nastaleeq" panose="02000503000000020004" pitchFamily="2" charset="-78"/>
                <a:cs typeface="Jameel Noori Nastaleeq" panose="02000503000000020004" pitchFamily="2" charset="-78"/>
              </a:rPr>
              <a:t>مائیکروگرام </a:t>
            </a:r>
            <a:r>
              <a:rPr lang="el-GR" sz="2000" dirty="0">
                <a:solidFill>
                  <a:prstClr val="white"/>
                </a:solidFill>
              </a:rPr>
              <a:t>μ</a:t>
            </a:r>
            <a:r>
              <a:rPr lang="en-US" sz="2000" dirty="0">
                <a:solidFill>
                  <a:prstClr val="white"/>
                </a:solidFill>
              </a:rPr>
              <a:t>g ) </a:t>
            </a:r>
            <a:r>
              <a:rPr lang="ur-PK" sz="2000" dirty="0">
                <a:solidFill>
                  <a:prstClr val="white"/>
                </a:solidFill>
              </a:rPr>
              <a:t>)</a:t>
            </a:r>
            <a:r>
              <a:rPr lang="ur-PK" sz="2000" dirty="0" smtClean="0">
                <a:solidFill>
                  <a:schemeClr val="bg1"/>
                </a:solidFill>
                <a:latin typeface="Jameel Noori Nastaleeq" panose="02000503000000020004" pitchFamily="2" charset="-78"/>
                <a:cs typeface="Jameel Noori Nastaleeq" panose="02000503000000020004" pitchFamily="2" charset="-78"/>
              </a:rPr>
              <a:t>اتنی </a:t>
            </a:r>
            <a:r>
              <a:rPr lang="ur-PK" sz="2000" dirty="0">
                <a:solidFill>
                  <a:schemeClr val="bg1"/>
                </a:solidFill>
                <a:latin typeface="Jameel Noori Nastaleeq" panose="02000503000000020004" pitchFamily="2" charset="-78"/>
                <a:cs typeface="Jameel Noori Nastaleeq" panose="02000503000000020004" pitchFamily="2" charset="-78"/>
              </a:rPr>
              <a:t>کم مقدارہے کہ اس کی وضاحت کرنا مشکل ہے۔</a:t>
            </a:r>
          </a:p>
          <a:p>
            <a:pPr algn="r" rtl="1"/>
            <a:r>
              <a:rPr lang="ur-PK" sz="2000" dirty="0">
                <a:solidFill>
                  <a:schemeClr val="bg1"/>
                </a:solidFill>
                <a:latin typeface="Jameel Noori Nastaleeq" panose="02000503000000020004" pitchFamily="2" charset="-78"/>
                <a:cs typeface="Jameel Noori Nastaleeq" panose="02000503000000020004" pitchFamily="2" charset="-78"/>
              </a:rPr>
              <a:t>آپ کی ایک دن کی آئیوڈین کی ضرورت بہت کم </a:t>
            </a:r>
            <a:r>
              <a:rPr lang="ur-PK" sz="2000" dirty="0" smtClean="0">
                <a:solidFill>
                  <a:schemeClr val="bg1"/>
                </a:solidFill>
                <a:latin typeface="Jameel Noori Nastaleeq" panose="02000503000000020004" pitchFamily="2" charset="-78"/>
                <a:cs typeface="Jameel Noori Nastaleeq" panose="02000503000000020004" pitchFamily="2" charset="-78"/>
              </a:rPr>
              <a:t>ہے آپ </a:t>
            </a:r>
            <a:r>
              <a:rPr lang="ur-PK" sz="2000" dirty="0">
                <a:solidFill>
                  <a:schemeClr val="bg1"/>
                </a:solidFill>
                <a:latin typeface="Jameel Noori Nastaleeq" panose="02000503000000020004" pitchFamily="2" charset="-78"/>
                <a:cs typeface="Jameel Noori Nastaleeq" panose="02000503000000020004" pitchFamily="2" charset="-78"/>
              </a:rPr>
              <a:t>کو پوری زندگی میں ایک چائے کے چمچ سے بھی کم آئیوڈین کی ضرورت ہے۔</a:t>
            </a:r>
            <a:endParaRPr lang="en-US" sz="2000" dirty="0">
              <a:solidFill>
                <a:schemeClr val="bg1"/>
              </a:solidFill>
              <a:latin typeface="Jameel Noori Nastaleeq" panose="02000503000000020004" pitchFamily="2" charset="-78"/>
              <a:cs typeface="Jameel Noori Nastaleeq" panose="02000503000000020004" pitchFamily="2" charset="-78"/>
            </a:endParaRPr>
          </a:p>
        </p:txBody>
      </p:sp>
      <p:pic>
        <p:nvPicPr>
          <p:cNvPr id="4" name="Grafik 3"/>
          <p:cNvPicPr>
            <a:picLocks noChangeAspect="1"/>
          </p:cNvPicPr>
          <p:nvPr/>
        </p:nvPicPr>
        <p:blipFill>
          <a:blip r:embed="rId3"/>
          <a:stretch>
            <a:fillRect/>
          </a:stretch>
        </p:blipFill>
        <p:spPr>
          <a:xfrm>
            <a:off x="924674" y="1587183"/>
            <a:ext cx="6287783" cy="4497694"/>
          </a:xfrm>
          <a:prstGeom prst="rect">
            <a:avLst/>
          </a:prstGeom>
        </p:spPr>
      </p:pic>
    </p:spTree>
    <p:extLst>
      <p:ext uri="{BB962C8B-B14F-4D97-AF65-F5344CB8AC3E}">
        <p14:creationId xmlns:p14="http://schemas.microsoft.com/office/powerpoint/2010/main" val="41770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آئیوڈین </a:t>
            </a:r>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کاچکر (</a:t>
            </a:r>
            <a:r>
              <a:rPr lang="de-DE"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Cycle</a:t>
            </a:r>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5455577" y="1574704"/>
            <a:ext cx="6059213" cy="4635063"/>
          </a:xfrm>
        </p:spPr>
        <p:txBody>
          <a:bodyPr>
            <a:norm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آئیوڈین کا سفر سمندر سے شروع ہوتا ہے، جہاں مچھلی، </a:t>
            </a:r>
            <a:r>
              <a:rPr lang="ur-PK" sz="2000" dirty="0" smtClean="0">
                <a:latin typeface="Jameel Noori Nastaleeq" panose="02000503000000020004" pitchFamily="2" charset="-78"/>
                <a:cs typeface="Jameel Noori Nastaleeq" panose="02000503000000020004" pitchFamily="2" charset="-78"/>
              </a:rPr>
              <a:t>شیلفش</a:t>
            </a: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اور سمندری جاندار اسے سمندر کے پانی سے </a:t>
            </a:r>
            <a:r>
              <a:rPr lang="ur-PK" sz="2000" dirty="0" smtClean="0">
                <a:latin typeface="Jameel Noori Nastaleeq" panose="02000503000000020004" pitchFamily="2" charset="-78"/>
                <a:cs typeface="Jameel Noori Nastaleeq" panose="02000503000000020004" pitchFamily="2" charset="-78"/>
              </a:rPr>
              <a:t>جذب کرتے </a:t>
            </a:r>
            <a:r>
              <a:rPr lang="ur-PK" sz="2000" dirty="0">
                <a:latin typeface="Jameel Noori Nastaleeq" panose="02000503000000020004" pitchFamily="2" charset="-78"/>
                <a:cs typeface="Jameel Noori Nastaleeq" panose="02000503000000020004" pitchFamily="2" charset="-78"/>
              </a:rPr>
              <a:t>ہیں </a:t>
            </a:r>
            <a:endParaRPr lang="ur-PK" sz="2000" dirty="0" smtClean="0">
              <a:latin typeface="Jameel Noori Nastaleeq" panose="02000503000000020004" pitchFamily="2" charset="-78"/>
              <a:cs typeface="Jameel Noori Nastaleeq" panose="02000503000000020004" pitchFamily="2" charset="-78"/>
            </a:endParaRP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اور </a:t>
            </a:r>
            <a:r>
              <a:rPr lang="ur-PK" sz="2000" dirty="0">
                <a:latin typeface="Jameel Noori Nastaleeq" panose="02000503000000020004" pitchFamily="2" charset="-78"/>
                <a:cs typeface="Jameel Noori Nastaleeq" panose="02000503000000020004" pitchFamily="2" charset="-78"/>
              </a:rPr>
              <a:t>سمندر سے آئیوڈین چھوٹےذروں میں ہوا کے ساتھ مل </a:t>
            </a:r>
            <a:r>
              <a:rPr lang="ur-PK" sz="2000" dirty="0" smtClean="0">
                <a:latin typeface="Jameel Noori Nastaleeq" panose="02000503000000020004" pitchFamily="2" charset="-78"/>
                <a:cs typeface="Jameel Noori Nastaleeq" panose="02000503000000020004" pitchFamily="2" charset="-78"/>
              </a:rPr>
              <a:t>کر</a:t>
            </a: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بخارات بن جاتے ہے۔جب بارش ہوتی ہے تو </a:t>
            </a:r>
            <a:r>
              <a:rPr lang="ur-PK" sz="2000" dirty="0" smtClean="0">
                <a:latin typeface="Jameel Noori Nastaleeq" panose="02000503000000020004" pitchFamily="2" charset="-78"/>
                <a:cs typeface="Jameel Noori Nastaleeq" panose="02000503000000020004" pitchFamily="2" charset="-78"/>
              </a:rPr>
              <a:t>ان</a:t>
            </a:r>
            <a:r>
              <a:rPr lang="ur-PK" sz="2000" dirty="0">
                <a:solidFill>
                  <a:prstClr val="black"/>
                </a:solidFill>
                <a:latin typeface="Jameel Noori Nastaleeq" panose="02000503000000020004" pitchFamily="2" charset="-78"/>
                <a:cs typeface="Jameel Noori Nastaleeq" panose="02000503000000020004" pitchFamily="2" charset="-78"/>
              </a:rPr>
              <a:t> ذروں سے </a:t>
            </a:r>
            <a:endParaRPr lang="ur-PK" sz="2000" dirty="0" smtClean="0">
              <a:latin typeface="Jameel Noori Nastaleeq" panose="02000503000000020004" pitchFamily="2" charset="-78"/>
              <a:cs typeface="Jameel Noori Nastaleeq" panose="02000503000000020004" pitchFamily="2" charset="-78"/>
            </a:endParaRP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آئیوڈین </a:t>
            </a:r>
            <a:r>
              <a:rPr lang="ur-PK" sz="2000" dirty="0">
                <a:latin typeface="Jameel Noori Nastaleeq" panose="02000503000000020004" pitchFamily="2" charset="-78"/>
                <a:cs typeface="Jameel Noori Nastaleeq" panose="02000503000000020004" pitchFamily="2" charset="-78"/>
              </a:rPr>
              <a:t>دوبارہ زمین میں جذب ہو جاتی ہے۔</a:t>
            </a:r>
            <a:endParaRPr lang="en-GB" sz="2000" dirty="0">
              <a:latin typeface="Jameel Noori Nastaleeq" panose="02000503000000020004" pitchFamily="2" charset="-78"/>
              <a:cs typeface="Jameel Noori Nastaleeq" panose="02000503000000020004" pitchFamily="2" charset="-78"/>
            </a:endParaRPr>
          </a:p>
        </p:txBody>
      </p:sp>
      <p:pic>
        <p:nvPicPr>
          <p:cNvPr id="4" name="Grafik 3"/>
          <p:cNvPicPr>
            <a:picLocks noChangeAspect="1"/>
          </p:cNvPicPr>
          <p:nvPr/>
        </p:nvPicPr>
        <p:blipFill>
          <a:blip r:embed="rId4"/>
          <a:stretch>
            <a:fillRect/>
          </a:stretch>
        </p:blipFill>
        <p:spPr>
          <a:xfrm>
            <a:off x="1105362" y="1389770"/>
            <a:ext cx="4892710" cy="4286342"/>
          </a:xfrm>
          <a:prstGeom prst="rect">
            <a:avLst/>
          </a:prstGeom>
        </p:spPr>
      </p:pic>
    </p:spTree>
    <p:extLst>
      <p:ext uri="{BB962C8B-B14F-4D97-AF65-F5344CB8AC3E}">
        <p14:creationId xmlns:p14="http://schemas.microsoft.com/office/powerpoint/2010/main" val="205968127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964307" y="1398497"/>
            <a:ext cx="6030931" cy="4351338"/>
          </a:xfrm>
        </p:spPr>
        <p:txBody>
          <a:bodyPr>
            <a:normAutofit/>
          </a:bodyPr>
          <a:lstStyle/>
          <a:p>
            <a:pPr marL="0" indent="0">
              <a:lnSpc>
                <a:spcPct val="150000"/>
              </a:lnSpc>
              <a:buNone/>
            </a:pPr>
            <a:endParaRPr lang="ur-PK" sz="2000" dirty="0" smtClean="0">
              <a:latin typeface="Jameel Noori Nastaleeq" panose="02000503000000020004" pitchFamily="2" charset="-78"/>
              <a:cs typeface="Jameel Noori Nastaleeq" panose="02000503000000020004" pitchFamily="2" charset="-78"/>
            </a:endParaRPr>
          </a:p>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مزید برآں، جانوروں سےحاصل شدہ غذا ،کھانے کے ذخائر </a:t>
            </a:r>
            <a:r>
              <a:rPr lang="ur-PK" sz="2000" dirty="0" smtClean="0">
                <a:latin typeface="Jameel Noori Nastaleeq" panose="02000503000000020004" pitchFamily="2" charset="-78"/>
                <a:cs typeface="Jameel Noori Nastaleeq" panose="02000503000000020004" pitchFamily="2" charset="-78"/>
              </a:rPr>
              <a:t>میں سالٹ آئوڈائزیشن (   </a:t>
            </a:r>
            <a:r>
              <a:rPr lang="en-GB" sz="2000" dirty="0" smtClean="0">
                <a:latin typeface="Jameel Noori Nastaleeq" panose="02000503000000020004" pitchFamily="2" charset="-78"/>
                <a:cs typeface="Jameel Noori Nastaleeq" panose="02000503000000020004" pitchFamily="2" charset="-78"/>
              </a:rPr>
              <a:t>salt </a:t>
            </a:r>
            <a:r>
              <a:rPr lang="en-GB" sz="2000" dirty="0" err="1" smtClean="0">
                <a:latin typeface="Jameel Noori Nastaleeq" panose="02000503000000020004" pitchFamily="2" charset="-78"/>
                <a:cs typeface="Jameel Noori Nastaleeq" panose="02000503000000020004" pitchFamily="2" charset="-78"/>
              </a:rPr>
              <a:t>iodisatio</a:t>
            </a:r>
            <a:r>
              <a:rPr lang="de-DE" sz="2000" dirty="0" smtClean="0">
                <a:latin typeface="Jameel Noori Nastaleeq" panose="02000503000000020004" pitchFamily="2" charset="-78"/>
                <a:cs typeface="Jameel Noori Nastaleeq" panose="02000503000000020004" pitchFamily="2" charset="-78"/>
              </a:rPr>
              <a:t>n</a:t>
            </a:r>
            <a:r>
              <a:rPr lang="ur-PK" sz="2000" dirty="0" smtClean="0">
                <a:latin typeface="Jameel Noori Nastaleeq" panose="02000503000000020004" pitchFamily="2" charset="-78"/>
                <a:cs typeface="Jameel Noori Nastaleeq" panose="02000503000000020004" pitchFamily="2" charset="-78"/>
              </a:rPr>
              <a:t>)پروگرام </a:t>
            </a:r>
            <a:r>
              <a:rPr lang="ur-PK" sz="2000" dirty="0">
                <a:latin typeface="Jameel Noori Nastaleeq" panose="02000503000000020004" pitchFamily="2" charset="-78"/>
                <a:cs typeface="Jameel Noori Nastaleeq" panose="02000503000000020004" pitchFamily="2" charset="-78"/>
              </a:rPr>
              <a:t>سے قومی ضوابط کے مطابق</a:t>
            </a:r>
          </a:p>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غذاؤں </a:t>
            </a:r>
            <a:r>
              <a:rPr lang="ur-PK" sz="2000" dirty="0">
                <a:latin typeface="Jameel Noori Nastaleeq" panose="02000503000000020004" pitchFamily="2" charset="-78"/>
                <a:cs typeface="Jameel Noori Nastaleeq" panose="02000503000000020004" pitchFamily="2" charset="-78"/>
              </a:rPr>
              <a:t>میں آئیوڈین کا اثر دیکھا جاتا ہے۔ کچھ ممالک میں، آئیوڈین کو دودھ پلانے کے دوران جراثیم کش اجزاکے </a:t>
            </a:r>
            <a:r>
              <a:rPr lang="ur-PK" sz="2000" dirty="0" smtClean="0">
                <a:latin typeface="Jameel Noori Nastaleeq" panose="02000503000000020004" pitchFamily="2" charset="-78"/>
                <a:cs typeface="Jameel Noori Nastaleeq" panose="02000503000000020004" pitchFamily="2" charset="-78"/>
              </a:rPr>
              <a:t>طور</a:t>
            </a:r>
            <a:r>
              <a:rPr lang="ur-PK" sz="2000" dirty="0">
                <a:solidFill>
                  <a:prstClr val="black"/>
                </a:solidFill>
                <a:latin typeface="Jameel Noori Nastaleeq" panose="02000503000000020004" pitchFamily="2" charset="-78"/>
                <a:cs typeface="Jameel Noori Nastaleeq" panose="02000503000000020004" pitchFamily="2" charset="-78"/>
              </a:rPr>
              <a:t> پر بھی استعمال کیا جاتا ہے اور اس لیے دودھ سے بنی </a:t>
            </a:r>
            <a:r>
              <a:rPr lang="ur-PK" sz="2000" dirty="0" smtClean="0">
                <a:latin typeface="Jameel Noori Nastaleeq" panose="02000503000000020004" pitchFamily="2" charset="-78"/>
                <a:cs typeface="Jameel Noori Nastaleeq" panose="02000503000000020004" pitchFamily="2" charset="-78"/>
              </a:rPr>
              <a:t>مصنوعات </a:t>
            </a:r>
            <a:r>
              <a:rPr lang="ur-PK" sz="2000" dirty="0">
                <a:latin typeface="Jameel Noori Nastaleeq" panose="02000503000000020004" pitchFamily="2" charset="-78"/>
                <a:cs typeface="Jameel Noori Nastaleeq" panose="02000503000000020004" pitchFamily="2" charset="-78"/>
              </a:rPr>
              <a:t>بھی آپ کی خوراک میں آئیوڈین کے اچھے </a:t>
            </a:r>
            <a:r>
              <a:rPr lang="ur-PK" sz="2000" dirty="0" smtClean="0">
                <a:latin typeface="Jameel Noori Nastaleeq" panose="02000503000000020004" pitchFamily="2" charset="-78"/>
                <a:cs typeface="Jameel Noori Nastaleeq" panose="02000503000000020004" pitchFamily="2" charset="-78"/>
              </a:rPr>
              <a:t>ذرائع ہیں</a:t>
            </a:r>
            <a:r>
              <a:rPr lang="ur-PK" sz="2000" dirty="0">
                <a:latin typeface="Jameel Noori Nastaleeq" panose="02000503000000020004" pitchFamily="2" charset="-78"/>
                <a:cs typeface="Jameel Noori Nastaleeq" panose="02000503000000020004" pitchFamily="2" charset="-78"/>
              </a:rPr>
              <a:t>۔ لہذا، آئیوڈین مختلف طریقوں سے ہمارے خوراک کا حصہ بنتا ہے۔</a:t>
            </a:r>
            <a:endParaRPr lang="en-GB" sz="2000" dirty="0">
              <a:latin typeface="Jameel Noori Nastaleeq" panose="02000503000000020004" pitchFamily="2" charset="-78"/>
              <a:cs typeface="Jameel Noori Nastaleeq" panose="02000503000000020004" pitchFamily="2" charset="-78"/>
            </a:endParaRPr>
          </a:p>
        </p:txBody>
      </p:sp>
      <p:pic>
        <p:nvPicPr>
          <p:cNvPr id="9" name="Grafik 8"/>
          <p:cNvPicPr>
            <a:picLocks noChangeAspect="1"/>
          </p:cNvPicPr>
          <p:nvPr/>
        </p:nvPicPr>
        <p:blipFill>
          <a:blip r:embed="rId3"/>
          <a:stretch>
            <a:fillRect/>
          </a:stretch>
        </p:blipFill>
        <p:spPr>
          <a:xfrm>
            <a:off x="386759" y="1519335"/>
            <a:ext cx="4456386" cy="4699109"/>
          </a:xfrm>
          <a:prstGeom prst="rect">
            <a:avLst/>
          </a:prstGeom>
        </p:spPr>
      </p:pic>
      <p:sp>
        <p:nvSpPr>
          <p:cNvPr id="10" name="Textfeld 9"/>
          <p:cNvSpPr txBox="1"/>
          <p:nvPr/>
        </p:nvSpPr>
        <p:spPr>
          <a:xfrm>
            <a:off x="3007376" y="503045"/>
            <a:ext cx="7987862" cy="769441"/>
          </a:xfrm>
          <a:prstGeom prst="rect">
            <a:avLst/>
          </a:prstGeom>
          <a:noFill/>
        </p:spPr>
        <p:txBody>
          <a:bodyPr wrap="square" rtlCol="1">
            <a:spAutoFit/>
          </a:bodyPr>
          <a:lstStyle/>
          <a:p>
            <a:pPr algn="r" rtl="1"/>
            <a:r>
              <a:rPr lang="ur-PK" sz="4400" b="1" dirty="0" smtClean="0">
                <a:solidFill>
                  <a:srgbClr val="B3186D"/>
                </a:solidFill>
                <a:latin typeface="Jameel Noori Nastaleeq" panose="02000503000000020004" pitchFamily="2" charset="-78"/>
                <a:cs typeface="Jameel Noori Nastaleeq" panose="02000503000000020004" pitchFamily="2" charset="-78"/>
              </a:rPr>
              <a:t>آئیوڈین کا چکر</a:t>
            </a:r>
            <a:r>
              <a:rPr lang="de-DE" sz="4400" b="1" dirty="0" smtClean="0">
                <a:solidFill>
                  <a:srgbClr val="B3186D"/>
                </a:solidFill>
                <a:latin typeface="Jameel Noori Nastaleeq" panose="02000503000000020004" pitchFamily="2" charset="-78"/>
                <a:cs typeface="Jameel Noori Nastaleeq" panose="02000503000000020004" pitchFamily="2" charset="-78"/>
              </a:rPr>
              <a:t>(</a:t>
            </a:r>
            <a:r>
              <a:rPr lang="de-DE" sz="4400" b="1" dirty="0">
                <a:solidFill>
                  <a:srgbClr val="B3186D"/>
                </a:solidFill>
                <a:latin typeface="Jameel Noori Nastaleeq" panose="02000503000000020004" pitchFamily="2" charset="-78"/>
                <a:cs typeface="Jameel Noori Nastaleeq" panose="02000503000000020004" pitchFamily="2" charset="-78"/>
              </a:rPr>
              <a:t>C</a:t>
            </a:r>
            <a:r>
              <a:rPr lang="de-DE" sz="4400" b="1" dirty="0" smtClean="0">
                <a:solidFill>
                  <a:srgbClr val="B3186D"/>
                </a:solidFill>
                <a:latin typeface="Jameel Noori Nastaleeq" panose="02000503000000020004" pitchFamily="2" charset="-78"/>
                <a:cs typeface="Jameel Noori Nastaleeq" panose="02000503000000020004" pitchFamily="2" charset="-78"/>
              </a:rPr>
              <a:t>ycle)</a:t>
            </a:r>
            <a:endParaRPr lang="ur-PK" sz="4400" b="1" dirty="0">
              <a:solidFill>
                <a:srgbClr val="B3186D"/>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84415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54560" cy="1325563"/>
          </a:xfrm>
        </p:spPr>
        <p:txBody>
          <a:bodyPr>
            <a:normAutofit/>
          </a:bodyPr>
          <a:lstStyle/>
          <a:p>
            <a:pPr algn="r" rtl="1"/>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مختلف </a:t>
            </a:r>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ممالک اس بات کو کیسے یقینی بنائیں کہ لوگ اپنی</a:t>
            </a:r>
            <a:b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غذامیں مناسب مقدار میں آئیوڈین لے رہے ہیں؟</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626724" y="1978364"/>
            <a:ext cx="11340206" cy="2264864"/>
          </a:xfrm>
        </p:spPr>
        <p:txBody>
          <a:bodyPr>
            <a:no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اس بات کو یقینی بنانے کے مختلف طریقے ہیں کہ آبادی کو مناسب مقدار میں آئیوڈین مل رہا </a:t>
            </a:r>
            <a:r>
              <a:rPr lang="ur-PK" sz="2000" dirty="0" smtClean="0">
                <a:latin typeface="Jameel Noori Nastaleeq" panose="02000503000000020004" pitchFamily="2" charset="-78"/>
                <a:cs typeface="Jameel Noori Nastaleeq" panose="02000503000000020004" pitchFamily="2" charset="-78"/>
              </a:rPr>
              <a:t>ہے۔ بہت </a:t>
            </a:r>
            <a:r>
              <a:rPr lang="ur-PK" sz="2000" dirty="0">
                <a:latin typeface="Jameel Noori Nastaleeq" panose="02000503000000020004" pitchFamily="2" charset="-78"/>
                <a:cs typeface="Jameel Noori Nastaleeq" panose="02000503000000020004" pitchFamily="2" charset="-78"/>
              </a:rPr>
              <a:t>سے ممالک میں نمک کی </a:t>
            </a:r>
            <a:r>
              <a:rPr lang="ur-PK" sz="2000" dirty="0" smtClean="0">
                <a:latin typeface="Jameel Noori Nastaleeq" panose="02000503000000020004" pitchFamily="2" charset="-78"/>
                <a:cs typeface="Jameel Noori Nastaleeq" panose="02000503000000020004" pitchFamily="2" charset="-78"/>
              </a:rPr>
              <a:t>آئیوڈینیشن </a:t>
            </a:r>
            <a:r>
              <a:rPr lang="ur-PK" sz="2000" dirty="0">
                <a:latin typeface="Jameel Noori Nastaleeq" panose="02000503000000020004" pitchFamily="2" charset="-78"/>
                <a:cs typeface="Jameel Noori Nastaleeq" panose="02000503000000020004" pitchFamily="2" charset="-78"/>
              </a:rPr>
              <a:t>پروگرام ہیں، لیکن ان میں نمک میں کتنی آئیوڈین </a:t>
            </a:r>
            <a:r>
              <a:rPr lang="ur-PK" sz="2000" dirty="0" smtClean="0">
                <a:latin typeface="Jameel Noori Nastaleeq" panose="02000503000000020004" pitchFamily="2" charset="-78"/>
                <a:cs typeface="Jameel Noori Nastaleeq" panose="02000503000000020004" pitchFamily="2" charset="-78"/>
              </a:rPr>
              <a:t>شامل کی </a:t>
            </a:r>
            <a:r>
              <a:rPr lang="ur-PK" sz="2000" dirty="0">
                <a:latin typeface="Jameel Noori Nastaleeq" panose="02000503000000020004" pitchFamily="2" charset="-78"/>
                <a:cs typeface="Jameel Noori Nastaleeq" panose="02000503000000020004" pitchFamily="2" charset="-78"/>
              </a:rPr>
              <a:t>جاتی ہے اس لحاظ سے مختلف ہو سکتے ہیں </a:t>
            </a:r>
            <a:r>
              <a:rPr lang="ur-PK" sz="2000" dirty="0" smtClean="0">
                <a:latin typeface="Jameel Noori Nastaleeq" panose="02000503000000020004" pitchFamily="2" charset="-78"/>
                <a:cs typeface="Jameel Noori Nastaleeq" panose="02000503000000020004" pitchFamily="2" charset="-78"/>
              </a:rPr>
              <a:t>(یہ </a:t>
            </a:r>
            <a:r>
              <a:rPr lang="ur-PK" sz="2000" dirty="0">
                <a:latin typeface="Jameel Noori Nastaleeq" panose="02000503000000020004" pitchFamily="2" charset="-78"/>
                <a:cs typeface="Jameel Noori Nastaleeq" panose="02000503000000020004" pitchFamily="2" charset="-78"/>
              </a:rPr>
              <a:t>اس بات پر منحصر ہے کہ کس ملک میں </a:t>
            </a:r>
            <a:r>
              <a:rPr lang="ur-PK" sz="2000" dirty="0" smtClean="0">
                <a:latin typeface="Jameel Noori Nastaleeq" panose="02000503000000020004" pitchFamily="2" charset="-78"/>
                <a:cs typeface="Jameel Noori Nastaleeq" panose="02000503000000020004" pitchFamily="2" charset="-78"/>
              </a:rPr>
              <a:t>لوگوں کو </a:t>
            </a:r>
            <a:r>
              <a:rPr lang="ur-PK" sz="2000" dirty="0">
                <a:latin typeface="Jameel Noori Nastaleeq" panose="02000503000000020004" pitchFamily="2" charset="-78"/>
                <a:cs typeface="Jameel Noori Nastaleeq" panose="02000503000000020004" pitchFamily="2" charset="-78"/>
              </a:rPr>
              <a:t>آئیوڈین کی کتنی ضرورت </a:t>
            </a:r>
            <a:r>
              <a:rPr lang="ur-PK" sz="2000" dirty="0" smtClean="0">
                <a:latin typeface="Jameel Noori Nastaleeq" panose="02000503000000020004" pitchFamily="2" charset="-78"/>
                <a:cs typeface="Jameel Noori Nastaleeq" panose="02000503000000020004" pitchFamily="2" charset="-78"/>
              </a:rPr>
              <a:t>ہے)۔ </a:t>
            </a:r>
            <a:r>
              <a:rPr lang="ur-PK" sz="2000" dirty="0">
                <a:latin typeface="Jameel Noori Nastaleeq" panose="02000503000000020004" pitchFamily="2" charset="-78"/>
                <a:cs typeface="Jameel Noori Nastaleeq" panose="02000503000000020004" pitchFamily="2" charset="-78"/>
              </a:rPr>
              <a:t>کچھ ممالک میں روٹی اور تیار کھانوں کی تیاری کے لیے </a:t>
            </a:r>
            <a:r>
              <a:rPr lang="ur-PK" sz="2000" dirty="0" smtClean="0">
                <a:latin typeface="Jameel Noori Nastaleeq" panose="02000503000000020004" pitchFamily="2" charset="-78"/>
                <a:cs typeface="Jameel Noori Nastaleeq" panose="02000503000000020004" pitchFamily="2" charset="-78"/>
              </a:rPr>
              <a:t>آئیوڈین کو </a:t>
            </a:r>
            <a:r>
              <a:rPr lang="ur-PK" sz="2000" dirty="0">
                <a:latin typeface="Jameel Noori Nastaleeq" panose="02000503000000020004" pitchFamily="2" charset="-78"/>
                <a:cs typeface="Jameel Noori Nastaleeq" panose="02000503000000020004" pitchFamily="2" charset="-78"/>
              </a:rPr>
              <a:t>نمک میں شامل کرنا ضروری ہے۔ جب دوسرےممالک میں کئی قسم کے خوراکوں میں یہ خود </a:t>
            </a:r>
            <a:r>
              <a:rPr lang="ur-PK" sz="2000" dirty="0" smtClean="0">
                <a:latin typeface="Jameel Noori Nastaleeq" panose="02000503000000020004" pitchFamily="2" charset="-78"/>
                <a:cs typeface="Jameel Noori Nastaleeq" panose="02000503000000020004" pitchFamily="2" charset="-78"/>
              </a:rPr>
              <a:t>ہی شامل </a:t>
            </a:r>
            <a:r>
              <a:rPr lang="ur-PK" sz="2000" dirty="0">
                <a:latin typeface="Jameel Noori Nastaleeq" panose="02000503000000020004" pitchFamily="2" charset="-78"/>
                <a:cs typeface="Jameel Noori Nastaleeq" panose="02000503000000020004" pitchFamily="2" charset="-78"/>
              </a:rPr>
              <a:t>ہوتا ہے۔</a:t>
            </a:r>
            <a:endParaRPr lang="en-US" sz="2000" dirty="0">
              <a:latin typeface="Jameel Noori Nastaleeq" panose="02000503000000020004" pitchFamily="2" charset="-78"/>
              <a:cs typeface="Jameel Noori Nastaleeq" panose="02000503000000020004" pitchFamily="2" charset="-78"/>
            </a:endParaRPr>
          </a:p>
        </p:txBody>
      </p:sp>
      <p:pic>
        <p:nvPicPr>
          <p:cNvPr id="4" name="Billede 3"/>
          <p:cNvPicPr>
            <a:picLocks noChangeAspect="1"/>
          </p:cNvPicPr>
          <p:nvPr/>
        </p:nvPicPr>
        <p:blipFill>
          <a:blip r:embed="rId3"/>
          <a:stretch>
            <a:fillRect/>
          </a:stretch>
        </p:blipFill>
        <p:spPr>
          <a:xfrm>
            <a:off x="1420508" y="4800276"/>
            <a:ext cx="2038350" cy="1933575"/>
          </a:xfrm>
          <a:prstGeom prst="rect">
            <a:avLst/>
          </a:prstGeom>
        </p:spPr>
      </p:pic>
      <p:pic>
        <p:nvPicPr>
          <p:cNvPr id="5" name="Billede 4"/>
          <p:cNvPicPr>
            <a:picLocks noChangeAspect="1"/>
          </p:cNvPicPr>
          <p:nvPr/>
        </p:nvPicPr>
        <p:blipFill>
          <a:blip r:embed="rId3"/>
          <a:stretch>
            <a:fillRect/>
          </a:stretch>
        </p:blipFill>
        <p:spPr>
          <a:xfrm>
            <a:off x="8323436" y="4802519"/>
            <a:ext cx="2038350" cy="1933575"/>
          </a:xfrm>
          <a:prstGeom prst="rect">
            <a:avLst/>
          </a:prstGeom>
        </p:spPr>
      </p:pic>
      <p:pic>
        <p:nvPicPr>
          <p:cNvPr id="6" name="Billede 5"/>
          <p:cNvPicPr>
            <a:picLocks noChangeAspect="1"/>
          </p:cNvPicPr>
          <p:nvPr/>
        </p:nvPicPr>
        <p:blipFill>
          <a:blip r:embed="rId3"/>
          <a:stretch>
            <a:fillRect/>
          </a:stretch>
        </p:blipFill>
        <p:spPr>
          <a:xfrm>
            <a:off x="6096000" y="4800275"/>
            <a:ext cx="2038350" cy="1933575"/>
          </a:xfrm>
          <a:prstGeom prst="rect">
            <a:avLst/>
          </a:prstGeom>
        </p:spPr>
      </p:pic>
      <p:pic>
        <p:nvPicPr>
          <p:cNvPr id="7" name="Billede 6"/>
          <p:cNvPicPr>
            <a:picLocks noChangeAspect="1"/>
          </p:cNvPicPr>
          <p:nvPr/>
        </p:nvPicPr>
        <p:blipFill>
          <a:blip r:embed="rId3"/>
          <a:stretch>
            <a:fillRect/>
          </a:stretch>
        </p:blipFill>
        <p:spPr>
          <a:xfrm>
            <a:off x="3647944" y="4726698"/>
            <a:ext cx="2038350" cy="1933575"/>
          </a:xfrm>
          <a:prstGeom prst="rect">
            <a:avLst/>
          </a:prstGeom>
        </p:spPr>
      </p:pic>
    </p:spTree>
    <p:extLst>
      <p:ext uri="{BB962C8B-B14F-4D97-AF65-F5344CB8AC3E}">
        <p14:creationId xmlns:p14="http://schemas.microsoft.com/office/powerpoint/2010/main" val="234617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09" y="365125"/>
            <a:ext cx="11661169" cy="1325563"/>
          </a:xfrm>
        </p:spPr>
        <p:txBody>
          <a:bodyPr>
            <a:normAutofit/>
          </a:bodyPr>
          <a:lstStyle/>
          <a:p>
            <a:pPr algn="r" rtl="1"/>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مختلف </a:t>
            </a:r>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ممالک اس بات کو کیسے یقینی بنائیں کہ لوگ </a:t>
            </a:r>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اپنی</a:t>
            </a:r>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غذامیں مناسب مقدار میں آئیوڈین لے رہے ہیں؟</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5379490" y="1714634"/>
            <a:ext cx="6403057" cy="3884319"/>
          </a:xfrm>
        </p:spPr>
        <p:txBody>
          <a:bodyPr>
            <a:noAutofit/>
          </a:bodyPr>
          <a:lstStyle/>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آئیوڈین کو اپنی خوراک میں شامل کرنے کے اور بھی طریقے ہیں۔ جیسے متوازن </a:t>
            </a:r>
            <a:r>
              <a:rPr lang="ur-PK" sz="2000" dirty="0" smtClean="0">
                <a:latin typeface="Jameel Noori Nastaleeq" panose="02000503000000020004" pitchFamily="2" charset="-78"/>
                <a:cs typeface="Jameel Noori Nastaleeq" panose="02000503000000020004" pitchFamily="2" charset="-78"/>
              </a:rPr>
              <a:t>خوراک،جانوروں </a:t>
            </a:r>
            <a:r>
              <a:rPr lang="ur-PK" sz="2000" dirty="0">
                <a:latin typeface="Jameel Noori Nastaleeq" panose="02000503000000020004" pitchFamily="2" charset="-78"/>
                <a:cs typeface="Jameel Noori Nastaleeq" panose="02000503000000020004" pitchFamily="2" charset="-78"/>
              </a:rPr>
              <a:t>سے حاصل شدہ غذا اور کھانے کی پیداوار میں جراثیم کش اجزا کا استعمال شامل </a:t>
            </a:r>
            <a:r>
              <a:rPr lang="ur-PK" sz="2000" dirty="0" smtClean="0">
                <a:latin typeface="Jameel Noori Nastaleeq" panose="02000503000000020004" pitchFamily="2" charset="-78"/>
                <a:cs typeface="Jameel Noori Nastaleeq" panose="02000503000000020004" pitchFamily="2" charset="-78"/>
              </a:rPr>
              <a:t>ہیں۔یہ </a:t>
            </a:r>
            <a:r>
              <a:rPr lang="ur-PK" sz="2000" dirty="0">
                <a:latin typeface="Jameel Noori Nastaleeq" panose="02000503000000020004" pitchFamily="2" charset="-78"/>
                <a:cs typeface="Jameel Noori Nastaleeq" panose="02000503000000020004" pitchFamily="2" charset="-78"/>
              </a:rPr>
              <a:t>اس بات پر منحصرہیں کہ دودھ اور انڈے جیسی خوراک میں آئیوڈین کتنی مقدار میں اور </a:t>
            </a:r>
            <a:r>
              <a:rPr lang="ur-PK" sz="2000" dirty="0" smtClean="0">
                <a:latin typeface="Jameel Noori Nastaleeq" panose="02000503000000020004" pitchFamily="2" charset="-78"/>
                <a:cs typeface="Jameel Noori Nastaleeq" panose="02000503000000020004" pitchFamily="2" charset="-78"/>
              </a:rPr>
              <a:t>کس شکل </a:t>
            </a:r>
            <a:r>
              <a:rPr lang="ur-PK" sz="2000" dirty="0">
                <a:latin typeface="Jameel Noori Nastaleeq" panose="02000503000000020004" pitchFamily="2" charset="-78"/>
                <a:cs typeface="Jameel Noori Nastaleeq" panose="02000503000000020004" pitchFamily="2" charset="-78"/>
              </a:rPr>
              <a:t>میں ہوتی ہے۔ کیونکہ جانور کیا کھاتے ہیں یا کھانا کیسے تیار ہوتا ہے۔ مزید برآں، کچھ </a:t>
            </a:r>
            <a:r>
              <a:rPr lang="ur-PK" sz="2000" dirty="0" smtClean="0">
                <a:latin typeface="Jameel Noori Nastaleeq" panose="02000503000000020004" pitchFamily="2" charset="-78"/>
                <a:cs typeface="Jameel Noori Nastaleeq" panose="02000503000000020004" pitchFamily="2" charset="-78"/>
              </a:rPr>
              <a:t>ممالک میں </a:t>
            </a:r>
            <a:r>
              <a:rPr lang="ur-PK" sz="2000" dirty="0">
                <a:latin typeface="Jameel Noori Nastaleeq" panose="02000503000000020004" pitchFamily="2" charset="-78"/>
                <a:cs typeface="Jameel Noori Nastaleeq" panose="02000503000000020004" pitchFamily="2" charset="-78"/>
              </a:rPr>
              <a:t>آئیوڈین پر مشتمل فوڈ سپلیمنٹس دستیاب ہیں۔</a:t>
            </a:r>
            <a:endParaRPr lang="en-US" sz="2000" dirty="0">
              <a:latin typeface="Jameel Noori Nastaleeq" panose="02000503000000020004" pitchFamily="2" charset="-78"/>
              <a:cs typeface="Jameel Noori Nastaleeq" panose="02000503000000020004" pitchFamily="2" charset="-78"/>
            </a:endParaRPr>
          </a:p>
          <a:p>
            <a:pPr marL="0" indent="0">
              <a:buNone/>
            </a:pPr>
            <a:endParaRPr lang="en-GB"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99" y="1690688"/>
            <a:ext cx="4923344" cy="2943144"/>
          </a:xfrm>
          <a:prstGeom prst="rect">
            <a:avLst/>
          </a:prstGeom>
        </p:spPr>
      </p:pic>
      <p:sp>
        <p:nvSpPr>
          <p:cNvPr id="5" name="Content Placeholder 2"/>
          <p:cNvSpPr txBox="1">
            <a:spLocks/>
          </p:cNvSpPr>
          <p:nvPr/>
        </p:nvSpPr>
        <p:spPr>
          <a:xfrm>
            <a:off x="2752571" y="4686773"/>
            <a:ext cx="9103807" cy="1217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آئیوڈین ملا نمک، غذائی عادات اور مقامی جغرافیہ کے متعلق قانون سازی پڑوسی ممالک </a:t>
            </a:r>
            <a:r>
              <a:rPr lang="ur-PK" sz="2000" dirty="0" smtClean="0">
                <a:latin typeface="Jameel Noori Nastaleeq" panose="02000503000000020004" pitchFamily="2" charset="-78"/>
                <a:cs typeface="Jameel Noori Nastaleeq" panose="02000503000000020004" pitchFamily="2" charset="-78"/>
              </a:rPr>
              <a:t>میں آئیوڈین </a:t>
            </a:r>
            <a:r>
              <a:rPr lang="ur-PK" sz="2000" dirty="0">
                <a:latin typeface="Jameel Noori Nastaleeq" panose="02000503000000020004" pitchFamily="2" charset="-78"/>
                <a:cs typeface="Jameel Noori Nastaleeq" panose="02000503000000020004" pitchFamily="2" charset="-78"/>
              </a:rPr>
              <a:t>کی کمی میں قابل ذکر تبدیلی کا باعث بن سکتے ہیں</a:t>
            </a:r>
            <a:r>
              <a:rPr lang="ur-PK" sz="2000" dirty="0"/>
              <a:t>۔</a:t>
            </a:r>
            <a:endParaRPr lang="en-US" sz="20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3484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15" y="120632"/>
            <a:ext cx="11138338" cy="1395358"/>
          </a:xfrm>
        </p:spPr>
        <p:txBody>
          <a:bodyPr>
            <a:normAutofit fontScale="90000"/>
          </a:bodyPr>
          <a:lstStyle/>
          <a:p>
            <a:pPr algn="r" rtl="1">
              <a:lnSpc>
                <a:spcPct val="150000"/>
              </a:lnSpc>
            </a:pPr>
            <a:r>
              <a:rPr lang="ur-PK" sz="4900"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آئیوڈین کے ذرائع</a:t>
            </a:r>
            <a:r>
              <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200" dirty="0">
                <a:latin typeface="Jameel Noori Nastaleeq" panose="02000503000000020004" pitchFamily="2" charset="-78"/>
                <a:ea typeface="Calibri" panose="020F0502020204030204" pitchFamily="34" charset="0"/>
                <a:cs typeface="Jameel Noori Nastaleeq" panose="02000503000000020004" pitchFamily="2" charset="-78"/>
              </a:rPr>
              <a:t>خوراک کے ذریعے آئیوڈین کی تجویز کردہ روزمرہ مقدار حاصل کرنے کے لیےکون سی خوراک اور</a:t>
            </a:r>
            <a:br>
              <a:rPr lang="ur-PK" sz="2200" dirty="0">
                <a:latin typeface="Jameel Noori Nastaleeq" panose="02000503000000020004" pitchFamily="2" charset="-78"/>
                <a:ea typeface="Calibri" panose="020F0502020204030204" pitchFamily="34" charset="0"/>
                <a:cs typeface="Jameel Noori Nastaleeq" panose="02000503000000020004" pitchFamily="2" charset="-78"/>
              </a:rPr>
            </a:br>
            <a:r>
              <a:rPr lang="ur-PK" sz="2200" dirty="0">
                <a:latin typeface="Jameel Noori Nastaleeq" panose="02000503000000020004" pitchFamily="2" charset="-78"/>
                <a:ea typeface="Calibri" panose="020F0502020204030204" pitchFamily="34" charset="0"/>
                <a:cs typeface="Jameel Noori Nastaleeq" panose="02000503000000020004" pitchFamily="2" charset="-78"/>
              </a:rPr>
              <a:t>اس کا کتنا حصہ ہونا چاہیے:</a:t>
            </a:r>
            <a:endParaRPr lang="en-GB" sz="2200" dirty="0">
              <a:latin typeface="Jameel Noori Nastaleeq" panose="02000503000000020004" pitchFamily="2" charset="-78"/>
              <a:ea typeface="Calibri" panose="020F0502020204030204" pitchFamily="34" charset="0"/>
              <a:cs typeface="Jameel Noori Nastaleeq" panose="02000503000000020004" pitchFamily="2" charset="-78"/>
            </a:endParaRPr>
          </a:p>
        </p:txBody>
      </p:sp>
      <p:pic>
        <p:nvPicPr>
          <p:cNvPr id="3" name="Grafik 2"/>
          <p:cNvPicPr>
            <a:picLocks noChangeAspect="1"/>
          </p:cNvPicPr>
          <p:nvPr/>
        </p:nvPicPr>
        <p:blipFill>
          <a:blip r:embed="rId3"/>
          <a:stretch>
            <a:fillRect/>
          </a:stretch>
        </p:blipFill>
        <p:spPr>
          <a:xfrm>
            <a:off x="2691830" y="2162175"/>
            <a:ext cx="7828908" cy="3375596"/>
          </a:xfrm>
          <a:prstGeom prst="rect">
            <a:avLst/>
          </a:prstGeom>
        </p:spPr>
      </p:pic>
    </p:spTree>
    <p:extLst>
      <p:ext uri="{BB962C8B-B14F-4D97-AF65-F5344CB8AC3E}">
        <p14:creationId xmlns:p14="http://schemas.microsoft.com/office/powerpoint/2010/main" val="266429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FE60-84D7-7590-9C41-B486FA922D4A}"/>
              </a:ext>
            </a:extLst>
          </p:cNvPr>
          <p:cNvSpPr>
            <a:spLocks noGrp="1"/>
          </p:cNvSpPr>
          <p:nvPr>
            <p:ph type="title"/>
          </p:nvPr>
        </p:nvSpPr>
        <p:spPr>
          <a:xfrm>
            <a:off x="869023" y="488415"/>
            <a:ext cx="10515600" cy="1325563"/>
          </a:xfrm>
        </p:spPr>
        <p:txBody>
          <a:bodyPr/>
          <a:lstStyle/>
          <a:p>
            <a:pPr algn="r"/>
            <a:r>
              <a:rPr lang="ur-PK" dirty="0" smtClean="0">
                <a:latin typeface="Jameel Noori Nastaleeq" panose="02000503000000020004" pitchFamily="2" charset="-78"/>
                <a:cs typeface="Jameel Noori Nastaleeq" panose="02000503000000020004" pitchFamily="2" charset="-78"/>
              </a:rPr>
              <a:t>آئیوڈین فیڈ بیک ٹول </a:t>
            </a:r>
            <a:endParaRPr lang="da-DK" dirty="0">
              <a:latin typeface="Jameel Noori Nastaleeq" panose="02000503000000020004" pitchFamily="2" charset="-78"/>
              <a:cs typeface="Jameel Noori Nastaleeq" panose="02000503000000020004" pitchFamily="2" charset="-78"/>
            </a:endParaRPr>
          </a:p>
        </p:txBody>
      </p:sp>
      <p:sp>
        <p:nvSpPr>
          <p:cNvPr id="3" name="Content Placeholder 2">
            <a:extLst>
              <a:ext uri="{FF2B5EF4-FFF2-40B4-BE49-F238E27FC236}">
                <a16:creationId xmlns:a16="http://schemas.microsoft.com/office/drawing/2014/main" id="{E80FE3EC-E9A9-BFCE-9F89-F5F30AA92AE8}"/>
              </a:ext>
            </a:extLst>
          </p:cNvPr>
          <p:cNvSpPr>
            <a:spLocks noGrp="1"/>
          </p:cNvSpPr>
          <p:nvPr>
            <p:ph idx="1"/>
          </p:nvPr>
        </p:nvSpPr>
        <p:spPr>
          <a:xfrm>
            <a:off x="1076867" y="2014635"/>
            <a:ext cx="10515600" cy="4351338"/>
          </a:xfrm>
        </p:spPr>
        <p:txBody>
          <a:bodyPr/>
          <a:lstStyle/>
          <a:p>
            <a:pPr marL="0" indent="0" algn="r">
              <a:buNone/>
            </a:pPr>
            <a:r>
              <a:rPr lang="ur-PK" sz="2000" dirty="0">
                <a:latin typeface="Jameel Noori Nastaleeq" panose="02000503000000020004" pitchFamily="2" charset="-78"/>
                <a:cs typeface="Jameel Noori Nastaleeq" panose="02000503000000020004" pitchFamily="2" charset="-78"/>
              </a:rPr>
              <a:t>آئیوڈین فیڈبیک ٹول کو انفرادی طور پر پُر کرنے کے لیے </a:t>
            </a:r>
            <a:r>
              <a:rPr lang="ur-PK" sz="2000" dirty="0" smtClean="0">
                <a:latin typeface="Jameel Noori Nastaleeq" panose="02000503000000020004" pitchFamily="2" charset="-78"/>
                <a:cs typeface="Jameel Noori Nastaleeq" panose="02000503000000020004" pitchFamily="2" charset="-78"/>
              </a:rPr>
              <a:t>پانچ  منٹ دیجئے</a:t>
            </a:r>
            <a:r>
              <a:rPr lang="ur-PK" dirty="0" smtClean="0">
                <a:latin typeface="Jameel Noori Nastaleeq" panose="02000503000000020004" pitchFamily="2" charset="-78"/>
                <a:cs typeface="Jameel Noori Nastaleeq" panose="02000503000000020004" pitchFamily="2" charset="-78"/>
              </a:rPr>
              <a:t>۔</a:t>
            </a:r>
            <a:endParaRPr lang="en-US"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33789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751"/>
          </a:xfrm>
        </p:spPr>
        <p:txBody>
          <a:bodyPr>
            <a:normAutofit/>
          </a:bodyPr>
          <a:lstStyle/>
          <a:p>
            <a:pPr algn="r" rtl="1"/>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کیا نمک ہمارے لیے برا ہے؟</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5640513" y="1619887"/>
            <a:ext cx="6288761" cy="4797408"/>
          </a:xfrm>
        </p:spPr>
        <p:txBody>
          <a:bodyPr>
            <a:normAutofit/>
          </a:bodyPr>
          <a:lstStyle/>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کیا نمک </a:t>
            </a:r>
            <a:r>
              <a:rPr lang="ur-PK" sz="2000" dirty="0">
                <a:latin typeface="Jameel Noori Nastaleeq" panose="02000503000000020004" pitchFamily="2" charset="-78"/>
                <a:cs typeface="Jameel Noori Nastaleeq" panose="02000503000000020004" pitchFamily="2" charset="-78"/>
              </a:rPr>
              <a:t>ہمارے لیے برا ہے؟ڈبلیو ایچ او </a:t>
            </a:r>
            <a:r>
              <a:rPr lang="ur-PK" sz="2000" dirty="0" smtClean="0">
                <a:latin typeface="Jameel Noori Nastaleeq" panose="02000503000000020004" pitchFamily="2" charset="-78"/>
                <a:cs typeface="Jameel Noori Nastaleeq" panose="02000503000000020004" pitchFamily="2" charset="-78"/>
              </a:rPr>
              <a:t>(</a:t>
            </a:r>
            <a:r>
              <a:rPr lang="en-US" sz="2000" dirty="0">
                <a:solidFill>
                  <a:prstClr val="black"/>
                </a:solidFill>
                <a:latin typeface="Jameel Noori Nastaleeq" panose="02000503000000020004" pitchFamily="2" charset="-78"/>
                <a:cs typeface="Jameel Noori Nastaleeq" panose="02000503000000020004" pitchFamily="2" charset="-78"/>
              </a:rPr>
              <a:t>WHO</a:t>
            </a:r>
            <a:r>
              <a:rPr lang="ur-PK" sz="2000" dirty="0" smtClean="0">
                <a:latin typeface="Jameel Noori Nastaleeq" panose="02000503000000020004" pitchFamily="2" charset="-78"/>
                <a:cs typeface="Jameel Noori Nastaleeq" panose="02000503000000020004" pitchFamily="2" charset="-78"/>
              </a:rPr>
              <a:t>)</a:t>
            </a:r>
            <a:r>
              <a:rPr lang="en-US" sz="2000" dirty="0" smtClean="0">
                <a:latin typeface="Jameel Noori Nastaleeq" panose="02000503000000020004" pitchFamily="2" charset="-78"/>
                <a:cs typeface="Jameel Noori Nastaleeq" panose="02000503000000020004" pitchFamily="2" charset="-78"/>
              </a:rPr>
              <a:t> </a:t>
            </a:r>
            <a:r>
              <a:rPr lang="ur-PK" sz="2000" dirty="0" smtClean="0">
                <a:latin typeface="Jameel Noori Nastaleeq" panose="02000503000000020004" pitchFamily="2" charset="-78"/>
                <a:cs typeface="Jameel Noori Nastaleeq" panose="02000503000000020004" pitchFamily="2" charset="-78"/>
              </a:rPr>
              <a:t>بہترین </a:t>
            </a:r>
            <a:r>
              <a:rPr lang="ur-PK" sz="2000" dirty="0">
                <a:latin typeface="Jameel Noori Nastaleeq" panose="02000503000000020004" pitchFamily="2" charset="-78"/>
                <a:cs typeface="Jameel Noori Nastaleeq" panose="02000503000000020004" pitchFamily="2" charset="-78"/>
              </a:rPr>
              <a:t>حکمت عملی اپنا کرنمک </a:t>
            </a:r>
            <a:r>
              <a:rPr lang="ur-PK" sz="2000" dirty="0" smtClean="0">
                <a:latin typeface="Jameel Noori Nastaleeq" panose="02000503000000020004" pitchFamily="2" charset="-78"/>
                <a:cs typeface="Jameel Noori Nastaleeq" panose="02000503000000020004" pitchFamily="2" charset="-78"/>
              </a:rPr>
              <a:t>میں آئیو </a:t>
            </a:r>
            <a:r>
              <a:rPr lang="ur-PK" sz="2000" dirty="0">
                <a:latin typeface="Jameel Noori Nastaleeq" panose="02000503000000020004" pitchFamily="2" charset="-78"/>
                <a:cs typeface="Jameel Noori Nastaleeq" panose="02000503000000020004" pitchFamily="2" charset="-78"/>
              </a:rPr>
              <a:t>ڈین شامل کرنے میں مدد کرتا ہے تاکہ یہ یقینی بنایا جا سکے کہ لوگوں کو </a:t>
            </a:r>
            <a:r>
              <a:rPr lang="ur-PK" sz="2000" dirty="0" smtClean="0">
                <a:latin typeface="Jameel Noori Nastaleeq" panose="02000503000000020004" pitchFamily="2" charset="-78"/>
                <a:cs typeface="Jameel Noori Nastaleeq" panose="02000503000000020004" pitchFamily="2" charset="-78"/>
              </a:rPr>
              <a:t>مناسب مقدار </a:t>
            </a:r>
            <a:r>
              <a:rPr lang="ur-PK" sz="2000" dirty="0">
                <a:latin typeface="Jameel Noori Nastaleeq" panose="02000503000000020004" pitchFamily="2" charset="-78"/>
                <a:cs typeface="Jameel Noori Nastaleeq" panose="02000503000000020004" pitchFamily="2" charset="-78"/>
              </a:rPr>
              <a:t>میں آئیوڈین ملے۔ لیکن ڈبلیو ایچ او یہ بھی سوچتا ہے۔ کہ لوگ نمک کی کتنی </a:t>
            </a:r>
            <a:r>
              <a:rPr lang="ur-PK" sz="2000" dirty="0" smtClean="0">
                <a:latin typeface="Jameel Noori Nastaleeq" panose="02000503000000020004" pitchFamily="2" charset="-78"/>
                <a:cs typeface="Jameel Noori Nastaleeq" panose="02000503000000020004" pitchFamily="2" charset="-78"/>
              </a:rPr>
              <a:t>مقدارلے </a:t>
            </a:r>
            <a:r>
              <a:rPr lang="ur-PK" sz="2000" dirty="0">
                <a:latin typeface="Jameel Noori Nastaleeq" panose="02000503000000020004" pitchFamily="2" charset="-78"/>
                <a:cs typeface="Jameel Noori Nastaleeq" panose="02000503000000020004" pitchFamily="2" charset="-78"/>
              </a:rPr>
              <a:t>رہے ہیں ،کیونکہ یہ دیگر صحت کے مسائل جیسے ہائی بلڈ پریشر، دل کی بیماری </a:t>
            </a:r>
            <a:r>
              <a:rPr lang="ur-PK" sz="2000" dirty="0" smtClean="0">
                <a:latin typeface="Jameel Noori Nastaleeq" panose="02000503000000020004" pitchFamily="2" charset="-78"/>
                <a:cs typeface="Jameel Noori Nastaleeq" panose="02000503000000020004" pitchFamily="2" charset="-78"/>
              </a:rPr>
              <a:t>اورفالج </a:t>
            </a:r>
            <a:r>
              <a:rPr lang="ur-PK" sz="2000" dirty="0">
                <a:latin typeface="Jameel Noori Nastaleeq" panose="02000503000000020004" pitchFamily="2" charset="-78"/>
                <a:cs typeface="Jameel Noori Nastaleeq" panose="02000503000000020004" pitchFamily="2" charset="-78"/>
              </a:rPr>
              <a:t>کا سبب بن سکتا ہے۔ لوگوں کو واقعی کم نمک کھانے کی ضرورت ہے، لیکن اس </a:t>
            </a:r>
            <a:r>
              <a:rPr lang="ur-PK" sz="2000" dirty="0" smtClean="0">
                <a:latin typeface="Jameel Noori Nastaleeq" panose="02000503000000020004" pitchFamily="2" charset="-78"/>
                <a:cs typeface="Jameel Noori Nastaleeq" panose="02000503000000020004" pitchFamily="2" charset="-78"/>
              </a:rPr>
              <a:t>بات کو </a:t>
            </a:r>
            <a:r>
              <a:rPr lang="ur-PK" sz="2000" dirty="0">
                <a:latin typeface="Jameel Noori Nastaleeq" panose="02000503000000020004" pitchFamily="2" charset="-78"/>
                <a:cs typeface="Jameel Noori Nastaleeq" panose="02000503000000020004" pitchFamily="2" charset="-78"/>
              </a:rPr>
              <a:t>یقینی بنائیں کہ یہ </a:t>
            </a:r>
            <a:r>
              <a:rPr lang="ur-PK" sz="2000" dirty="0" smtClean="0">
                <a:latin typeface="Jameel Noori Nastaleeq" panose="02000503000000020004" pitchFamily="2" charset="-78"/>
                <a:cs typeface="Jameel Noori Nastaleeq" panose="02000503000000020004" pitchFamily="2" charset="-78"/>
              </a:rPr>
              <a:t>آئیوڈائزڈ </a:t>
            </a:r>
            <a:r>
              <a:rPr lang="ur-PK" sz="2000" dirty="0">
                <a:latin typeface="Jameel Noori Nastaleeq" panose="02000503000000020004" pitchFamily="2" charset="-78"/>
                <a:cs typeface="Jameel Noori Nastaleeq" panose="02000503000000020004" pitchFamily="2" charset="-78"/>
              </a:rPr>
              <a:t>ہے۔</a:t>
            </a:r>
            <a:endParaRPr lang="en-US" sz="2000" dirty="0">
              <a:latin typeface="Jameel Noori Nastaleeq" panose="02000503000000020004" pitchFamily="2" charset="-78"/>
              <a:cs typeface="Jameel Noori Nastaleeq" panose="02000503000000020004" pitchFamily="2" charset="-78"/>
            </a:endParaRPr>
          </a:p>
          <a:p>
            <a:pPr marL="0" indent="0">
              <a:buNone/>
            </a:pPr>
            <a:endParaRPr lang="en-GB"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51" y="1517400"/>
            <a:ext cx="5231300" cy="3707838"/>
          </a:xfrm>
          <a:prstGeom prst="rect">
            <a:avLst/>
          </a:prstGeom>
        </p:spPr>
      </p:pic>
    </p:spTree>
    <p:extLst>
      <p:ext uri="{BB962C8B-B14F-4D97-AF65-F5344CB8AC3E}">
        <p14:creationId xmlns:p14="http://schemas.microsoft.com/office/powerpoint/2010/main" val="289438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dirty="0" smtClean="0">
                <a:latin typeface="Jameel Noori Nastaleeq" panose="02000503000000020004" pitchFamily="2" charset="-78"/>
                <a:cs typeface="Jameel Noori Nastaleeq" panose="02000503000000020004" pitchFamily="2" charset="-78"/>
              </a:rPr>
              <a:t>آئیوڈین </a:t>
            </a:r>
            <a:r>
              <a:rPr lang="ur-PK" dirty="0">
                <a:latin typeface="Jameel Noori Nastaleeq" panose="02000503000000020004" pitchFamily="2" charset="-78"/>
                <a:cs typeface="Jameel Noori Nastaleeq" panose="02000503000000020004" pitchFamily="2" charset="-78"/>
              </a:rPr>
              <a:t>سے بھرپور کھانے تیار کرنا: ایک گروپ مشق</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5847797" y="1810271"/>
            <a:ext cx="5944565" cy="3974080"/>
          </a:xfrm>
        </p:spPr>
        <p:txBody>
          <a:bodyPr>
            <a:normAutofit/>
          </a:bodyPr>
          <a:lstStyle/>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ایک چھوٹے گروپ کی صورت میں یا </a:t>
            </a:r>
            <a:r>
              <a:rPr lang="ur-PK" sz="2000" dirty="0" smtClean="0">
                <a:latin typeface="Jameel Noori Nastaleeq" panose="02000503000000020004" pitchFamily="2" charset="-78"/>
                <a:cs typeface="Jameel Noori Nastaleeq" panose="02000503000000020004" pitchFamily="2" charset="-78"/>
              </a:rPr>
              <a:t>              دو             دو </a:t>
            </a:r>
            <a:r>
              <a:rPr lang="ur-PK" sz="2000" dirty="0">
                <a:latin typeface="Jameel Noori Nastaleeq" panose="02000503000000020004" pitchFamily="2" charset="-78"/>
                <a:cs typeface="Jameel Noori Nastaleeq" panose="02000503000000020004" pitchFamily="2" charset="-78"/>
              </a:rPr>
              <a:t>بندے مل کر ایک ساتھ دوپہر کے کھانے کے </a:t>
            </a:r>
            <a:r>
              <a:rPr lang="ur-PK" sz="2000" dirty="0" smtClean="0">
                <a:latin typeface="Jameel Noori Nastaleeq" panose="02000503000000020004" pitchFamily="2" charset="-78"/>
                <a:cs typeface="Jameel Noori Nastaleeq" panose="02000503000000020004" pitchFamily="2" charset="-78"/>
              </a:rPr>
              <a:t>لیےمنصوبہ </a:t>
            </a:r>
            <a:r>
              <a:rPr lang="ur-PK" sz="2000" dirty="0">
                <a:latin typeface="Jameel Noori Nastaleeq" panose="02000503000000020004" pitchFamily="2" charset="-78"/>
                <a:cs typeface="Jameel Noori Nastaleeq" panose="02000503000000020004" pitchFamily="2" charset="-78"/>
              </a:rPr>
              <a:t>بنائیں۔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آپ حاملہ/ غیر حاملہ خواتین، سبزی خور، اور مکمل سبزی خور کے لیے تین اہم کھانوں </a:t>
            </a:r>
            <a:r>
              <a:rPr lang="ur-PK" sz="2000" dirty="0" smtClean="0">
                <a:latin typeface="Jameel Noori Nastaleeq" panose="02000503000000020004" pitchFamily="2" charset="-78"/>
                <a:cs typeface="Jameel Noori Nastaleeq" panose="02000503000000020004" pitchFamily="2" charset="-78"/>
              </a:rPr>
              <a:t>کو ترتیب </a:t>
            </a:r>
            <a:r>
              <a:rPr lang="ur-PK" sz="2000" dirty="0">
                <a:latin typeface="Jameel Noori Nastaleeq" panose="02000503000000020004" pitchFamily="2" charset="-78"/>
                <a:cs typeface="Jameel Noori Nastaleeq" panose="02000503000000020004" pitchFamily="2" charset="-78"/>
              </a:rPr>
              <a:t>دینے کا بھی انتخاب کر سکتے ہیں، اس بات کو یقینی بناتے ہوئے کہ ان کی </a:t>
            </a:r>
            <a:r>
              <a:rPr lang="ur-PK" sz="2000" dirty="0" smtClean="0">
                <a:latin typeface="Jameel Noori Nastaleeq" panose="02000503000000020004" pitchFamily="2" charset="-78"/>
                <a:cs typeface="Jameel Noori Nastaleeq" panose="02000503000000020004" pitchFamily="2" charset="-78"/>
              </a:rPr>
              <a:t>غذائی ضروریات </a:t>
            </a:r>
            <a:r>
              <a:rPr lang="ur-PK" sz="2000" dirty="0">
                <a:latin typeface="Jameel Noori Nastaleeq" panose="02000503000000020004" pitchFamily="2" charset="-78"/>
                <a:cs typeface="Jameel Noori Nastaleeq" panose="02000503000000020004" pitchFamily="2" charset="-78"/>
              </a:rPr>
              <a:t>پوری ہوں۔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اپنے کام کو دوسروں کے سامنے پیش کریں اور اپنے ہم جماعتوں کے ساتھ اس پر </a:t>
            </a:r>
            <a:r>
              <a:rPr lang="ur-PK" sz="2000" dirty="0" smtClean="0">
                <a:latin typeface="Jameel Noori Nastaleeq" panose="02000503000000020004" pitchFamily="2" charset="-78"/>
                <a:cs typeface="Jameel Noori Nastaleeq" panose="02000503000000020004" pitchFamily="2" charset="-78"/>
              </a:rPr>
              <a:t>تبادلہ خیال </a:t>
            </a:r>
            <a:r>
              <a:rPr lang="ur-PK" sz="2000" dirty="0">
                <a:latin typeface="Jameel Noori Nastaleeq" panose="02000503000000020004" pitchFamily="2" charset="-78"/>
                <a:cs typeface="Jameel Noori Nastaleeq" panose="02000503000000020004" pitchFamily="2" charset="-78"/>
              </a:rPr>
              <a:t>کریں۔</a:t>
            </a:r>
            <a:endParaRPr lang="en-US" sz="2000" dirty="0">
              <a:latin typeface="Jameel Noori Nastaleeq" panose="02000503000000020004" pitchFamily="2" charset="-78"/>
              <a:cs typeface="Jameel Noori Nastaleeq" panose="02000503000000020004" pitchFamily="2" charset="-78"/>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14" y="2013221"/>
            <a:ext cx="4946732" cy="3568179"/>
          </a:xfrm>
          <a:prstGeom prst="rect">
            <a:avLst/>
          </a:prstGeom>
        </p:spPr>
      </p:pic>
    </p:spTree>
    <p:extLst>
      <p:ext uri="{BB962C8B-B14F-4D97-AF65-F5344CB8AC3E}">
        <p14:creationId xmlns:p14="http://schemas.microsoft.com/office/powerpoint/2010/main" val="268111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9816"/>
            <a:ext cx="10515600" cy="1011730"/>
          </a:xfrm>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یاد رکھنے کے نکات</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pic>
        <p:nvPicPr>
          <p:cNvPr id="6" name="Grafik 5"/>
          <p:cNvPicPr>
            <a:picLocks noChangeAspect="1"/>
          </p:cNvPicPr>
          <p:nvPr/>
        </p:nvPicPr>
        <p:blipFill>
          <a:blip r:embed="rId3"/>
          <a:stretch>
            <a:fillRect/>
          </a:stretch>
        </p:blipFill>
        <p:spPr>
          <a:xfrm>
            <a:off x="2251676" y="1220349"/>
            <a:ext cx="7667625" cy="5457825"/>
          </a:xfrm>
          <a:prstGeom prst="rect">
            <a:avLst/>
          </a:prstGeom>
        </p:spPr>
      </p:pic>
    </p:spTree>
    <p:extLst>
      <p:ext uri="{BB962C8B-B14F-4D97-AF65-F5344CB8AC3E}">
        <p14:creationId xmlns:p14="http://schemas.microsoft.com/office/powerpoint/2010/main" val="72741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dirty="0" smtClean="0">
                <a:latin typeface="Jameel Noori Nastaleeq" panose="02000503000000020004" pitchFamily="2" charset="-78"/>
                <a:cs typeface="Jameel Noori Nastaleeq" panose="02000503000000020004" pitchFamily="2" charset="-78"/>
              </a:rPr>
              <a:t>خالی جگہیں  پُرکریں۔</a:t>
            </a:r>
            <a:endParaRPr lang="en-GB"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1356527" y="1786759"/>
            <a:ext cx="10074518" cy="4004441"/>
          </a:xfrm>
        </p:spPr>
        <p:txBody>
          <a:bodyPr>
            <a:normAutofit/>
          </a:bodyPr>
          <a:lstStyle/>
          <a:p>
            <a:pPr marL="0" indent="0" algn="r" rtl="1">
              <a:lnSpc>
                <a:spcPct val="150000"/>
              </a:lnSpc>
              <a:buNone/>
            </a:pPr>
            <a:r>
              <a:rPr lang="ur-PK" dirty="0" smtClean="0">
                <a:latin typeface="Jameel Noori Nastaleeq" panose="02000503000000020004" pitchFamily="2" charset="-78"/>
                <a:cs typeface="Jameel Noori Nastaleeq" panose="02000503000000020004" pitchFamily="2" charset="-78"/>
              </a:rPr>
              <a:t>1</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آئیوڈین بچے </a:t>
            </a:r>
            <a:r>
              <a:rPr lang="ur-PK" sz="2000" dirty="0" smtClean="0">
                <a:latin typeface="Jameel Noori Nastaleeq" panose="02000503000000020004" pitchFamily="2" charset="-78"/>
                <a:cs typeface="Jameel Noori Nastaleeq" panose="02000503000000020004" pitchFamily="2" charset="-78"/>
              </a:rPr>
              <a:t>کی۔۔۔۔۔۔۔۔۔۔۔۔نشوونما </a:t>
            </a:r>
            <a:r>
              <a:rPr lang="ur-PK" sz="2000" dirty="0">
                <a:latin typeface="Jameel Noori Nastaleeq" panose="02000503000000020004" pitchFamily="2" charset="-78"/>
                <a:cs typeface="Jameel Noori Nastaleeq" panose="02000503000000020004" pitchFamily="2" charset="-78"/>
              </a:rPr>
              <a:t>کے لیے ضروری ہے۔</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2. تھائیورائڈ </a:t>
            </a:r>
            <a:r>
              <a:rPr lang="ur-PK" sz="2000" dirty="0" smtClean="0">
                <a:latin typeface="Jameel Noori Nastaleeq" panose="02000503000000020004" pitchFamily="2" charset="-78"/>
                <a:cs typeface="Jameel Noori Nastaleeq" panose="02000503000000020004" pitchFamily="2" charset="-78"/>
              </a:rPr>
              <a:t>ہارمونز۔۔۔۔۔۔۔۔۔۔۔۔۔۔۔۔۔۔۔۔۔ </a:t>
            </a:r>
            <a:r>
              <a:rPr lang="ur-PK" sz="2000" dirty="0">
                <a:latin typeface="Jameel Noori Nastaleeq" panose="02000503000000020004" pitchFamily="2" charset="-78"/>
                <a:cs typeface="Jameel Noori Nastaleeq" panose="02000503000000020004" pitchFamily="2" charset="-78"/>
              </a:rPr>
              <a:t>میں پیدا ہوتے ہیں؟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3. نوعمری میں آپ کو فی دن یا یومیہ </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مائیکرو گرام </a:t>
            </a:r>
            <a:r>
              <a:rPr lang="ur-PK" sz="2000" dirty="0" smtClean="0">
                <a:latin typeface="Jameel Noori Nastaleeq" panose="02000503000000020004" pitchFamily="2" charset="-78"/>
                <a:cs typeface="Jameel Noori Nastaleeq" panose="02000503000000020004" pitchFamily="2" charset="-78"/>
              </a:rPr>
              <a:t>آئیوڈین </a:t>
            </a:r>
            <a:r>
              <a:rPr lang="ur-PK" sz="2000" dirty="0">
                <a:latin typeface="Jameel Noori Nastaleeq" panose="02000503000000020004" pitchFamily="2" charset="-78"/>
                <a:cs typeface="Jameel Noori Nastaleeq" panose="02000503000000020004" pitchFamily="2" charset="-78"/>
              </a:rPr>
              <a:t>کی ضرورت ہوتی ہے۔</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4.  </a:t>
            </a:r>
            <a:r>
              <a:rPr lang="ur-PK" sz="2000" dirty="0" smtClean="0">
                <a:latin typeface="Jameel Noori Nastaleeq" panose="02000503000000020004" pitchFamily="2" charset="-78"/>
                <a:cs typeface="Jameel Noori Nastaleeq" panose="02000503000000020004" pitchFamily="2" charset="-78"/>
              </a:rPr>
              <a:t>۔۔۔۔۔۔۔۔۔۔۔۔۔۔۔۔۔۔آئیوڈین </a:t>
            </a:r>
            <a:r>
              <a:rPr lang="ur-PK" sz="2000" dirty="0">
                <a:latin typeface="Jameel Noori Nastaleeq" panose="02000503000000020004" pitchFamily="2" charset="-78"/>
                <a:cs typeface="Jameel Noori Nastaleeq" panose="02000503000000020004" pitchFamily="2" charset="-78"/>
              </a:rPr>
              <a:t>کا ایک اچھا سمندری ذریعہ ہیں۔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5. </a:t>
            </a:r>
            <a:r>
              <a:rPr lang="ur-PK" sz="2000" dirty="0" smtClean="0">
                <a:latin typeface="Jameel Noori Nastaleeq" panose="02000503000000020004" pitchFamily="2" charset="-78"/>
                <a:cs typeface="Jameel Noori Nastaleeq" panose="02000503000000020004" pitchFamily="2" charset="-78"/>
              </a:rPr>
              <a:t>خواتین </a:t>
            </a:r>
            <a:r>
              <a:rPr lang="ur-PK" sz="2000" dirty="0">
                <a:latin typeface="Jameel Noori Nastaleeq" panose="02000503000000020004" pitchFamily="2" charset="-78"/>
                <a:cs typeface="Jameel Noori Nastaleeq" panose="02000503000000020004" pitchFamily="2" charset="-78"/>
              </a:rPr>
              <a:t>کو ۔۔۔۔۔۔۔۔۔۔۔۔۔۔۔۔۔۔۔۔۔ میں </a:t>
            </a:r>
            <a:r>
              <a:rPr lang="ur-PK" sz="2000" dirty="0" smtClean="0">
                <a:latin typeface="Jameel Noori Nastaleeq" panose="02000503000000020004" pitchFamily="2" charset="-78"/>
                <a:cs typeface="Jameel Noori Nastaleeq" panose="02000503000000020004" pitchFamily="2" charset="-78"/>
              </a:rPr>
              <a:t>زیادہ </a:t>
            </a:r>
            <a:r>
              <a:rPr lang="ur-PK" sz="2000" dirty="0">
                <a:latin typeface="Jameel Noori Nastaleeq" panose="02000503000000020004" pitchFamily="2" charset="-78"/>
                <a:cs typeface="Jameel Noori Nastaleeq" panose="02000503000000020004" pitchFamily="2" charset="-78"/>
              </a:rPr>
              <a:t>آئیوڈین کی ضرورت ہوتی ہے۔</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6. آئیوڈین کی کمی تھائیورائڈ کے بڑھنے کا باعث بن سکتی ہے، </a:t>
            </a:r>
            <a:r>
              <a:rPr lang="ur-PK" sz="2000" dirty="0" smtClean="0">
                <a:latin typeface="Jameel Noori Nastaleeq" panose="02000503000000020004" pitchFamily="2" charset="-78"/>
                <a:cs typeface="Jameel Noori Nastaleeq" panose="02000503000000020004" pitchFamily="2" charset="-78"/>
              </a:rPr>
              <a:t>اسے۔۔۔۔۔۔۔۔۔۔۔۔۔۔۔۔  </a:t>
            </a:r>
            <a:r>
              <a:rPr lang="ur-PK" sz="2000" dirty="0">
                <a:latin typeface="Jameel Noori Nastaleeq" panose="02000503000000020004" pitchFamily="2" charset="-78"/>
                <a:cs typeface="Jameel Noori Nastaleeq" panose="02000503000000020004" pitchFamily="2" charset="-78"/>
              </a:rPr>
              <a:t>کہتے ہیں۔</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44863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غلطیوں کی نشاندہی </a:t>
            </a:r>
            <a:r>
              <a:rPr lang="ur-PK" b="1" dirty="0" smtClean="0">
                <a:solidFill>
                  <a:srgbClr val="F27EB2"/>
                </a:solidFill>
                <a:latin typeface="Jameel Noori Nastaleeq" panose="02000503000000020004" pitchFamily="2" charset="-78"/>
                <a:cs typeface="Jameel Noori Nastaleeq" panose="02000503000000020004" pitchFamily="2" charset="-78"/>
              </a:rPr>
              <a:t>کریں:</a:t>
            </a:r>
            <a:endParaRPr lang="en-GB"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1370344" y="1851461"/>
            <a:ext cx="9451312" cy="3745471"/>
          </a:xfrm>
        </p:spPr>
        <p:txBody>
          <a:bodyPr>
            <a:noAutofit/>
          </a:bodyPr>
          <a:lstStyle/>
          <a:p>
            <a:pPr algn="r" rtl="1">
              <a:lnSpc>
                <a:spcPct val="150000"/>
              </a:lnSpc>
            </a:pPr>
            <a:r>
              <a:rPr lang="ur-PK" sz="2000" dirty="0">
                <a:latin typeface="Jameel Noori Nastaleeq" panose="02000503000000020004" pitchFamily="2" charset="-78"/>
                <a:cs typeface="Jameel Noori Nastaleeq" panose="02000503000000020004" pitchFamily="2" charset="-78"/>
              </a:rPr>
              <a:t>آئرن کی کمی کو روکنے کے لیے مناسب آئیوڈین کا استعمال ضروری </a:t>
            </a:r>
            <a:r>
              <a:rPr lang="ur-PK" sz="2000" dirty="0" smtClean="0">
                <a:latin typeface="Jameel Noori Nastaleeq" panose="02000503000000020004" pitchFamily="2" charset="-78"/>
                <a:cs typeface="Jameel Noori Nastaleeq" panose="02000503000000020004" pitchFamily="2" charset="-78"/>
              </a:rPr>
              <a:t>ہے۔</a:t>
            </a:r>
          </a:p>
          <a:p>
            <a:pPr algn="r" rtl="1">
              <a:lnSpc>
                <a:spcPct val="150000"/>
              </a:lnSpc>
            </a:pPr>
            <a:r>
              <a:rPr lang="ur-PK" sz="2000" dirty="0" smtClean="0">
                <a:latin typeface="Jameel Noori Nastaleeq" panose="02000503000000020004" pitchFamily="2" charset="-78"/>
                <a:cs typeface="Jameel Noori Nastaleeq" panose="02000503000000020004" pitchFamily="2" charset="-78"/>
              </a:rPr>
              <a:t>خاص </a:t>
            </a:r>
            <a:r>
              <a:rPr lang="ur-PK" sz="2000" dirty="0">
                <a:latin typeface="Jameel Noori Nastaleeq" panose="02000503000000020004" pitchFamily="2" charset="-78"/>
                <a:cs typeface="Jameel Noori Nastaleeq" panose="02000503000000020004" pitchFamily="2" charset="-78"/>
              </a:rPr>
              <a:t>طور پر بڑھاپے کے دوران خوراک میں </a:t>
            </a:r>
            <a:r>
              <a:rPr lang="ur-PK" sz="2000" dirty="0" smtClean="0">
                <a:latin typeface="Jameel Noori Nastaleeq" panose="02000503000000020004" pitchFamily="2" charset="-78"/>
                <a:cs typeface="Jameel Noori Nastaleeq" panose="02000503000000020004" pitchFamily="2" charset="-78"/>
              </a:rPr>
              <a:t>مناسب آئیوڈین </a:t>
            </a:r>
            <a:r>
              <a:rPr lang="ur-PK" sz="2000" dirty="0">
                <a:latin typeface="Jameel Noori Nastaleeq" panose="02000503000000020004" pitchFamily="2" charset="-78"/>
                <a:cs typeface="Jameel Noori Nastaleeq" panose="02000503000000020004" pitchFamily="2" charset="-78"/>
              </a:rPr>
              <a:t>کا ہونا ضروری </a:t>
            </a:r>
            <a:r>
              <a:rPr lang="ur-PK" sz="2000" dirty="0" smtClean="0">
                <a:latin typeface="Jameel Noori Nastaleeq" panose="02000503000000020004" pitchFamily="2" charset="-78"/>
                <a:cs typeface="Jameel Noori Nastaleeq" panose="02000503000000020004" pitchFamily="2" charset="-78"/>
              </a:rPr>
              <a:t>ہے۔</a:t>
            </a:r>
          </a:p>
          <a:p>
            <a:pPr algn="r" rtl="1">
              <a:lnSpc>
                <a:spcPct val="150000"/>
              </a:lnSpc>
            </a:pPr>
            <a:r>
              <a:rPr lang="ur-PK" sz="2000" dirty="0" smtClean="0">
                <a:latin typeface="Jameel Noori Nastaleeq" panose="02000503000000020004" pitchFamily="2" charset="-78"/>
                <a:cs typeface="Jameel Noori Nastaleeq" panose="02000503000000020004" pitchFamily="2" charset="-78"/>
              </a:rPr>
              <a:t>100سال </a:t>
            </a:r>
            <a:r>
              <a:rPr lang="ur-PK" sz="2000" dirty="0">
                <a:latin typeface="Jameel Noori Nastaleeq" panose="02000503000000020004" pitchFamily="2" charset="-78"/>
                <a:cs typeface="Jameel Noori Nastaleeq" panose="02000503000000020004" pitchFamily="2" charset="-78"/>
              </a:rPr>
              <a:t>قبل آئیوڈین ملا نمک کی عالمی مہم نے بہرے پن کے واقعات کو کم کرنے میں مدد </a:t>
            </a:r>
            <a:r>
              <a:rPr lang="ur-PK" sz="2000" dirty="0" smtClean="0">
                <a:latin typeface="Jameel Noori Nastaleeq" panose="02000503000000020004" pitchFamily="2" charset="-78"/>
                <a:cs typeface="Jameel Noori Nastaleeq" panose="02000503000000020004" pitchFamily="2" charset="-78"/>
              </a:rPr>
              <a:t>کی۔</a:t>
            </a:r>
          </a:p>
          <a:p>
            <a:pPr algn="r" rtl="1">
              <a:lnSpc>
                <a:spcPct val="150000"/>
              </a:lnSpc>
            </a:pPr>
            <a:r>
              <a:rPr lang="ur-PK" sz="2000" dirty="0" smtClean="0">
                <a:latin typeface="Jameel Noori Nastaleeq" panose="02000503000000020004" pitchFamily="2" charset="-78"/>
                <a:cs typeface="Jameel Noori Nastaleeq" panose="02000503000000020004" pitchFamily="2" charset="-78"/>
              </a:rPr>
              <a:t>آئیوڈین ملا نمک </a:t>
            </a:r>
            <a:r>
              <a:rPr lang="ur-PK" sz="2000" dirty="0">
                <a:latin typeface="Jameel Noori Nastaleeq" panose="02000503000000020004" pitchFamily="2" charset="-78"/>
                <a:cs typeface="Jameel Noori Nastaleeq" panose="02000503000000020004" pitchFamily="2" charset="-78"/>
              </a:rPr>
              <a:t>کے علاوہ آئیوڈین کے دیگر اہم ذرائع چاکلیٹ اور چاول ہیں</a:t>
            </a:r>
            <a:r>
              <a:rPr lang="ur-PK" sz="2000" dirty="0" smtClean="0">
                <a:latin typeface="Jameel Noori Nastaleeq" panose="02000503000000020004" pitchFamily="2" charset="-78"/>
                <a:cs typeface="Jameel Noori Nastaleeq" panose="02000503000000020004" pitchFamily="2" charset="-78"/>
              </a:rPr>
              <a:t>۔</a:t>
            </a:r>
          </a:p>
          <a:p>
            <a:pPr marL="0" indent="0" algn="r" rtl="1">
              <a:buNone/>
            </a:pPr>
            <a:endParaRPr lang="ur-PK" dirty="0" smtClean="0"/>
          </a:p>
          <a:p>
            <a:pPr marL="0" indent="0" algn="r" rtl="1">
              <a:buNone/>
            </a:pPr>
            <a:endParaRPr lang="en-GB" sz="2400" dirty="0"/>
          </a:p>
        </p:txBody>
      </p:sp>
    </p:spTree>
    <p:extLst>
      <p:ext uri="{BB962C8B-B14F-4D97-AF65-F5344CB8AC3E}">
        <p14:creationId xmlns:p14="http://schemas.microsoft.com/office/powerpoint/2010/main" val="50109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کی مشقیں۔</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3629302" y="1574416"/>
            <a:ext cx="7654158" cy="4351338"/>
          </a:xfrm>
        </p:spPr>
        <p:txBody>
          <a:bodyPr>
            <a:normAutofit fontScale="92500" lnSpcReduction="10000"/>
          </a:bodyPr>
          <a:lstStyle/>
          <a:p>
            <a:pPr marL="0" indent="0" algn="r" rtl="1">
              <a:lnSpc>
                <a:spcPct val="150000"/>
              </a:lnSpc>
              <a:buNone/>
            </a:pPr>
            <a:r>
              <a:rPr lang="de-DE" sz="2000" b="1" dirty="0" smtClean="0">
                <a:latin typeface="Jameel Noori Nastaleeq" panose="02000503000000020004" pitchFamily="2" charset="-78"/>
                <a:cs typeface="Jameel Noori Nastaleeq" panose="02000503000000020004" pitchFamily="2" charset="-78"/>
              </a:rPr>
              <a:t>A1</a:t>
            </a:r>
            <a:r>
              <a:rPr lang="ur-PK" sz="2000" b="1" dirty="0" smtClean="0">
                <a:latin typeface="Jameel Noori Nastaleeq" panose="02000503000000020004" pitchFamily="2" charset="-78"/>
                <a:cs typeface="Jameel Noori Nastaleeq" panose="02000503000000020004" pitchFamily="2" charset="-78"/>
              </a:rPr>
              <a:t>: </a:t>
            </a:r>
            <a:r>
              <a:rPr lang="ur-PK" sz="2000" b="1" dirty="0">
                <a:latin typeface="Jameel Noori Nastaleeq" panose="02000503000000020004" pitchFamily="2" charset="-78"/>
                <a:cs typeface="Jameel Noori Nastaleeq" panose="02000503000000020004" pitchFamily="2" charset="-78"/>
              </a:rPr>
              <a:t>آئیوڈین آپ کے جسم میں کن افعال کو متاثر اور منظم کرتی ہے؟</a:t>
            </a:r>
          </a:p>
          <a:p>
            <a:pPr marL="0" indent="0" algn="r" rtl="1">
              <a:lnSpc>
                <a:spcPct val="150000"/>
              </a:lnSpc>
              <a:buNone/>
            </a:pP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متعدد انتخاب کی نشان دہی کر سکتے </a:t>
            </a:r>
            <a:r>
              <a:rPr lang="ur-PK" sz="2000" dirty="0" smtClean="0">
                <a:latin typeface="Jameel Noori Nastaleeq" panose="02000503000000020004" pitchFamily="2" charset="-78"/>
                <a:cs typeface="Jameel Noori Nastaleeq" panose="02000503000000020004" pitchFamily="2" charset="-78"/>
              </a:rPr>
              <a:t>ہیں</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خون کی </a:t>
            </a:r>
            <a:r>
              <a:rPr lang="ur-PK" sz="2000" dirty="0" smtClean="0">
                <a:latin typeface="Jameel Noori Nastaleeq" panose="02000503000000020004" pitchFamily="2" charset="-78"/>
                <a:cs typeface="Jameel Noori Nastaleeq" panose="02000503000000020004" pitchFamily="2" charset="-78"/>
              </a:rPr>
              <a:t>گردش</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میٹابولزم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دماغ کی نشوونما، خاص طور پر حمل اور ابتدائی بچپن کے </a:t>
            </a:r>
            <a:r>
              <a:rPr lang="ur-PK" sz="2000" dirty="0" smtClean="0">
                <a:latin typeface="Jameel Noori Nastaleeq" panose="02000503000000020004" pitchFamily="2" charset="-78"/>
                <a:cs typeface="Jameel Noori Nastaleeq" panose="02000503000000020004" pitchFamily="2" charset="-78"/>
              </a:rPr>
              <a:t>دوران</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تولیدی افعال اور بچےپیداکرنےکی </a:t>
            </a:r>
            <a:r>
              <a:rPr lang="ur-PK" sz="2000" dirty="0" smtClean="0">
                <a:latin typeface="Jameel Noori Nastaleeq" panose="02000503000000020004" pitchFamily="2" charset="-78"/>
                <a:cs typeface="Jameel Noori Nastaleeq" panose="02000503000000020004" pitchFamily="2" charset="-78"/>
              </a:rPr>
              <a:t>صلاحیت</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سانس </a:t>
            </a:r>
            <a:r>
              <a:rPr lang="ur-PK" sz="2000" dirty="0">
                <a:latin typeface="Jameel Noori Nastaleeq" panose="02000503000000020004" pitchFamily="2" charset="-78"/>
                <a:cs typeface="Jameel Noori Nastaleeq" panose="02000503000000020004" pitchFamily="2" charset="-78"/>
              </a:rPr>
              <a:t>کی </a:t>
            </a:r>
            <a:r>
              <a:rPr lang="ur-PK" sz="2000" dirty="0" smtClean="0">
                <a:latin typeface="Jameel Noori Nastaleeq" panose="02000503000000020004" pitchFamily="2" charset="-78"/>
                <a:cs typeface="Jameel Noori Nastaleeq" panose="02000503000000020004" pitchFamily="2" charset="-78"/>
              </a:rPr>
              <a:t>افعال</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ترقی اور نشوونما، خاص طور پر بچپن اور جوانی کے دوران</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41441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a:t>
            </a:r>
            <a:r>
              <a:rPr lang="ur-PK" b="1" dirty="0" smtClean="0">
                <a:solidFill>
                  <a:srgbClr val="F27EB2"/>
                </a:solidFill>
                <a:latin typeface="Jameel Noori Nastaleeq" panose="02000503000000020004" pitchFamily="2" charset="-78"/>
                <a:cs typeface="Jameel Noori Nastaleeq" panose="02000503000000020004" pitchFamily="2" charset="-78"/>
              </a:rPr>
              <a:t>کے مشقوں کے جوابات ۔</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p:txBody>
          <a:bodyPr>
            <a:normAutofit fontScale="92500" lnSpcReduction="10000"/>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A1</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آئیوڈین آپ کے جسم میں کن افعال کو متاثر اور منظم کرتی ہے؟</a:t>
            </a:r>
          </a:p>
          <a:p>
            <a:pPr marL="0" indent="0" algn="r" rtl="1">
              <a:lnSpc>
                <a:spcPct val="150000"/>
              </a:lnSpc>
              <a:buNone/>
            </a:pP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متعدد انتخاب کی نشان دہی کر سکتے </a:t>
            </a:r>
            <a:r>
              <a:rPr lang="ur-PK" sz="2000" dirty="0" smtClean="0">
                <a:latin typeface="Jameel Noori Nastaleeq" panose="02000503000000020004" pitchFamily="2" charset="-78"/>
                <a:cs typeface="Jameel Noori Nastaleeq" panose="02000503000000020004" pitchFamily="2" charset="-78"/>
              </a:rPr>
              <a:t>ہیں) </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خون </a:t>
            </a:r>
            <a:r>
              <a:rPr lang="ur-PK" sz="2000" dirty="0">
                <a:latin typeface="Jameel Noori Nastaleeq" panose="02000503000000020004" pitchFamily="2" charset="-78"/>
                <a:cs typeface="Jameel Noori Nastaleeq" panose="02000503000000020004" pitchFamily="2" charset="-78"/>
              </a:rPr>
              <a:t>کی </a:t>
            </a:r>
            <a:r>
              <a:rPr lang="ur-PK" sz="2000" dirty="0" smtClean="0">
                <a:latin typeface="Jameel Noori Nastaleeq" panose="02000503000000020004" pitchFamily="2" charset="-78"/>
                <a:cs typeface="Jameel Noori Nastaleeq" panose="02000503000000020004" pitchFamily="2" charset="-78"/>
              </a:rPr>
              <a:t>گردش</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میٹابولزم</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دماغ </a:t>
            </a:r>
            <a:r>
              <a:rPr lang="ur-PK" sz="2000" dirty="0">
                <a:latin typeface="Jameel Noori Nastaleeq" panose="02000503000000020004" pitchFamily="2" charset="-78"/>
                <a:cs typeface="Jameel Noori Nastaleeq" panose="02000503000000020004" pitchFamily="2" charset="-78"/>
              </a:rPr>
              <a:t>کی نشوونما، خاص طور پر حمل اور ابتدائی بچپن کے </a:t>
            </a:r>
            <a:r>
              <a:rPr lang="ur-PK" sz="2000" dirty="0" smtClean="0">
                <a:latin typeface="Jameel Noori Nastaleeq" panose="02000503000000020004" pitchFamily="2" charset="-78"/>
                <a:cs typeface="Jameel Noori Nastaleeq" panose="02000503000000020004" pitchFamily="2" charset="-78"/>
              </a:rPr>
              <a:t>دوران</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تولیدی </a:t>
            </a:r>
            <a:r>
              <a:rPr lang="ur-PK" sz="2000" dirty="0">
                <a:latin typeface="Jameel Noori Nastaleeq" panose="02000503000000020004" pitchFamily="2" charset="-78"/>
                <a:cs typeface="Jameel Noori Nastaleeq" panose="02000503000000020004" pitchFamily="2" charset="-78"/>
              </a:rPr>
              <a:t>افعال اور بچےپیداکرنےکی </a:t>
            </a:r>
            <a:r>
              <a:rPr lang="ur-PK" sz="2000" dirty="0" smtClean="0">
                <a:latin typeface="Jameel Noori Nastaleeq" panose="02000503000000020004" pitchFamily="2" charset="-78"/>
                <a:cs typeface="Jameel Noori Nastaleeq" panose="02000503000000020004" pitchFamily="2" charset="-78"/>
              </a:rPr>
              <a:t>صلاحیت</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سانس کی </a:t>
            </a:r>
            <a:r>
              <a:rPr lang="ur-PK" sz="2000" dirty="0" smtClean="0">
                <a:latin typeface="Jameel Noori Nastaleeq" panose="02000503000000020004" pitchFamily="2" charset="-78"/>
                <a:cs typeface="Jameel Noori Nastaleeq" panose="02000503000000020004" pitchFamily="2" charset="-78"/>
              </a:rPr>
              <a:t>افعال</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ترقی اور نشوونما، خاص طور پر بچپن اور جوانی کے دوران</a:t>
            </a:r>
            <a:endParaRPr lang="en-GB" sz="2000" dirty="0">
              <a:latin typeface="Jameel Noori Nastaleeq" panose="02000503000000020004" pitchFamily="2" charset="-78"/>
              <a:cs typeface="Jameel Noori Nastaleeq" panose="02000503000000020004" pitchFamily="2" charset="-78"/>
            </a:endParaRPr>
          </a:p>
          <a:p>
            <a:pPr marL="0" indent="0" algn="r" rtl="1">
              <a:buNone/>
            </a:pPr>
            <a:endParaRPr lang="en-GB" dirty="0"/>
          </a:p>
        </p:txBody>
      </p:sp>
    </p:spTree>
    <p:extLst>
      <p:ext uri="{BB962C8B-B14F-4D97-AF65-F5344CB8AC3E}">
        <p14:creationId xmlns:p14="http://schemas.microsoft.com/office/powerpoint/2010/main" val="283842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کی </a:t>
            </a:r>
            <a:r>
              <a:rPr lang="ur-PK" b="1" dirty="0" smtClean="0">
                <a:solidFill>
                  <a:srgbClr val="F27EB2"/>
                </a:solidFill>
                <a:latin typeface="Jameel Noori Nastaleeq" panose="02000503000000020004" pitchFamily="2" charset="-78"/>
                <a:cs typeface="Jameel Noori Nastaleeq" panose="02000503000000020004" pitchFamily="2" charset="-78"/>
              </a:rPr>
              <a:t>مشقیں</a:t>
            </a:r>
            <a:endParaRPr lang="en-GB" dirty="0"/>
          </a:p>
        </p:txBody>
      </p:sp>
      <p:sp>
        <p:nvSpPr>
          <p:cNvPr id="3" name="Content Placeholder 2"/>
          <p:cNvSpPr>
            <a:spLocks noGrp="1"/>
          </p:cNvSpPr>
          <p:nvPr>
            <p:ph idx="1"/>
          </p:nvPr>
        </p:nvSpPr>
        <p:spPr/>
        <p:txBody>
          <a:bodyPr>
            <a:normAutofit/>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A2</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خالی جگہوں کو پر کریں۔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 خوراک میں آئیوڈین کی ناکافی مقدار ایسی حالت کا باعث بن سکتی ہے جسے </a:t>
            </a:r>
          </a:p>
          <a:p>
            <a:pPr marL="0" indent="0" algn="r" rtl="1">
              <a:lnSpc>
                <a:spcPct val="150000"/>
              </a:lnSpc>
              <a:buNone/>
            </a:pPr>
            <a:r>
              <a:rPr lang="ur-PK" sz="2000" dirty="0" smtClean="0">
                <a:latin typeface="Jameel Noori Nastaleeq" panose="02000503000000020004" pitchFamily="2" charset="-78"/>
                <a:cs typeface="Jameel Noori Nastaleeq" panose="02000503000000020004" pitchFamily="2" charset="-78"/>
              </a:rPr>
              <a:t>۔۔۔۔۔۔۔۔۔۔۔۔۔۔۔۔۔۔۔۔کہا </a:t>
            </a:r>
            <a:r>
              <a:rPr lang="ur-PK" sz="2000" dirty="0">
                <a:latin typeface="Jameel Noori Nastaleeq" panose="02000503000000020004" pitchFamily="2" charset="-78"/>
                <a:cs typeface="Jameel Noori Nastaleeq" panose="02000503000000020004" pitchFamily="2" charset="-78"/>
              </a:rPr>
              <a:t>جاتا ہے۔</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 صفہ نمبر 10 پر </a:t>
            </a:r>
            <a:r>
              <a:rPr lang="en-GB" sz="2000" dirty="0">
                <a:latin typeface="Jameel Noori Nastaleeq" panose="02000503000000020004" pitchFamily="2" charset="-78"/>
                <a:cs typeface="Jameel Noori Nastaleeq" panose="02000503000000020004" pitchFamily="2" charset="-78"/>
              </a:rPr>
              <a:t>U </a:t>
            </a:r>
            <a:r>
              <a:rPr lang="ur-PK" sz="2000" dirty="0">
                <a:latin typeface="Jameel Noori Nastaleeq" panose="02000503000000020004" pitchFamily="2" charset="-78"/>
                <a:cs typeface="Jameel Noori Nastaleeq" panose="02000503000000020004" pitchFamily="2" charset="-78"/>
              </a:rPr>
              <a:t>شکل کا لائن یہ واضح کرتا ہے کہ </a:t>
            </a: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اور </a:t>
            </a:r>
            <a:r>
              <a:rPr lang="ur-PK" sz="2000" dirty="0" smtClean="0">
                <a:latin typeface="Jameel Noori Nastaleeq" panose="02000503000000020004" pitchFamily="2" charset="-78"/>
                <a:cs typeface="Jameel Noori Nastaleeq" panose="02000503000000020004" pitchFamily="2" charset="-78"/>
              </a:rPr>
              <a:t>۔۔۔۔۔۔۔۔۔۔۔۔۔آئیوڈین</a:t>
            </a:r>
            <a:endParaRPr lang="ur-PK" sz="2000" dirty="0">
              <a:latin typeface="Jameel Noori Nastaleeq" panose="02000503000000020004" pitchFamily="2" charset="-78"/>
              <a:cs typeface="Jameel Noori Nastaleeq" panose="02000503000000020004" pitchFamily="2" charset="-78"/>
            </a:endParaRP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بھی حاصل کر سکتے ہیں۔</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 جب حمل کے دوران آئیوڈین کی مقدار بہت کم ہو تو اس کا نتیجہ </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ہو سکتا ہے۔</a:t>
            </a:r>
          </a:p>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اورناقص   ۔۔۔۔۔۔۔۔۔۔۔۔۔۔۔۔۔ ترقی کا باعث بنتا ہے۔</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23158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71" y="77449"/>
            <a:ext cx="10515600" cy="1325563"/>
          </a:xfrm>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کی </a:t>
            </a:r>
            <a:r>
              <a:rPr lang="ur-PK" b="1" dirty="0" smtClean="0">
                <a:solidFill>
                  <a:srgbClr val="F27EB2"/>
                </a:solidFill>
                <a:latin typeface="Jameel Noori Nastaleeq" panose="02000503000000020004" pitchFamily="2" charset="-78"/>
                <a:cs typeface="Jameel Noori Nastaleeq" panose="02000503000000020004" pitchFamily="2" charset="-78"/>
              </a:rPr>
              <a:t>مشقیں</a:t>
            </a:r>
            <a:endParaRPr lang="en-GB" dirty="0"/>
          </a:p>
        </p:txBody>
      </p:sp>
      <p:sp>
        <p:nvSpPr>
          <p:cNvPr id="3" name="Content Placeholder 2"/>
          <p:cNvSpPr>
            <a:spLocks noGrp="1"/>
          </p:cNvSpPr>
          <p:nvPr>
            <p:ph idx="1"/>
          </p:nvPr>
        </p:nvSpPr>
        <p:spPr>
          <a:xfrm>
            <a:off x="134589" y="1095277"/>
            <a:ext cx="10515600" cy="4725900"/>
          </a:xfrm>
        </p:spPr>
        <p:txBody>
          <a:bodyPr>
            <a:noAutofit/>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A3</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کون سے کھانے آئیوڈین کے اچھے ذرائع ہیں؟ </a:t>
            </a: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ایک سے زیادہ جواب منتخب کر سکتے </a:t>
            </a:r>
            <a:r>
              <a:rPr lang="ur-PK" sz="2000" dirty="0" smtClean="0">
                <a:latin typeface="Jameel Noori Nastaleeq" panose="02000503000000020004" pitchFamily="2" charset="-78"/>
                <a:cs typeface="Jameel Noori Nastaleeq" panose="02000503000000020004" pitchFamily="2" charset="-78"/>
              </a:rPr>
              <a:t>ہیں)</a:t>
            </a:r>
            <a:endParaRPr lang="ur-PK" sz="2000" dirty="0">
              <a:latin typeface="Jameel Noori Nastaleeq" panose="02000503000000020004" pitchFamily="2" charset="-78"/>
              <a:cs typeface="Jameel Noori Nastaleeq" panose="02000503000000020004" pitchFamily="2" charset="-78"/>
            </a:endParaRP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انڈے</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روٹی</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اناج</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دودھ </a:t>
            </a:r>
            <a:r>
              <a:rPr lang="ur-PK" sz="2000" dirty="0">
                <a:latin typeface="Jameel Noori Nastaleeq" panose="02000503000000020004" pitchFamily="2" charset="-78"/>
                <a:cs typeface="Jameel Noori Nastaleeq" panose="02000503000000020004" pitchFamily="2" charset="-78"/>
              </a:rPr>
              <a:t>اور دودھ کی </a:t>
            </a:r>
            <a:r>
              <a:rPr lang="ur-PK" sz="2000" dirty="0" smtClean="0">
                <a:latin typeface="Jameel Noori Nastaleeq" panose="02000503000000020004" pitchFamily="2" charset="-78"/>
                <a:cs typeface="Jameel Noori Nastaleeq" panose="02000503000000020004" pitchFamily="2" charset="-78"/>
              </a:rPr>
              <a:t>مصنوعات</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مچھلی اور سمندری </a:t>
            </a:r>
            <a:r>
              <a:rPr lang="ur-PK" sz="2000" dirty="0" smtClean="0">
                <a:latin typeface="Jameel Noori Nastaleeq" panose="02000503000000020004" pitchFamily="2" charset="-78"/>
                <a:cs typeface="Jameel Noori Nastaleeq" panose="02000503000000020004" pitchFamily="2" charset="-78"/>
              </a:rPr>
              <a:t>غذا</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پھل اور </a:t>
            </a:r>
            <a:r>
              <a:rPr lang="ur-PK" sz="2000" dirty="0" smtClean="0">
                <a:latin typeface="Jameel Noori Nastaleeq" panose="02000503000000020004" pitchFamily="2" charset="-78"/>
                <a:cs typeface="Jameel Noori Nastaleeq" panose="02000503000000020004" pitchFamily="2" charset="-78"/>
              </a:rPr>
              <a:t>سبزیاں</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آلو</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سبزیوں کے </a:t>
            </a:r>
            <a:r>
              <a:rPr lang="ur-PK" sz="2000" dirty="0" smtClean="0">
                <a:latin typeface="Jameel Noori Nastaleeq" panose="02000503000000020004" pitchFamily="2" charset="-78"/>
                <a:cs typeface="Jameel Noori Nastaleeq" panose="02000503000000020004" pitchFamily="2" charset="-78"/>
              </a:rPr>
              <a:t>تیل</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آئیوڈائزڈ نمک یا آئیوڈین ملا نمک </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94851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83" y="0"/>
            <a:ext cx="10515600" cy="1325563"/>
          </a:xfrm>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کے مشقوں کے جوابات </a:t>
            </a:r>
            <a:endParaRPr lang="en-GB" dirty="0"/>
          </a:p>
        </p:txBody>
      </p:sp>
      <p:sp>
        <p:nvSpPr>
          <p:cNvPr id="3" name="Content Placeholder 2"/>
          <p:cNvSpPr>
            <a:spLocks noGrp="1"/>
          </p:cNvSpPr>
          <p:nvPr>
            <p:ph idx="1"/>
          </p:nvPr>
        </p:nvSpPr>
        <p:spPr>
          <a:xfrm>
            <a:off x="0" y="1065338"/>
            <a:ext cx="10515600" cy="4351338"/>
          </a:xfrm>
        </p:spPr>
        <p:txBody>
          <a:bodyPr>
            <a:noAutofit/>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A3</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کون سے کھانے آئیوڈین کے اچھے ذرائع ہیں؟ </a:t>
            </a: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ایک سے زیادہ جواب منتخب کر سکتے </a:t>
            </a:r>
            <a:r>
              <a:rPr lang="ur-PK" sz="2000" dirty="0" smtClean="0">
                <a:latin typeface="Jameel Noori Nastaleeq" panose="02000503000000020004" pitchFamily="2" charset="-78"/>
                <a:cs typeface="Jameel Noori Nastaleeq" panose="02000503000000020004" pitchFamily="2" charset="-78"/>
              </a:rPr>
              <a:t>ہیں)</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  انڈے</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روٹی</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اناج</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دودھ اور دودھ کی </a:t>
            </a:r>
            <a:r>
              <a:rPr lang="ur-PK" sz="2000" dirty="0" smtClean="0">
                <a:latin typeface="Jameel Noori Nastaleeq" panose="02000503000000020004" pitchFamily="2" charset="-78"/>
                <a:cs typeface="Jameel Noori Nastaleeq" panose="02000503000000020004" pitchFamily="2" charset="-78"/>
              </a:rPr>
              <a:t>مصنوعات</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مچھلی اور سمندری </a:t>
            </a:r>
            <a:r>
              <a:rPr lang="ur-PK" sz="2000" dirty="0" smtClean="0">
                <a:latin typeface="Jameel Noori Nastaleeq" panose="02000503000000020004" pitchFamily="2" charset="-78"/>
                <a:cs typeface="Jameel Noori Nastaleeq" panose="02000503000000020004" pitchFamily="2" charset="-78"/>
              </a:rPr>
              <a:t>غذا</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پھل اور </a:t>
            </a:r>
            <a:r>
              <a:rPr lang="ur-PK" sz="2000" dirty="0" smtClean="0">
                <a:latin typeface="Jameel Noori Nastaleeq" panose="02000503000000020004" pitchFamily="2" charset="-78"/>
                <a:cs typeface="Jameel Noori Nastaleeq" panose="02000503000000020004" pitchFamily="2" charset="-78"/>
              </a:rPr>
              <a:t>سبزیاں</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آلو</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سبزیوں کے </a:t>
            </a:r>
            <a:r>
              <a:rPr lang="ur-PK" sz="2000" dirty="0" smtClean="0">
                <a:latin typeface="Jameel Noori Nastaleeq" panose="02000503000000020004" pitchFamily="2" charset="-78"/>
                <a:cs typeface="Jameel Noori Nastaleeq" panose="02000503000000020004" pitchFamily="2" charset="-78"/>
              </a:rPr>
              <a:t>تیل</a:t>
            </a:r>
          </a:p>
          <a:p>
            <a:pPr algn="r" rtl="1">
              <a:lnSpc>
                <a:spcPct val="150000"/>
              </a:lnSpc>
              <a:buFont typeface="Wingdings" panose="05000000000000000000" pitchFamily="2" charset="2"/>
              <a:buChar char="ü"/>
            </a:pPr>
            <a:r>
              <a:rPr lang="ur-PK" sz="2000" dirty="0" smtClean="0">
                <a:latin typeface="Jameel Noori Nastaleeq" panose="02000503000000020004" pitchFamily="2" charset="-78"/>
                <a:cs typeface="Jameel Noori Nastaleeq" panose="02000503000000020004" pitchFamily="2" charset="-78"/>
              </a:rPr>
              <a:t> آئیوڈائزڈ نمک</a:t>
            </a:r>
            <a:r>
              <a:rPr lang="ur-PK" sz="2000" dirty="0">
                <a:solidFill>
                  <a:prstClr val="black"/>
                </a:solidFill>
                <a:latin typeface="Jameel Noori Nastaleeq" panose="02000503000000020004" pitchFamily="2" charset="-78"/>
                <a:cs typeface="Jameel Noori Nastaleeq" panose="02000503000000020004" pitchFamily="2" charset="-78"/>
              </a:rPr>
              <a:t> یا آئیوڈین ملا نمک </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2655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r" rtl="1"/>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آئیوڈین کیوں ضروری ہے؟</a:t>
            </a:r>
            <a:endParaRPr lang="en-US"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733531" y="1417834"/>
            <a:ext cx="10620270" cy="4759129"/>
          </a:xfrm>
        </p:spPr>
        <p:txBody>
          <a:bodyPr>
            <a:normAutofit fontScale="40000" lnSpcReduction="20000"/>
          </a:bodyPr>
          <a:lstStyle/>
          <a:p>
            <a:pPr marL="0" indent="0">
              <a:buNone/>
            </a:pPr>
            <a:endParaRPr lang="en-US" dirty="0"/>
          </a:p>
          <a:p>
            <a:pPr marL="0" indent="0" algn="r" rtl="1">
              <a:lnSpc>
                <a:spcPct val="170000"/>
              </a:lnSpc>
              <a:buNone/>
            </a:pPr>
            <a:r>
              <a:rPr lang="ur-PK" sz="5000" dirty="0">
                <a:latin typeface="Jameel Noori Nastaleeq" panose="02000503000000020004" pitchFamily="2" charset="-78"/>
                <a:cs typeface="Jameel Noori Nastaleeq" panose="02000503000000020004" pitchFamily="2" charset="-78"/>
              </a:rPr>
              <a:t>آئیوڈین ایک ضروری </a:t>
            </a:r>
            <a:r>
              <a:rPr lang="ur-PK" sz="5000" dirty="0" smtClean="0">
                <a:latin typeface="Jameel Noori Nastaleeq" panose="02000503000000020004" pitchFamily="2" charset="-78"/>
                <a:cs typeface="Jameel Noori Nastaleeq" panose="02000503000000020004" pitchFamily="2" charset="-78"/>
              </a:rPr>
              <a:t> معدنی </a:t>
            </a:r>
            <a:r>
              <a:rPr lang="ur-PK" sz="5000" dirty="0" smtClean="0">
                <a:solidFill>
                  <a:prstClr val="black"/>
                </a:solidFill>
                <a:latin typeface="Jameel Noori Nastaleeq" panose="02000503000000020004" pitchFamily="2" charset="-78"/>
                <a:cs typeface="Jameel Noori Nastaleeq" panose="02000503000000020004" pitchFamily="2" charset="-78"/>
              </a:rPr>
              <a:t>غذائی </a:t>
            </a:r>
            <a:r>
              <a:rPr lang="ur-PK" sz="5000" dirty="0" smtClean="0">
                <a:latin typeface="Jameel Noori Nastaleeq" panose="02000503000000020004" pitchFamily="2" charset="-78"/>
                <a:cs typeface="Jameel Noori Nastaleeq" panose="02000503000000020004" pitchFamily="2" charset="-78"/>
              </a:rPr>
              <a:t>جز (</a:t>
            </a:r>
            <a:r>
              <a:rPr lang="de-DE" sz="5000" dirty="0" smtClean="0">
                <a:latin typeface="Jameel Noori Nastaleeq" panose="02000503000000020004" pitchFamily="2" charset="-78"/>
                <a:cs typeface="Jameel Noori Nastaleeq" panose="02000503000000020004" pitchFamily="2" charset="-78"/>
              </a:rPr>
              <a:t>essential </a:t>
            </a:r>
            <a:r>
              <a:rPr lang="de-DE" sz="5000" dirty="0" err="1" smtClean="0">
                <a:latin typeface="Jameel Noori Nastaleeq" panose="02000503000000020004" pitchFamily="2" charset="-78"/>
                <a:cs typeface="Jameel Noori Nastaleeq" panose="02000503000000020004" pitchFamily="2" charset="-78"/>
              </a:rPr>
              <a:t>mineral</a:t>
            </a:r>
            <a:r>
              <a:rPr lang="de-DE" sz="5000" dirty="0" smtClean="0">
                <a:latin typeface="Jameel Noori Nastaleeq" panose="02000503000000020004" pitchFamily="2" charset="-78"/>
                <a:cs typeface="Jameel Noori Nastaleeq" panose="02000503000000020004" pitchFamily="2" charset="-78"/>
              </a:rPr>
              <a:t> </a:t>
            </a:r>
            <a:r>
              <a:rPr lang="ur-PK" sz="5000" dirty="0" smtClean="0">
                <a:latin typeface="Jameel Noori Nastaleeq" panose="02000503000000020004" pitchFamily="2" charset="-78"/>
                <a:cs typeface="Jameel Noori Nastaleeq" panose="02000503000000020004" pitchFamily="2" charset="-78"/>
              </a:rPr>
              <a:t> </a:t>
            </a:r>
            <a:r>
              <a:rPr lang="de-DE" sz="5000" dirty="0" smtClean="0">
                <a:latin typeface="Jameel Noori Nastaleeq" panose="02000503000000020004" pitchFamily="2" charset="-78"/>
                <a:cs typeface="Jameel Noori Nastaleeq" panose="02000503000000020004" pitchFamily="2" charset="-78"/>
              </a:rPr>
              <a:t>(</a:t>
            </a:r>
            <a:r>
              <a:rPr lang="ur-PK" sz="5000" dirty="0" smtClean="0">
                <a:latin typeface="Jameel Noori Nastaleeq" panose="02000503000000020004" pitchFamily="2" charset="-78"/>
                <a:cs typeface="Jameel Noori Nastaleeq" panose="02000503000000020004" pitchFamily="2" charset="-78"/>
              </a:rPr>
              <a:t>ہے </a:t>
            </a:r>
            <a:r>
              <a:rPr lang="ur-PK" sz="5000" dirty="0">
                <a:latin typeface="Jameel Noori Nastaleeq" panose="02000503000000020004" pitchFamily="2" charset="-78"/>
                <a:cs typeface="Jameel Noori Nastaleeq" panose="02000503000000020004" pitchFamily="2" charset="-78"/>
              </a:rPr>
              <a:t>جو </a:t>
            </a:r>
            <a:r>
              <a:rPr lang="ur-PK" sz="5000" dirty="0" smtClean="0">
                <a:latin typeface="Jameel Noori Nastaleeq" panose="02000503000000020004" pitchFamily="2" charset="-78"/>
                <a:cs typeface="Jameel Noori Nastaleeq" panose="02000503000000020004" pitchFamily="2" charset="-78"/>
              </a:rPr>
              <a:t>صحت </a:t>
            </a:r>
            <a:r>
              <a:rPr lang="ur-PK" sz="5000" dirty="0">
                <a:latin typeface="Jameel Noori Nastaleeq" panose="02000503000000020004" pitchFamily="2" charset="-78"/>
                <a:cs typeface="Jameel Noori Nastaleeq" panose="02000503000000020004" pitchFamily="2" charset="-78"/>
              </a:rPr>
              <a:t>مند زندگی کے لیے جسم میں کلیدی کردار ادا کرتا ہے۔ آپ کو ہر </a:t>
            </a:r>
            <a:r>
              <a:rPr lang="ur-PK" sz="5000" dirty="0" smtClean="0">
                <a:latin typeface="Jameel Noori Nastaleeq" panose="02000503000000020004" pitchFamily="2" charset="-78"/>
                <a:cs typeface="Jameel Noori Nastaleeq" panose="02000503000000020004" pitchFamily="2" charset="-78"/>
              </a:rPr>
              <a:t>روز صرف </a:t>
            </a:r>
            <a:r>
              <a:rPr lang="ur-PK" sz="5000" dirty="0">
                <a:latin typeface="Jameel Noori Nastaleeq" panose="02000503000000020004" pitchFamily="2" charset="-78"/>
                <a:cs typeface="Jameel Noori Nastaleeq" panose="02000503000000020004" pitchFamily="2" charset="-78"/>
              </a:rPr>
              <a:t>تھوڑی مقدار میں اس کی ضرورت ہوتی ہے۔ یہ تھائیورائڈ ہارمونز کی پیداوار میں مدد کرتا ہے، جو یہ </a:t>
            </a:r>
            <a:r>
              <a:rPr lang="ur-PK" sz="5000" dirty="0" smtClean="0">
                <a:latin typeface="Jameel Noori Nastaleeq" panose="02000503000000020004" pitchFamily="2" charset="-78"/>
                <a:cs typeface="Jameel Noori Nastaleeq" panose="02000503000000020004" pitchFamily="2" charset="-78"/>
              </a:rPr>
              <a:t>کنٹرول کرتا </a:t>
            </a:r>
            <a:r>
              <a:rPr lang="ur-PK" sz="5000" dirty="0">
                <a:latin typeface="Jameel Noori Nastaleeq" panose="02000503000000020004" pitchFamily="2" charset="-78"/>
                <a:cs typeface="Jameel Noori Nastaleeq" panose="02000503000000020004" pitchFamily="2" charset="-78"/>
              </a:rPr>
              <a:t>ہے کہ آپ کا جسم کتنی تیزی سے توانائی استعمال کرتا ہے۔ یہ ترقی اور متحرک رہنے کے لیے اہم ہے۔ منا </a:t>
            </a:r>
            <a:r>
              <a:rPr lang="ur-PK" sz="5000" dirty="0" smtClean="0">
                <a:latin typeface="Jameel Noori Nastaleeq" panose="02000503000000020004" pitchFamily="2" charset="-78"/>
                <a:cs typeface="Jameel Noori Nastaleeq" panose="02000503000000020004" pitchFamily="2" charset="-78"/>
              </a:rPr>
              <a:t>سب آئیوڈین </a:t>
            </a:r>
            <a:r>
              <a:rPr lang="ur-PK" sz="5000" dirty="0">
                <a:latin typeface="Jameel Noori Nastaleeq" panose="02000503000000020004" pitchFamily="2" charset="-78"/>
                <a:cs typeface="Jameel Noori Nastaleeq" panose="02000503000000020004" pitchFamily="2" charset="-78"/>
              </a:rPr>
              <a:t>کے </a:t>
            </a:r>
            <a:r>
              <a:rPr lang="ur-PK" sz="5000" dirty="0" smtClean="0">
                <a:latin typeface="Jameel Noori Nastaleeq" panose="02000503000000020004" pitchFamily="2" charset="-78"/>
                <a:cs typeface="Jameel Noori Nastaleeq" panose="02000503000000020004" pitchFamily="2" charset="-78"/>
              </a:rPr>
              <a:t>بغیر آپ </a:t>
            </a:r>
            <a:r>
              <a:rPr lang="ur-PK" sz="5000" dirty="0">
                <a:latin typeface="Jameel Noori Nastaleeq" panose="02000503000000020004" pitchFamily="2" charset="-78"/>
                <a:cs typeface="Jameel Noori Nastaleeq" panose="02000503000000020004" pitchFamily="2" charset="-78"/>
              </a:rPr>
              <a:t>کا جسم کام نہیں کر سکتا جیسا کہ اسے کرنا چاہیے، لہذا یہ یقینی بنائیں کہ آپ مناسب </a:t>
            </a:r>
            <a:r>
              <a:rPr lang="ur-PK" sz="5000" dirty="0" smtClean="0">
                <a:latin typeface="Jameel Noori Nastaleeq" panose="02000503000000020004" pitchFamily="2" charset="-78"/>
                <a:cs typeface="Jameel Noori Nastaleeq" panose="02000503000000020004" pitchFamily="2" charset="-78"/>
              </a:rPr>
              <a:t>مقدارمیں </a:t>
            </a:r>
            <a:r>
              <a:rPr lang="ur-PK" sz="5000" dirty="0">
                <a:latin typeface="Jameel Noori Nastaleeq" panose="02000503000000020004" pitchFamily="2" charset="-78"/>
                <a:cs typeface="Jameel Noori Nastaleeq" panose="02000503000000020004" pitchFamily="2" charset="-78"/>
              </a:rPr>
              <a:t>آئیوڈین حاصل کر رہے ہیں۔ خوراک میں آئیوڈین کی مناسب مقدار زندگی کے تمام مراحل کے لیے اہم </a:t>
            </a:r>
            <a:r>
              <a:rPr lang="ur-PK" sz="5000" dirty="0" smtClean="0">
                <a:latin typeface="Jameel Noori Nastaleeq" panose="02000503000000020004" pitchFamily="2" charset="-78"/>
                <a:cs typeface="Jameel Noori Nastaleeq" panose="02000503000000020004" pitchFamily="2" charset="-78"/>
              </a:rPr>
              <a:t>ہے،خاص طور </a:t>
            </a:r>
            <a:r>
              <a:rPr lang="ur-PK" sz="5000" dirty="0">
                <a:latin typeface="Jameel Noori Nastaleeq" panose="02000503000000020004" pitchFamily="2" charset="-78"/>
                <a:cs typeface="Jameel Noori Nastaleeq" panose="02000503000000020004" pitchFamily="2" charset="-78"/>
              </a:rPr>
              <a:t>پر بچوں اور ان خواتین کے لیے جو ماں بننے کا ارادہ رکھتی ہوں۔</a:t>
            </a:r>
          </a:p>
          <a:p>
            <a:pPr marL="0" indent="0" algn="r" rtl="1">
              <a:lnSpc>
                <a:spcPct val="170000"/>
              </a:lnSpc>
              <a:buNone/>
            </a:pPr>
            <a:r>
              <a:rPr lang="ur-PK" sz="5000" dirty="0">
                <a:latin typeface="Jameel Noori Nastaleeq" panose="02000503000000020004" pitchFamily="2" charset="-78"/>
                <a:cs typeface="Jameel Noori Nastaleeq" panose="02000503000000020004" pitchFamily="2" charset="-78"/>
              </a:rPr>
              <a:t>آئیوڈین پیدائش سے پہلے اور </a:t>
            </a:r>
            <a:r>
              <a:rPr lang="ur-PK" sz="5000" dirty="0" smtClean="0">
                <a:latin typeface="Jameel Noori Nastaleeq" panose="02000503000000020004" pitchFamily="2" charset="-78"/>
                <a:cs typeface="Jameel Noori Nastaleeq" panose="02000503000000020004" pitchFamily="2" charset="-78"/>
              </a:rPr>
              <a:t>بچپن </a:t>
            </a:r>
            <a:r>
              <a:rPr lang="ur-PK" sz="5000" dirty="0">
                <a:latin typeface="Jameel Noori Nastaleeq" panose="02000503000000020004" pitchFamily="2" charset="-78"/>
                <a:cs typeface="Jameel Noori Nastaleeq" panose="02000503000000020004" pitchFamily="2" charset="-78"/>
              </a:rPr>
              <a:t>کے </a:t>
            </a:r>
            <a:r>
              <a:rPr lang="ur-PK" sz="5000" dirty="0">
                <a:solidFill>
                  <a:prstClr val="black"/>
                </a:solidFill>
                <a:latin typeface="Jameel Noori Nastaleeq" panose="02000503000000020004" pitchFamily="2" charset="-78"/>
                <a:cs typeface="Jameel Noori Nastaleeq" panose="02000503000000020004" pitchFamily="2" charset="-78"/>
              </a:rPr>
              <a:t>ابتدائی </a:t>
            </a:r>
            <a:r>
              <a:rPr lang="ur-PK" sz="5000" dirty="0" smtClean="0">
                <a:latin typeface="Jameel Noori Nastaleeq" panose="02000503000000020004" pitchFamily="2" charset="-78"/>
                <a:cs typeface="Jameel Noori Nastaleeq" panose="02000503000000020004" pitchFamily="2" charset="-78"/>
              </a:rPr>
              <a:t>مراحل </a:t>
            </a:r>
            <a:r>
              <a:rPr lang="ur-PK" sz="5000" dirty="0">
                <a:latin typeface="Jameel Noori Nastaleeq" panose="02000503000000020004" pitchFamily="2" charset="-78"/>
                <a:cs typeface="Jameel Noori Nastaleeq" panose="02000503000000020004" pitchFamily="2" charset="-78"/>
              </a:rPr>
              <a:t>میں مناسب نشوونما اور سیکھنے کے مراحل کےلئے </a:t>
            </a:r>
            <a:r>
              <a:rPr lang="ur-PK" sz="5000" dirty="0" smtClean="0">
                <a:latin typeface="Jameel Noori Nastaleeq" panose="02000503000000020004" pitchFamily="2" charset="-78"/>
                <a:cs typeface="Jameel Noori Nastaleeq" panose="02000503000000020004" pitchFamily="2" charset="-78"/>
              </a:rPr>
              <a:t>ضروری ہے</a:t>
            </a:r>
            <a:r>
              <a:rPr lang="ur-PK" sz="5000" dirty="0">
                <a:latin typeface="Jameel Noori Nastaleeq" panose="02000503000000020004" pitchFamily="2" charset="-78"/>
                <a:cs typeface="Jameel Noori Nastaleeq" panose="02000503000000020004" pitchFamily="2" charset="-78"/>
              </a:rPr>
              <a:t>۔ پیدائش کے بعد کے مہینوں میں، </a:t>
            </a:r>
            <a:r>
              <a:rPr lang="ur-PK" sz="5000" dirty="0" smtClean="0">
                <a:latin typeface="Jameel Noori Nastaleeq" panose="02000503000000020004" pitchFamily="2" charset="-78"/>
                <a:cs typeface="Jameel Noori Nastaleeq" panose="02000503000000020004" pitchFamily="2" charset="-78"/>
              </a:rPr>
              <a:t>ماں </a:t>
            </a:r>
            <a:r>
              <a:rPr lang="ur-PK" sz="5000" dirty="0">
                <a:latin typeface="Jameel Noori Nastaleeq" panose="02000503000000020004" pitchFamily="2" charset="-78"/>
                <a:cs typeface="Jameel Noori Nastaleeq" panose="02000503000000020004" pitchFamily="2" charset="-78"/>
              </a:rPr>
              <a:t>کا دودھ یا </a:t>
            </a:r>
            <a:r>
              <a:rPr lang="ur-PK" sz="5000" dirty="0" smtClean="0">
                <a:latin typeface="Jameel Noori Nastaleeq" panose="02000503000000020004" pitchFamily="2" charset="-78"/>
                <a:cs typeface="Jameel Noori Nastaleeq" panose="02000503000000020004" pitchFamily="2" charset="-78"/>
              </a:rPr>
              <a:t>آئیوڈین سپلمنٹس  </a:t>
            </a:r>
            <a:r>
              <a:rPr lang="en-GB" sz="5000" dirty="0">
                <a:latin typeface="Jameel Noori Nastaleeq" panose="02000503000000020004" pitchFamily="2" charset="-78"/>
                <a:cs typeface="Jameel Noori Nastaleeq" panose="02000503000000020004" pitchFamily="2" charset="-78"/>
              </a:rPr>
              <a:t>supplements </a:t>
            </a:r>
            <a:r>
              <a:rPr lang="en-GB" sz="5000" dirty="0" smtClean="0">
                <a:latin typeface="Jameel Noori Nastaleeq" panose="02000503000000020004" pitchFamily="2" charset="-78"/>
                <a:cs typeface="Jameel Noori Nastaleeq" panose="02000503000000020004" pitchFamily="2" charset="-78"/>
              </a:rPr>
              <a:t>)</a:t>
            </a:r>
            <a:r>
              <a:rPr lang="ur-PK" sz="5000" dirty="0" smtClean="0">
                <a:latin typeface="Jameel Noori Nastaleeq" panose="02000503000000020004" pitchFamily="2" charset="-78"/>
                <a:cs typeface="Jameel Noori Nastaleeq" panose="02000503000000020004" pitchFamily="2" charset="-78"/>
              </a:rPr>
              <a:t>) آپ </a:t>
            </a:r>
            <a:r>
              <a:rPr lang="ur-PK" sz="5000" dirty="0">
                <a:latin typeface="Jameel Noori Nastaleeq" panose="02000503000000020004" pitchFamily="2" charset="-78"/>
                <a:cs typeface="Jameel Noori Nastaleeq" panose="02000503000000020004" pitchFamily="2" charset="-78"/>
              </a:rPr>
              <a:t>کو مطلوبہ آئیوڈین </a:t>
            </a:r>
            <a:r>
              <a:rPr lang="ur-PK" sz="5000" dirty="0" smtClean="0">
                <a:latin typeface="Jameel Noori Nastaleeq" panose="02000503000000020004" pitchFamily="2" charset="-78"/>
                <a:cs typeface="Jameel Noori Nastaleeq" panose="02000503000000020004" pitchFamily="2" charset="-78"/>
              </a:rPr>
              <a:t>فراہم کر </a:t>
            </a:r>
            <a:r>
              <a:rPr lang="ur-PK" sz="5000" dirty="0">
                <a:latin typeface="Jameel Noori Nastaleeq" panose="02000503000000020004" pitchFamily="2" charset="-78"/>
                <a:cs typeface="Jameel Noori Nastaleeq" panose="02000503000000020004" pitchFamily="2" charset="-78"/>
              </a:rPr>
              <a:t>سکتا ہے۔ اس کے بعد آپ کو خوراک یا کھانے میں آئیوڈین سے بھرپور مختلف غذائیں تلاش کرنی </a:t>
            </a:r>
            <a:r>
              <a:rPr lang="ur-PK" sz="5000" dirty="0" smtClean="0">
                <a:latin typeface="Jameel Noori Nastaleeq" panose="02000503000000020004" pitchFamily="2" charset="-78"/>
                <a:cs typeface="Jameel Noori Nastaleeq" panose="02000503000000020004" pitchFamily="2" charset="-78"/>
              </a:rPr>
              <a:t>چاہئیں ۔</a:t>
            </a:r>
          </a:p>
          <a:p>
            <a:pPr marL="0" indent="0" algn="r" rtl="1">
              <a:buNone/>
            </a:pPr>
            <a:endParaRPr lang="ur-PK" sz="2500" dirty="0">
              <a:latin typeface="Jameel Noori Nastaleeq" panose="02000503000000020004" pitchFamily="2" charset="-78"/>
              <a:cs typeface="Jameel Noori Nastaleeq" panose="02000503000000020004" pitchFamily="2" charset="-78"/>
            </a:endParaRPr>
          </a:p>
          <a:p>
            <a:pPr marL="0" lvl="0" indent="0" algn="r" rtl="1">
              <a:lnSpc>
                <a:spcPct val="100000"/>
              </a:lnSpc>
              <a:spcBef>
                <a:spcPts val="0"/>
              </a:spcBef>
              <a:buNone/>
              <a:defRPr/>
            </a:pPr>
            <a:r>
              <a:rPr lang="ur-PK" sz="2500" dirty="0">
                <a:solidFill>
                  <a:prstClr val="black"/>
                </a:solidFill>
                <a:latin typeface="Jameel Noori Nastaleeq" panose="02000503000000020004" pitchFamily="2" charset="-78"/>
                <a:cs typeface="Jameel Noori Nastaleeq" panose="02000503000000020004" pitchFamily="2" charset="-78"/>
              </a:rPr>
              <a:t> </a:t>
            </a:r>
            <a:endParaRPr lang="en-GB" dirty="0" smtClean="0">
              <a:latin typeface="Jameel Noori Nastaleeq" panose="02000503000000020004" pitchFamily="2" charset="-78"/>
              <a:cs typeface="Jameel Noori Nastaleeq" panose="02000503000000020004" pitchFamily="2" charset="-78"/>
            </a:endParaRPr>
          </a:p>
          <a:p>
            <a:pPr marL="0" indent="0">
              <a:buNone/>
            </a:pPr>
            <a:endParaRPr lang="en-US" dirty="0"/>
          </a:p>
        </p:txBody>
      </p:sp>
      <p:sp>
        <p:nvSpPr>
          <p:cNvPr id="4" name="Rectangle 3"/>
          <p:cNvSpPr/>
          <p:nvPr/>
        </p:nvSpPr>
        <p:spPr>
          <a:xfrm>
            <a:off x="6513815" y="1592494"/>
            <a:ext cx="3277457" cy="606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682159" y="659912"/>
            <a:ext cx="4612194" cy="757922"/>
          </a:xfrm>
          <a:prstGeom prst="wedgeRectCallout">
            <a:avLst>
              <a:gd name="adj1" fmla="val 76465"/>
              <a:gd name="adj2" fmla="val 101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lang="ur-PK" sz="1200" dirty="0">
                <a:solidFill>
                  <a:schemeClr val="tx1"/>
                </a:solidFill>
                <a:latin typeface="Jameel Noori Nastaleeq" panose="02000503000000020004" pitchFamily="2" charset="-78"/>
                <a:cs typeface="Jameel Noori Nastaleeq" panose="02000503000000020004" pitchFamily="2" charset="-78"/>
              </a:rPr>
              <a:t>ایک ضروری </a:t>
            </a:r>
            <a:r>
              <a:rPr lang="ur-PK" sz="1200" dirty="0" smtClean="0">
                <a:solidFill>
                  <a:schemeClr val="tx1"/>
                </a:solidFill>
                <a:latin typeface="Jameel Noori Nastaleeq" panose="02000503000000020004" pitchFamily="2" charset="-78"/>
                <a:cs typeface="Jameel Noori Nastaleeq" panose="02000503000000020004" pitchFamily="2" charset="-78"/>
              </a:rPr>
              <a:t>معدنی </a:t>
            </a:r>
            <a:r>
              <a:rPr lang="ur-PK" sz="1200" dirty="0">
                <a:solidFill>
                  <a:prstClr val="black"/>
                </a:solidFill>
                <a:latin typeface="Jameel Noori Nastaleeq" panose="02000503000000020004" pitchFamily="2" charset="-78"/>
                <a:cs typeface="Jameel Noori Nastaleeq" panose="02000503000000020004" pitchFamily="2" charset="-78"/>
              </a:rPr>
              <a:t>غذائی </a:t>
            </a:r>
            <a:r>
              <a:rPr lang="ur-PK" sz="1200" dirty="0" smtClean="0">
                <a:solidFill>
                  <a:schemeClr val="tx1"/>
                </a:solidFill>
                <a:latin typeface="Jameel Noori Nastaleeq" panose="02000503000000020004" pitchFamily="2" charset="-78"/>
                <a:cs typeface="Jameel Noori Nastaleeq" panose="02000503000000020004" pitchFamily="2" charset="-78"/>
              </a:rPr>
              <a:t>جز(</a:t>
            </a:r>
            <a:r>
              <a:rPr lang="de-DE" sz="1200" dirty="0" smtClean="0">
                <a:solidFill>
                  <a:prstClr val="black"/>
                </a:solidFill>
                <a:latin typeface="Jameel Noori Nastaleeq" panose="02000503000000020004" pitchFamily="2" charset="-78"/>
                <a:cs typeface="Jameel Noori Nastaleeq" panose="02000503000000020004" pitchFamily="2" charset="-78"/>
              </a:rPr>
              <a:t> </a:t>
            </a:r>
            <a:r>
              <a:rPr lang="de-DE" sz="1200" dirty="0">
                <a:solidFill>
                  <a:prstClr val="black"/>
                </a:solidFill>
                <a:latin typeface="Jameel Noori Nastaleeq" panose="02000503000000020004" pitchFamily="2" charset="-78"/>
                <a:cs typeface="Jameel Noori Nastaleeq" panose="02000503000000020004" pitchFamily="2" charset="-78"/>
              </a:rPr>
              <a:t>essential </a:t>
            </a:r>
            <a:r>
              <a:rPr lang="de-DE" sz="1200" dirty="0" err="1">
                <a:solidFill>
                  <a:prstClr val="black"/>
                </a:solidFill>
                <a:latin typeface="Jameel Noori Nastaleeq" panose="02000503000000020004" pitchFamily="2" charset="-78"/>
                <a:cs typeface="Jameel Noori Nastaleeq" panose="02000503000000020004" pitchFamily="2" charset="-78"/>
              </a:rPr>
              <a:t>m</a:t>
            </a:r>
            <a:r>
              <a:rPr lang="de-DE" sz="1200" dirty="0" err="1" smtClean="0">
                <a:solidFill>
                  <a:prstClr val="black"/>
                </a:solidFill>
                <a:latin typeface="Jameel Noori Nastaleeq" panose="02000503000000020004" pitchFamily="2" charset="-78"/>
                <a:cs typeface="Jameel Noori Nastaleeq" panose="02000503000000020004" pitchFamily="2" charset="-78"/>
              </a:rPr>
              <a:t>ineral</a:t>
            </a:r>
            <a:r>
              <a:rPr lang="de-DE" sz="1200" dirty="0" smtClean="0">
                <a:solidFill>
                  <a:prstClr val="black"/>
                </a:solidFill>
                <a:latin typeface="Jameel Noori Nastaleeq" panose="02000503000000020004" pitchFamily="2" charset="-78"/>
                <a:cs typeface="Jameel Noori Nastaleeq" panose="02000503000000020004" pitchFamily="2" charset="-78"/>
              </a:rPr>
              <a:t> </a:t>
            </a:r>
            <a:r>
              <a:rPr lang="ur-PK" sz="1200" dirty="0" smtClean="0">
                <a:solidFill>
                  <a:prstClr val="black"/>
                </a:solidFill>
                <a:latin typeface="Jameel Noori Nastaleeq" panose="02000503000000020004" pitchFamily="2" charset="-78"/>
                <a:cs typeface="Jameel Noori Nastaleeq" panose="02000503000000020004" pitchFamily="2" charset="-78"/>
              </a:rPr>
              <a:t> </a:t>
            </a:r>
            <a:r>
              <a:rPr lang="de-DE" sz="1200" dirty="0">
                <a:solidFill>
                  <a:prstClr val="black"/>
                </a:solidFill>
                <a:latin typeface="Jameel Noori Nastaleeq" panose="02000503000000020004" pitchFamily="2" charset="-78"/>
                <a:cs typeface="Jameel Noori Nastaleeq" panose="02000503000000020004" pitchFamily="2" charset="-78"/>
              </a:rPr>
              <a:t>(</a:t>
            </a:r>
            <a:r>
              <a:rPr lang="ur-PK" sz="1200" dirty="0" smtClean="0">
                <a:solidFill>
                  <a:schemeClr val="tx1"/>
                </a:solidFill>
                <a:latin typeface="Jameel Noori Nastaleeq" panose="02000503000000020004" pitchFamily="2" charset="-78"/>
                <a:cs typeface="Jameel Noori Nastaleeq" panose="02000503000000020004" pitchFamily="2" charset="-78"/>
              </a:rPr>
              <a:t> </a:t>
            </a:r>
            <a:r>
              <a:rPr lang="ur-PK" sz="1200" dirty="0">
                <a:solidFill>
                  <a:schemeClr val="tx1"/>
                </a:solidFill>
                <a:latin typeface="Jameel Noori Nastaleeq" panose="02000503000000020004" pitchFamily="2" charset="-78"/>
                <a:cs typeface="Jameel Noori Nastaleeq" panose="02000503000000020004" pitchFamily="2" charset="-78"/>
              </a:rPr>
              <a:t>کی جب </a:t>
            </a:r>
            <a:r>
              <a:rPr lang="ur-PK" sz="1200" dirty="0" smtClean="0">
                <a:solidFill>
                  <a:schemeClr val="tx1"/>
                </a:solidFill>
                <a:latin typeface="Jameel Noori Nastaleeq" panose="02000503000000020004" pitchFamily="2" charset="-78"/>
                <a:cs typeface="Jameel Noori Nastaleeq" panose="02000503000000020004" pitchFamily="2" charset="-78"/>
              </a:rPr>
              <a:t> </a:t>
            </a:r>
            <a:r>
              <a:rPr lang="ur-PK" sz="1200" dirty="0">
                <a:solidFill>
                  <a:schemeClr val="tx1"/>
                </a:solidFill>
                <a:latin typeface="Jameel Noori Nastaleeq" panose="02000503000000020004" pitchFamily="2" charset="-78"/>
                <a:cs typeface="Jameel Noori Nastaleeq" panose="02000503000000020004" pitchFamily="2" charset="-78"/>
              </a:rPr>
              <a:t>جسم کو ضرورت ہو اور آپ کا جسم اسے پیدا </a:t>
            </a:r>
            <a:r>
              <a:rPr lang="ur-PK" sz="1200" dirty="0" smtClean="0">
                <a:solidFill>
                  <a:schemeClr val="tx1"/>
                </a:solidFill>
                <a:latin typeface="Jameel Noori Nastaleeq" panose="02000503000000020004" pitchFamily="2" charset="-78"/>
                <a:cs typeface="Jameel Noori Nastaleeq" panose="02000503000000020004" pitchFamily="2" charset="-78"/>
              </a:rPr>
              <a:t>کرنے سے </a:t>
            </a:r>
            <a:r>
              <a:rPr lang="ur-PK" sz="1200" dirty="0">
                <a:solidFill>
                  <a:schemeClr val="tx1"/>
                </a:solidFill>
                <a:latin typeface="Jameel Noori Nastaleeq" panose="02000503000000020004" pitchFamily="2" charset="-78"/>
                <a:cs typeface="Jameel Noori Nastaleeq" panose="02000503000000020004" pitchFamily="2" charset="-78"/>
              </a:rPr>
              <a:t>قاصر </a:t>
            </a:r>
            <a:r>
              <a:rPr lang="ur-PK" sz="1200" dirty="0" smtClean="0">
                <a:solidFill>
                  <a:schemeClr val="tx1"/>
                </a:solidFill>
                <a:latin typeface="Jameel Noori Nastaleeq" panose="02000503000000020004" pitchFamily="2" charset="-78"/>
                <a:cs typeface="Jameel Noori Nastaleeq" panose="02000503000000020004" pitchFamily="2" charset="-78"/>
              </a:rPr>
              <a:t>ہوتو </a:t>
            </a:r>
            <a:r>
              <a:rPr lang="ur-PK" sz="1200" dirty="0">
                <a:solidFill>
                  <a:schemeClr val="tx1"/>
                </a:solidFill>
                <a:latin typeface="Jameel Noori Nastaleeq" panose="02000503000000020004" pitchFamily="2" charset="-78"/>
                <a:cs typeface="Jameel Noori Nastaleeq" panose="02000503000000020004" pitchFamily="2" charset="-78"/>
              </a:rPr>
              <a:t>آپ کو اسے اپنی غذا سے حاصل کرنا ہوگا۔</a:t>
            </a:r>
            <a:endParaRPr lang="da-DK" sz="1200" dirty="0">
              <a:solidFill>
                <a:schemeClr val="tx1"/>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7124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smtClean="0">
                <a:solidFill>
                  <a:srgbClr val="F27EB2"/>
                </a:solidFill>
                <a:latin typeface="Jameel Noori Nastaleeq" panose="02000503000000020004" pitchFamily="2" charset="-78"/>
                <a:cs typeface="Jameel Noori Nastaleeq" panose="02000503000000020004" pitchFamily="2" charset="-78"/>
              </a:rPr>
              <a:t>ماڈیول </a:t>
            </a:r>
            <a:r>
              <a:rPr lang="ur-PK" b="1" dirty="0">
                <a:solidFill>
                  <a:srgbClr val="F27EB2"/>
                </a:solidFill>
                <a:latin typeface="Jameel Noori Nastaleeq" panose="02000503000000020004" pitchFamily="2" charset="-78"/>
                <a:cs typeface="Jameel Noori Nastaleeq" panose="02000503000000020004" pitchFamily="2" charset="-78"/>
              </a:rPr>
              <a:t>اے کی </a:t>
            </a:r>
            <a:r>
              <a:rPr lang="ur-PK" b="1" dirty="0" smtClean="0">
                <a:solidFill>
                  <a:srgbClr val="F27EB2"/>
                </a:solidFill>
                <a:latin typeface="Jameel Noori Nastaleeq" panose="02000503000000020004" pitchFamily="2" charset="-78"/>
                <a:cs typeface="Jameel Noori Nastaleeq" panose="02000503000000020004" pitchFamily="2" charset="-78"/>
              </a:rPr>
              <a:t>مشقیں</a:t>
            </a:r>
            <a:endParaRPr lang="en-GB" dirty="0"/>
          </a:p>
        </p:txBody>
      </p:sp>
      <p:sp>
        <p:nvSpPr>
          <p:cNvPr id="3" name="Content Placeholder 2"/>
          <p:cNvSpPr>
            <a:spLocks noGrp="1"/>
          </p:cNvSpPr>
          <p:nvPr>
            <p:ph idx="1"/>
          </p:nvPr>
        </p:nvSpPr>
        <p:spPr>
          <a:xfrm>
            <a:off x="1467059" y="1690688"/>
            <a:ext cx="8771374" cy="4351338"/>
          </a:xfrm>
        </p:spPr>
        <p:txBody>
          <a:bodyPr>
            <a:normAutofit fontScale="92500" lnSpcReduction="10000"/>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A4</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ڈبلیو ایچ </a:t>
            </a:r>
            <a:r>
              <a:rPr lang="ur-PK" sz="2000" dirty="0" smtClean="0">
                <a:latin typeface="Jameel Noori Nastaleeq" panose="02000503000000020004" pitchFamily="2" charset="-78"/>
                <a:cs typeface="Jameel Noori Nastaleeq" panose="02000503000000020004" pitchFamily="2" charset="-78"/>
              </a:rPr>
              <a:t>او (</a:t>
            </a:r>
            <a:r>
              <a:rPr lang="en-GB" sz="2000" dirty="0">
                <a:solidFill>
                  <a:prstClr val="black"/>
                </a:solidFill>
                <a:latin typeface="Jameel Noori Nastaleeq" panose="02000503000000020004" pitchFamily="2" charset="-78"/>
                <a:cs typeface="Jameel Noori Nastaleeq" panose="02000503000000020004" pitchFamily="2" charset="-78"/>
              </a:rPr>
              <a:t>WHO</a:t>
            </a:r>
            <a:r>
              <a:rPr lang="ur-PK" sz="2000" dirty="0" smtClean="0">
                <a:latin typeface="Jameel Noori Nastaleeq" panose="02000503000000020004" pitchFamily="2" charset="-78"/>
                <a:cs typeface="Jameel Noori Nastaleeq" panose="02000503000000020004" pitchFamily="2" charset="-78"/>
              </a:rPr>
              <a:t>)</a:t>
            </a:r>
            <a:r>
              <a:rPr lang="en-GB"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نوجوانوں کو روزانہ کتنی آئیوڈین استعمال کرنے کا مشورہ دیتا ہے؟</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100ما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150ما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200ما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250ما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350 </a:t>
            </a:r>
            <a:r>
              <a:rPr lang="ur-PK" sz="2000" dirty="0">
                <a:latin typeface="Jameel Noori Nastaleeq" panose="02000503000000020004" pitchFamily="2" charset="-78"/>
                <a:cs typeface="Jameel Noori Nastaleeq" panose="02000503000000020004" pitchFamily="2" charset="-78"/>
              </a:rPr>
              <a:t>ما ئیکروگرام</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600 </a:t>
            </a:r>
            <a:r>
              <a:rPr lang="ur-PK" sz="2000" dirty="0" smtClean="0">
                <a:latin typeface="Jameel Noori Nastaleeq" panose="02000503000000020004" pitchFamily="2" charset="-78"/>
                <a:cs typeface="Jameel Noori Nastaleeq" panose="02000503000000020004" pitchFamily="2" charset="-78"/>
              </a:rPr>
              <a:t>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1000ما </a:t>
            </a:r>
            <a:r>
              <a:rPr lang="ur-PK" sz="2000" dirty="0">
                <a:latin typeface="Jameel Noori Nastaleeq" panose="02000503000000020004" pitchFamily="2" charset="-78"/>
                <a:cs typeface="Jameel Noori Nastaleeq" panose="02000503000000020004" pitchFamily="2" charset="-78"/>
              </a:rPr>
              <a:t>ئیکروگرام</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94603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کے مشقوں کے جوابات </a:t>
            </a:r>
            <a:endParaRPr lang="en-GB" dirty="0"/>
          </a:p>
        </p:txBody>
      </p:sp>
      <p:sp>
        <p:nvSpPr>
          <p:cNvPr id="3" name="Content Placeholder 2"/>
          <p:cNvSpPr>
            <a:spLocks noGrp="1"/>
          </p:cNvSpPr>
          <p:nvPr>
            <p:ph idx="1"/>
          </p:nvPr>
        </p:nvSpPr>
        <p:spPr/>
        <p:txBody>
          <a:bodyPr>
            <a:normAutofit fontScale="92500" lnSpcReduction="20000"/>
          </a:bodyPr>
          <a:lstStyle/>
          <a:p>
            <a:pPr marL="0" lvl="0" indent="0" algn="r" rtl="1">
              <a:lnSpc>
                <a:spcPct val="150000"/>
              </a:lnSpc>
              <a:buNone/>
            </a:pPr>
            <a:r>
              <a:rPr lang="de-DE" sz="2200" dirty="0">
                <a:solidFill>
                  <a:prstClr val="black"/>
                </a:solidFill>
                <a:latin typeface="Jameel Noori Nastaleeq" panose="02000503000000020004" pitchFamily="2" charset="-78"/>
                <a:cs typeface="Jameel Noori Nastaleeq" panose="02000503000000020004" pitchFamily="2" charset="-78"/>
              </a:rPr>
              <a:t>A4</a:t>
            </a:r>
            <a:r>
              <a:rPr lang="ur-PK" sz="2200" dirty="0">
                <a:solidFill>
                  <a:prstClr val="black"/>
                </a:solidFill>
                <a:latin typeface="Jameel Noori Nastaleeq" panose="02000503000000020004" pitchFamily="2" charset="-78"/>
                <a:cs typeface="Jameel Noori Nastaleeq" panose="02000503000000020004" pitchFamily="2" charset="-78"/>
              </a:rPr>
              <a:t>: ڈبلیو ایچ او (</a:t>
            </a:r>
            <a:r>
              <a:rPr lang="en-GB" sz="2200" dirty="0">
                <a:solidFill>
                  <a:prstClr val="black"/>
                </a:solidFill>
                <a:latin typeface="Jameel Noori Nastaleeq" panose="02000503000000020004" pitchFamily="2" charset="-78"/>
                <a:cs typeface="Jameel Noori Nastaleeq" panose="02000503000000020004" pitchFamily="2" charset="-78"/>
              </a:rPr>
              <a:t>WHO</a:t>
            </a:r>
            <a:r>
              <a:rPr lang="ur-PK" sz="2200" dirty="0">
                <a:solidFill>
                  <a:prstClr val="black"/>
                </a:solidFill>
                <a:latin typeface="Jameel Noori Nastaleeq" panose="02000503000000020004" pitchFamily="2" charset="-78"/>
                <a:cs typeface="Jameel Noori Nastaleeq" panose="02000503000000020004" pitchFamily="2" charset="-78"/>
              </a:rPr>
              <a:t>)</a:t>
            </a:r>
            <a:r>
              <a:rPr lang="en-GB" sz="2200" dirty="0">
                <a:solidFill>
                  <a:prstClr val="black"/>
                </a:solidFill>
                <a:latin typeface="Jameel Noori Nastaleeq" panose="02000503000000020004" pitchFamily="2" charset="-78"/>
                <a:cs typeface="Jameel Noori Nastaleeq" panose="02000503000000020004" pitchFamily="2" charset="-78"/>
              </a:rPr>
              <a:t>  </a:t>
            </a:r>
            <a:r>
              <a:rPr lang="ur-PK" sz="2200" dirty="0">
                <a:solidFill>
                  <a:prstClr val="black"/>
                </a:solidFill>
                <a:latin typeface="Jameel Noori Nastaleeq" panose="02000503000000020004" pitchFamily="2" charset="-78"/>
                <a:cs typeface="Jameel Noori Nastaleeq" panose="02000503000000020004" pitchFamily="2" charset="-78"/>
              </a:rPr>
              <a:t>نوجوانوں کو روزانہ کتنی آئیوڈین استعمال کرنے کا مشورہ دیتا ہے؟</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100ما </a:t>
            </a:r>
            <a:r>
              <a:rPr lang="ur-PK" sz="22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ü"/>
            </a:pPr>
            <a:r>
              <a:rPr lang="ur-PK" sz="2200" dirty="0" smtClean="0">
                <a:solidFill>
                  <a:prstClr val="black"/>
                </a:solidFill>
                <a:latin typeface="Jameel Noori Nastaleeq" panose="02000503000000020004" pitchFamily="2" charset="-78"/>
                <a:cs typeface="Jameel Noori Nastaleeq" panose="02000503000000020004" pitchFamily="2" charset="-78"/>
              </a:rPr>
              <a:t>150 </a:t>
            </a:r>
            <a:r>
              <a:rPr lang="ur-PK" sz="22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200ما </a:t>
            </a:r>
            <a:r>
              <a:rPr lang="ur-PK" sz="22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250ما </a:t>
            </a:r>
            <a:r>
              <a:rPr lang="ur-PK" sz="22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350ما </a:t>
            </a:r>
            <a:r>
              <a:rPr lang="ur-PK" sz="22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600 </a:t>
            </a:r>
            <a:r>
              <a:rPr lang="ur-PK" sz="22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q"/>
            </a:pPr>
            <a:r>
              <a:rPr lang="ur-PK" sz="2200" dirty="0" smtClean="0">
                <a:solidFill>
                  <a:prstClr val="black"/>
                </a:solidFill>
                <a:latin typeface="Jameel Noori Nastaleeq" panose="02000503000000020004" pitchFamily="2" charset="-78"/>
                <a:cs typeface="Jameel Noori Nastaleeq" panose="02000503000000020004" pitchFamily="2" charset="-78"/>
              </a:rPr>
              <a:t>1000ما </a:t>
            </a:r>
            <a:r>
              <a:rPr lang="ur-PK" sz="2200" dirty="0">
                <a:solidFill>
                  <a:prstClr val="black"/>
                </a:solidFill>
                <a:latin typeface="Jameel Noori Nastaleeq" panose="02000503000000020004" pitchFamily="2" charset="-78"/>
                <a:cs typeface="Jameel Noori Nastaleeq" panose="02000503000000020004" pitchFamily="2" charset="-78"/>
              </a:rPr>
              <a:t>ئیکروگرام</a:t>
            </a:r>
            <a:endParaRPr lang="en-GB" sz="2200" dirty="0">
              <a:solidFill>
                <a:prstClr val="black"/>
              </a:solidFill>
              <a:latin typeface="Jameel Noori Nastaleeq" panose="02000503000000020004" pitchFamily="2" charset="-78"/>
              <a:cs typeface="Jameel Noori Nastaleeq" panose="02000503000000020004" pitchFamily="2" charset="-78"/>
            </a:endParaRPr>
          </a:p>
          <a:p>
            <a:pPr marL="0" indent="0" algn="r" rtl="1">
              <a:buNone/>
            </a:pPr>
            <a:endParaRPr lang="en-GB" dirty="0"/>
          </a:p>
        </p:txBody>
      </p:sp>
    </p:spTree>
    <p:extLst>
      <p:ext uri="{BB962C8B-B14F-4D97-AF65-F5344CB8AC3E}">
        <p14:creationId xmlns:p14="http://schemas.microsoft.com/office/powerpoint/2010/main" val="412526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کی </a:t>
            </a:r>
            <a:r>
              <a:rPr lang="ur-PK" b="1" dirty="0" smtClean="0">
                <a:solidFill>
                  <a:srgbClr val="F27EB2"/>
                </a:solidFill>
                <a:latin typeface="Jameel Noori Nastaleeq" panose="02000503000000020004" pitchFamily="2" charset="-78"/>
                <a:cs typeface="Jameel Noori Nastaleeq" panose="02000503000000020004" pitchFamily="2" charset="-78"/>
              </a:rPr>
              <a:t>مشقیں</a:t>
            </a:r>
            <a:endParaRPr lang="en-GB" dirty="0"/>
          </a:p>
        </p:txBody>
      </p:sp>
      <p:sp>
        <p:nvSpPr>
          <p:cNvPr id="3" name="Content Placeholder 2"/>
          <p:cNvSpPr>
            <a:spLocks noGrp="1"/>
          </p:cNvSpPr>
          <p:nvPr>
            <p:ph idx="1"/>
          </p:nvPr>
        </p:nvSpPr>
        <p:spPr>
          <a:xfrm>
            <a:off x="1504321" y="1419400"/>
            <a:ext cx="9183357" cy="4351338"/>
          </a:xfrm>
        </p:spPr>
        <p:txBody>
          <a:bodyPr>
            <a:noAutofit/>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A5</a:t>
            </a:r>
            <a:r>
              <a:rPr lang="ur-PK" sz="2000" dirty="0" smtClean="0">
                <a:latin typeface="Jameel Noori Nastaleeq" panose="02000503000000020004" pitchFamily="2" charset="-78"/>
                <a:cs typeface="Jameel Noori Nastaleeq" panose="02000503000000020004" pitchFamily="2" charset="-78"/>
              </a:rPr>
              <a:t>:</a:t>
            </a:r>
            <a:r>
              <a:rPr lang="ur-PK" sz="2000" dirty="0">
                <a:solidFill>
                  <a:prstClr val="black"/>
                </a:solidFill>
                <a:latin typeface="Jameel Noori Nastaleeq" panose="02000503000000020004" pitchFamily="2" charset="-78"/>
                <a:cs typeface="Jameel Noori Nastaleeq" panose="02000503000000020004" pitchFamily="2" charset="-78"/>
              </a:rPr>
              <a:t> ڈبلیو ایچ او (</a:t>
            </a:r>
            <a:r>
              <a:rPr lang="en-GB" sz="2000" dirty="0">
                <a:solidFill>
                  <a:prstClr val="black"/>
                </a:solidFill>
                <a:latin typeface="Jameel Noori Nastaleeq" panose="02000503000000020004" pitchFamily="2" charset="-78"/>
                <a:cs typeface="Jameel Noori Nastaleeq" panose="02000503000000020004" pitchFamily="2" charset="-78"/>
              </a:rPr>
              <a:t>WHO</a:t>
            </a:r>
            <a:r>
              <a:rPr lang="ur-PK" sz="2000" dirty="0">
                <a:solidFill>
                  <a:prstClr val="black"/>
                </a:solidFill>
                <a:latin typeface="Jameel Noori Nastaleeq" panose="02000503000000020004" pitchFamily="2" charset="-78"/>
                <a:cs typeface="Jameel Noori Nastaleeq" panose="02000503000000020004" pitchFamily="2" charset="-78"/>
              </a:rPr>
              <a:t>)</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حاملہ خواتین کو روزانہ کتنی آئیوڈین استعمال کرنے کا مشورہ دیتا ہے؟</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75 </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ما 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100ما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150ما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175ما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200ما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250ما </a:t>
            </a:r>
            <a:r>
              <a:rPr lang="ur-PK" sz="2000" dirty="0">
                <a:latin typeface="Jameel Noori Nastaleeq" panose="02000503000000020004" pitchFamily="2" charset="-78"/>
                <a:cs typeface="Jameel Noori Nastaleeq" panose="02000503000000020004" pitchFamily="2" charset="-78"/>
              </a:rPr>
              <a:t>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600 </a:t>
            </a:r>
            <a:r>
              <a:rPr lang="ur-PK" sz="2000" dirty="0">
                <a:latin typeface="Jameel Noori Nastaleeq" panose="02000503000000020004" pitchFamily="2" charset="-78"/>
                <a:cs typeface="Jameel Noori Nastaleeq" panose="02000503000000020004" pitchFamily="2" charset="-78"/>
              </a:rPr>
              <a:t>ما ئیکروگرام</a:t>
            </a:r>
          </a:p>
          <a:p>
            <a:pPr algn="r" rtl="1">
              <a:lnSpc>
                <a:spcPct val="150000"/>
              </a:lnSpc>
              <a:buFont typeface="Wingdings" panose="05000000000000000000" pitchFamily="2" charset="2"/>
              <a:buChar char="q"/>
            </a:pPr>
            <a:r>
              <a:rPr lang="ur-PK" sz="2000" dirty="0" smtClean="0">
                <a:latin typeface="Jameel Noori Nastaleeq" panose="02000503000000020004" pitchFamily="2" charset="-78"/>
                <a:cs typeface="Jameel Noori Nastaleeq" panose="02000503000000020004" pitchFamily="2" charset="-78"/>
              </a:rPr>
              <a:t>1000 </a:t>
            </a:r>
            <a:r>
              <a:rPr lang="ur-PK" sz="2000" dirty="0">
                <a:latin typeface="Jameel Noori Nastaleeq" panose="02000503000000020004" pitchFamily="2" charset="-78"/>
                <a:cs typeface="Jameel Noori Nastaleeq" panose="02000503000000020004" pitchFamily="2" charset="-78"/>
              </a:rPr>
              <a:t>ما ئیکروگرام</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93599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کے مشقوں کے جوابات </a:t>
            </a:r>
            <a:endParaRPr lang="en-GB" dirty="0"/>
          </a:p>
        </p:txBody>
      </p:sp>
      <p:sp>
        <p:nvSpPr>
          <p:cNvPr id="3" name="Content Placeholder 2"/>
          <p:cNvSpPr>
            <a:spLocks noGrp="1"/>
          </p:cNvSpPr>
          <p:nvPr>
            <p:ph idx="1"/>
          </p:nvPr>
        </p:nvSpPr>
        <p:spPr>
          <a:xfrm>
            <a:off x="0" y="1423560"/>
            <a:ext cx="10515600" cy="4351338"/>
          </a:xfrm>
        </p:spPr>
        <p:txBody>
          <a:bodyPr>
            <a:noAutofit/>
          </a:bodyPr>
          <a:lstStyle/>
          <a:p>
            <a:pPr marL="0" lvl="0" indent="0" algn="r" rtl="1">
              <a:lnSpc>
                <a:spcPct val="150000"/>
              </a:lnSpc>
              <a:buNone/>
            </a:pPr>
            <a:r>
              <a:rPr lang="de-DE" sz="2000" dirty="0">
                <a:solidFill>
                  <a:prstClr val="black"/>
                </a:solidFill>
                <a:latin typeface="Jameel Noori Nastaleeq" panose="02000503000000020004" pitchFamily="2" charset="-78"/>
                <a:cs typeface="Jameel Noori Nastaleeq" panose="02000503000000020004" pitchFamily="2" charset="-78"/>
              </a:rPr>
              <a:t>A5</a:t>
            </a:r>
            <a:r>
              <a:rPr lang="ur-PK" sz="2000" dirty="0">
                <a:solidFill>
                  <a:prstClr val="black"/>
                </a:solidFill>
                <a:latin typeface="Jameel Noori Nastaleeq" panose="02000503000000020004" pitchFamily="2" charset="-78"/>
                <a:cs typeface="Jameel Noori Nastaleeq" panose="02000503000000020004" pitchFamily="2" charset="-78"/>
              </a:rPr>
              <a:t>: ڈبلیو ایچ او (</a:t>
            </a:r>
            <a:r>
              <a:rPr lang="en-GB" sz="2000" dirty="0">
                <a:solidFill>
                  <a:prstClr val="black"/>
                </a:solidFill>
                <a:latin typeface="Jameel Noori Nastaleeq" panose="02000503000000020004" pitchFamily="2" charset="-78"/>
                <a:cs typeface="Jameel Noori Nastaleeq" panose="02000503000000020004" pitchFamily="2" charset="-78"/>
              </a:rPr>
              <a:t>WHO</a:t>
            </a:r>
            <a:r>
              <a:rPr lang="ur-PK" sz="2000" dirty="0">
                <a:solidFill>
                  <a:prstClr val="black"/>
                </a:solidFill>
                <a:latin typeface="Jameel Noori Nastaleeq" panose="02000503000000020004" pitchFamily="2" charset="-78"/>
                <a:cs typeface="Jameel Noori Nastaleeq" panose="02000503000000020004" pitchFamily="2" charset="-78"/>
              </a:rPr>
              <a:t>)</a:t>
            </a:r>
            <a:r>
              <a:rPr lang="en-GB" sz="2000" dirty="0">
                <a:solidFill>
                  <a:prstClr val="black"/>
                </a:solidFill>
                <a:latin typeface="Jameel Noori Nastaleeq" panose="02000503000000020004" pitchFamily="2" charset="-78"/>
                <a:cs typeface="Jameel Noori Nastaleeq" panose="02000503000000020004" pitchFamily="2" charset="-78"/>
              </a:rPr>
              <a:t> </a:t>
            </a:r>
            <a:r>
              <a:rPr lang="ur-PK" sz="2000" dirty="0" smtClean="0">
                <a:solidFill>
                  <a:prstClr val="black"/>
                </a:solidFill>
                <a:latin typeface="Jameel Noori Nastaleeq" panose="02000503000000020004" pitchFamily="2" charset="-78"/>
                <a:cs typeface="Jameel Noori Nastaleeq" panose="02000503000000020004" pitchFamily="2" charset="-78"/>
              </a:rPr>
              <a:t>حاملہ </a:t>
            </a:r>
            <a:r>
              <a:rPr lang="ur-PK" sz="2000" dirty="0">
                <a:solidFill>
                  <a:prstClr val="black"/>
                </a:solidFill>
                <a:latin typeface="Jameel Noori Nastaleeq" panose="02000503000000020004" pitchFamily="2" charset="-78"/>
                <a:cs typeface="Jameel Noori Nastaleeq" panose="02000503000000020004" pitchFamily="2" charset="-78"/>
              </a:rPr>
              <a:t>خواتین کو روزانہ کتنی آئیوڈین استعمال کرنے کا مشورہ دیتا ہے؟</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75ما </a:t>
            </a:r>
            <a:r>
              <a:rPr lang="ur-PK" sz="20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100 </a:t>
            </a:r>
            <a:r>
              <a:rPr lang="ur-PK" sz="20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150 </a:t>
            </a:r>
            <a:r>
              <a:rPr lang="ur-PK" sz="20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175ما </a:t>
            </a:r>
            <a:r>
              <a:rPr lang="ur-PK" sz="20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200 </a:t>
            </a:r>
            <a:r>
              <a:rPr lang="ur-PK" sz="20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ü"/>
            </a:pPr>
            <a:r>
              <a:rPr lang="ur-PK" sz="2000" dirty="0" smtClean="0">
                <a:solidFill>
                  <a:prstClr val="black"/>
                </a:solidFill>
                <a:latin typeface="Jameel Noori Nastaleeq" panose="02000503000000020004" pitchFamily="2" charset="-78"/>
                <a:cs typeface="Jameel Noori Nastaleeq" panose="02000503000000020004" pitchFamily="2" charset="-78"/>
              </a:rPr>
              <a:t>250 </a:t>
            </a:r>
            <a:r>
              <a:rPr lang="ur-PK" sz="2000" dirty="0">
                <a:solidFill>
                  <a:prstClr val="black"/>
                </a:solidFill>
                <a:latin typeface="Jameel Noori Nastaleeq" panose="02000503000000020004" pitchFamily="2" charset="-78"/>
                <a:cs typeface="Jameel Noori Nastaleeq" panose="02000503000000020004" pitchFamily="2" charset="-78"/>
              </a:rPr>
              <a:t>ما 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600ما </a:t>
            </a:r>
            <a:r>
              <a:rPr lang="ur-PK" sz="2000" dirty="0">
                <a:solidFill>
                  <a:prstClr val="black"/>
                </a:solidFill>
                <a:latin typeface="Jameel Noori Nastaleeq" panose="02000503000000020004" pitchFamily="2" charset="-78"/>
                <a:cs typeface="Jameel Noori Nastaleeq" panose="02000503000000020004" pitchFamily="2" charset="-78"/>
              </a:rPr>
              <a:t>ئیکروگرام</a:t>
            </a:r>
          </a:p>
          <a:p>
            <a:pPr lvl="0" algn="r" rtl="1">
              <a:lnSpc>
                <a:spcPct val="150000"/>
              </a:lnSpc>
              <a:buFont typeface="Wingdings" panose="05000000000000000000" pitchFamily="2" charset="2"/>
              <a:buChar char="q"/>
            </a:pPr>
            <a:r>
              <a:rPr lang="ur-PK" sz="2000" dirty="0" smtClean="0">
                <a:solidFill>
                  <a:prstClr val="black"/>
                </a:solidFill>
                <a:latin typeface="Jameel Noori Nastaleeq" panose="02000503000000020004" pitchFamily="2" charset="-78"/>
                <a:cs typeface="Jameel Noori Nastaleeq" panose="02000503000000020004" pitchFamily="2" charset="-78"/>
              </a:rPr>
              <a:t>1000 </a:t>
            </a:r>
            <a:r>
              <a:rPr lang="ur-PK" sz="2000" dirty="0">
                <a:solidFill>
                  <a:prstClr val="black"/>
                </a:solidFill>
                <a:latin typeface="Jameel Noori Nastaleeq" panose="02000503000000020004" pitchFamily="2" charset="-78"/>
                <a:cs typeface="Jameel Noori Nastaleeq" panose="02000503000000020004" pitchFamily="2" charset="-78"/>
              </a:rPr>
              <a:t>ما ئیکروگرام</a:t>
            </a:r>
            <a:endParaRPr lang="en-GB" sz="2000" dirty="0">
              <a:solidFill>
                <a:prstClr val="black"/>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54240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کی </a:t>
            </a:r>
            <a:r>
              <a:rPr lang="ur-PK" b="1" dirty="0" smtClean="0">
                <a:solidFill>
                  <a:srgbClr val="F27EB2"/>
                </a:solidFill>
                <a:latin typeface="Jameel Noori Nastaleeq" panose="02000503000000020004" pitchFamily="2" charset="-78"/>
                <a:cs typeface="Jameel Noori Nastaleeq" panose="02000503000000020004" pitchFamily="2" charset="-78"/>
              </a:rPr>
              <a:t>مشقیں</a:t>
            </a:r>
            <a:endParaRPr lang="en-GB" dirty="0"/>
          </a:p>
        </p:txBody>
      </p:sp>
      <p:sp>
        <p:nvSpPr>
          <p:cNvPr id="3" name="Content Placeholder 2"/>
          <p:cNvSpPr>
            <a:spLocks noGrp="1"/>
          </p:cNvSpPr>
          <p:nvPr>
            <p:ph idx="1"/>
          </p:nvPr>
        </p:nvSpPr>
        <p:spPr/>
        <p:txBody>
          <a:bodyPr>
            <a:normAutofit/>
          </a:bodyPr>
          <a:lstStyle/>
          <a:p>
            <a:pPr marL="0" indent="0" algn="r" rtl="1">
              <a:lnSpc>
                <a:spcPct val="150000"/>
              </a:lnSpc>
              <a:buNone/>
            </a:pPr>
            <a:r>
              <a:rPr lang="de-DE" sz="2000" dirty="0" smtClean="0">
                <a:latin typeface="Jameel Noori Nastaleeq" panose="02000503000000020004" pitchFamily="2" charset="-78"/>
                <a:cs typeface="Jameel Noori Nastaleeq" panose="02000503000000020004" pitchFamily="2" charset="-78"/>
              </a:rPr>
              <a:t>A6</a:t>
            </a:r>
            <a:r>
              <a:rPr lang="ur-PK" sz="2000" dirty="0" smtClean="0">
                <a:latin typeface="Jameel Noori Nastaleeq" panose="02000503000000020004" pitchFamily="2" charset="-78"/>
                <a:cs typeface="Jameel Noori Nastaleeq" panose="02000503000000020004" pitchFamily="2" charset="-78"/>
              </a:rPr>
              <a:t>: </a:t>
            </a:r>
            <a:r>
              <a:rPr lang="ur-PK" sz="2000" dirty="0">
                <a:latin typeface="Jameel Noori Nastaleeq" panose="02000503000000020004" pitchFamily="2" charset="-78"/>
                <a:cs typeface="Jameel Noori Nastaleeq" panose="02000503000000020004" pitchFamily="2" charset="-78"/>
              </a:rPr>
              <a:t>حمل کے دوران آئیوڈین کیوں ضروری ہے؟ </a:t>
            </a:r>
            <a:r>
              <a:rPr lang="ur-PK" sz="2000" dirty="0" smtClean="0">
                <a:latin typeface="Jameel Noori Nastaleeq" panose="02000503000000020004" pitchFamily="2" charset="-78"/>
                <a:cs typeface="Jameel Noori Nastaleeq" panose="02000503000000020004" pitchFamily="2" charset="-78"/>
              </a:rPr>
              <a:t>(آپ </a:t>
            </a:r>
            <a:r>
              <a:rPr lang="ur-PK" sz="2000" dirty="0">
                <a:latin typeface="Jameel Noori Nastaleeq" panose="02000503000000020004" pitchFamily="2" charset="-78"/>
                <a:cs typeface="Jameel Noori Nastaleeq" panose="02000503000000020004" pitchFamily="2" charset="-78"/>
              </a:rPr>
              <a:t>ایک سے زیادہ جواب منتخب کر سکتے </a:t>
            </a:r>
            <a:r>
              <a:rPr lang="ur-PK" sz="2000" dirty="0" smtClean="0">
                <a:latin typeface="Jameel Noori Nastaleeq" panose="02000503000000020004" pitchFamily="2" charset="-78"/>
                <a:cs typeface="Jameel Noori Nastaleeq" panose="02000503000000020004" pitchFamily="2" charset="-78"/>
              </a:rPr>
              <a:t>ہیں)</a:t>
            </a:r>
            <a:endParaRPr lang="ur-PK" sz="2000" dirty="0">
              <a:latin typeface="Jameel Noori Nastaleeq" panose="02000503000000020004" pitchFamily="2" charset="-78"/>
              <a:cs typeface="Jameel Noori Nastaleeq" panose="02000503000000020004" pitchFamily="2" charset="-78"/>
            </a:endParaRP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کی ہڈیوں اور دانتوں کی نشوونما کے لیے ضروری ہے۔</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کے دماغ اور اعصابی نظام کی نشوونما کے لیے اہم ہے۔</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کی مجموعی نشوونما کو یقینی بناتا ہے۔</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کے اعضاء اور جلد کی نشوونما کے لیے اہم ہے۔</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260200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ماڈیول اے کے مشقوں کے جوابات </a:t>
            </a:r>
            <a:endParaRPr lang="en-GB" dirty="0"/>
          </a:p>
        </p:txBody>
      </p:sp>
      <p:sp>
        <p:nvSpPr>
          <p:cNvPr id="3" name="Content Placeholder 2"/>
          <p:cNvSpPr>
            <a:spLocks noGrp="1"/>
          </p:cNvSpPr>
          <p:nvPr>
            <p:ph idx="1"/>
          </p:nvPr>
        </p:nvSpPr>
        <p:spPr>
          <a:xfrm>
            <a:off x="992313" y="1548223"/>
            <a:ext cx="10515600" cy="4351338"/>
          </a:xfrm>
        </p:spPr>
        <p:txBody>
          <a:bodyPr>
            <a:normAutofit/>
          </a:bodyPr>
          <a:lstStyle/>
          <a:p>
            <a:pPr marL="0" indent="0" algn="r" rtl="1">
              <a:lnSpc>
                <a:spcPct val="150000"/>
              </a:lnSpc>
              <a:buNone/>
            </a:pPr>
            <a:r>
              <a:rPr lang="de-DE" sz="2000" dirty="0">
                <a:latin typeface="Jameel Noori Nastaleeq" panose="02000503000000020004" pitchFamily="2" charset="-78"/>
                <a:cs typeface="Jameel Noori Nastaleeq" panose="02000503000000020004" pitchFamily="2" charset="-78"/>
              </a:rPr>
              <a:t>A6</a:t>
            </a:r>
            <a:r>
              <a:rPr lang="ur-PK" sz="2000" dirty="0">
                <a:latin typeface="Jameel Noori Nastaleeq" panose="02000503000000020004" pitchFamily="2" charset="-78"/>
                <a:cs typeface="Jameel Noori Nastaleeq" panose="02000503000000020004" pitchFamily="2" charset="-78"/>
              </a:rPr>
              <a:t>: حمل کے دوران آئیوڈین کیوں ضروری ہے؟ (آپ ایک سے زیادہ جواب منتخب کر سکتے ہیں)</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کی ہڈیوں اور دانتوں کی نشوونما کے لیے ضروری ہے۔</a:t>
            </a:r>
          </a:p>
          <a:p>
            <a:pPr algn="r" rtl="1">
              <a:lnSpc>
                <a:spcPct val="150000"/>
              </a:lnSpc>
              <a:buFont typeface="Wingdings" panose="05000000000000000000" pitchFamily="2" charset="2"/>
              <a:buChar char="ü"/>
            </a:pPr>
            <a:r>
              <a:rPr lang="ur-PK" sz="2000" dirty="0">
                <a:latin typeface="Jameel Noori Nastaleeq" panose="02000503000000020004" pitchFamily="2" charset="-78"/>
                <a:cs typeface="Jameel Noori Nastaleeq" panose="02000503000000020004" pitchFamily="2" charset="-78"/>
              </a:rPr>
              <a:t> یہ بچے کے دماغ اور اعصابی نظام کی نشوونما کے لیے اہم ہے۔</a:t>
            </a:r>
          </a:p>
          <a:p>
            <a:pPr algn="r" rtl="1">
              <a:lnSpc>
                <a:spcPct val="150000"/>
              </a:lnSpc>
              <a:buFont typeface="Wingdings" panose="05000000000000000000" pitchFamily="2" charset="2"/>
              <a:buChar char="ü"/>
            </a:pPr>
            <a:r>
              <a:rPr lang="ur-PK" sz="2000" dirty="0">
                <a:latin typeface="Jameel Noori Nastaleeq" panose="02000503000000020004" pitchFamily="2" charset="-78"/>
                <a:cs typeface="Jameel Noori Nastaleeq" panose="02000503000000020004" pitchFamily="2" charset="-78"/>
              </a:rPr>
              <a:t> یہ بچے کی مجموعی نشوونما کو یقینی بناتا ہے۔</a:t>
            </a:r>
          </a:p>
          <a:p>
            <a:pPr algn="r" rtl="1">
              <a:lnSpc>
                <a:spcPct val="150000"/>
              </a:lnSpc>
              <a:buFont typeface="Wingdings" panose="05000000000000000000" pitchFamily="2" charset="2"/>
              <a:buChar char="q"/>
            </a:pPr>
            <a:r>
              <a:rPr lang="ur-PK" sz="2000" dirty="0">
                <a:latin typeface="Jameel Noori Nastaleeq" panose="02000503000000020004" pitchFamily="2" charset="-78"/>
                <a:cs typeface="Jameel Noori Nastaleeq" panose="02000503000000020004" pitchFamily="2" charset="-78"/>
              </a:rPr>
              <a:t> یہ بچے کے اعضاء اور جلد کی نشوونما کے لیے اہم ہے۔</a:t>
            </a:r>
            <a:endParaRPr lang="en-GB" sz="2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5247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raphic 925">
            <a:extLst>
              <a:ext uri="{FF2B5EF4-FFF2-40B4-BE49-F238E27FC236}">
                <a16:creationId xmlns:a16="http://schemas.microsoft.com/office/drawing/2014/main" id="{4CAF0AEF-171D-A6D4-D76A-656FA9F66839}"/>
              </a:ext>
            </a:extLst>
          </p:cNvPr>
          <p:cNvSpPr/>
          <p:nvPr/>
        </p:nvSpPr>
        <p:spPr>
          <a:xfrm>
            <a:off x="526061" y="1357132"/>
            <a:ext cx="4953778" cy="1406901"/>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pPr algn="just" rtl="1"/>
            <a:r>
              <a:rPr lang="ur-PK" sz="1400" dirty="0" smtClean="0">
                <a:latin typeface="Jameel Noori Nastaleeq" panose="02000503000000020004" pitchFamily="2" charset="-78"/>
                <a:cs typeface="Jameel Noori Nastaleeq" panose="02000503000000020004" pitchFamily="2" charset="-78"/>
              </a:rPr>
              <a:t>ایک </a:t>
            </a:r>
            <a:r>
              <a:rPr lang="ur-PK" sz="1400" dirty="0">
                <a:latin typeface="Jameel Noori Nastaleeq" panose="02000503000000020004" pitchFamily="2" charset="-78"/>
                <a:cs typeface="Jameel Noori Nastaleeq" panose="02000503000000020004" pitchFamily="2" charset="-78"/>
              </a:rPr>
              <a:t>سوالنامہ تیار کرنے کے لیے اپنے ہم جماعتوں کے ساتھ کام کریں جس </a:t>
            </a:r>
            <a:r>
              <a:rPr lang="ur-PK" sz="1400" dirty="0" smtClean="0">
                <a:latin typeface="Jameel Noori Nastaleeq" panose="02000503000000020004" pitchFamily="2" charset="-78"/>
                <a:cs typeface="Jameel Noori Nastaleeq" panose="02000503000000020004" pitchFamily="2" charset="-78"/>
              </a:rPr>
              <a:t>میں</a:t>
            </a:r>
          </a:p>
          <a:p>
            <a:pPr algn="just" rtl="1"/>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خاندان </a:t>
            </a:r>
            <a:r>
              <a:rPr lang="ur-PK" sz="1400" dirty="0" smtClean="0">
                <a:latin typeface="Jameel Noori Nastaleeq" panose="02000503000000020004" pitchFamily="2" charset="-78"/>
                <a:cs typeface="Jameel Noori Nastaleeq" panose="02000503000000020004" pitchFamily="2" charset="-78"/>
              </a:rPr>
              <a:t>اوردوستوں </a:t>
            </a:r>
            <a:r>
              <a:rPr lang="ur-PK" sz="1400" dirty="0">
                <a:latin typeface="Jameel Noori Nastaleeq" panose="02000503000000020004" pitchFamily="2" charset="-78"/>
                <a:cs typeface="Jameel Noori Nastaleeq" panose="02000503000000020004" pitchFamily="2" charset="-78"/>
              </a:rPr>
              <a:t>یا معاشرےکے لوگوں سے آئیوڈین کے بارے میں پوچھا جائے کہ آئیوڈین ان </a:t>
            </a:r>
            <a:r>
              <a:rPr lang="ur-PK" sz="1400" dirty="0" smtClean="0">
                <a:latin typeface="Jameel Noori Nastaleeq" panose="02000503000000020004" pitchFamily="2" charset="-78"/>
                <a:cs typeface="Jameel Noori Nastaleeq" panose="02000503000000020004" pitchFamily="2" charset="-78"/>
              </a:rPr>
              <a:t>کی صحت </a:t>
            </a:r>
            <a:r>
              <a:rPr lang="ur-PK" sz="1400" dirty="0">
                <a:latin typeface="Jameel Noori Nastaleeq" panose="02000503000000020004" pitchFamily="2" charset="-78"/>
                <a:cs typeface="Jameel Noori Nastaleeq" panose="02000503000000020004" pitchFamily="2" charset="-78"/>
              </a:rPr>
              <a:t>کو کیسے متاثر کرتا ہے۔</a:t>
            </a:r>
          </a:p>
          <a:p>
            <a:pPr algn="just" rtl="1"/>
            <a:r>
              <a:rPr lang="ur-PK" sz="1400" dirty="0">
                <a:latin typeface="Jameel Noori Nastaleeq" panose="02000503000000020004" pitchFamily="2" charset="-78"/>
                <a:cs typeface="Jameel Noori Nastaleeq" panose="02000503000000020004" pitchFamily="2" charset="-78"/>
              </a:rPr>
              <a:t>سوالنامہ کیسے بنایا جائے اور مطالعہ کیسے کیا </a:t>
            </a:r>
            <a:r>
              <a:rPr lang="ur-PK" sz="1400" dirty="0" smtClean="0">
                <a:latin typeface="Jameel Noori Nastaleeq" panose="02000503000000020004" pitchFamily="2" charset="-78"/>
                <a:cs typeface="Jameel Noori Nastaleeq" panose="02000503000000020004" pitchFamily="2" charset="-78"/>
              </a:rPr>
              <a:t>جائے؟مزید جاننے کے لیے"آئیوڈین کے بارے میں اے بی سی "کتابچہ ملاحظہ فرمائیں۔</a:t>
            </a:r>
            <a:endParaRPr lang="da-DK" sz="1400" dirty="0">
              <a:latin typeface="Jameel Noori Nastaleeq" panose="02000503000000020004" pitchFamily="2" charset="-78"/>
              <a:cs typeface="Jameel Noori Nastaleeq" panose="02000503000000020004" pitchFamily="2" charset="-78"/>
            </a:endParaRPr>
          </a:p>
        </p:txBody>
      </p:sp>
      <p:sp>
        <p:nvSpPr>
          <p:cNvPr id="133" name="Graphic 926">
            <a:extLst>
              <a:ext uri="{FF2B5EF4-FFF2-40B4-BE49-F238E27FC236}">
                <a16:creationId xmlns:a16="http://schemas.microsoft.com/office/drawing/2014/main" id="{1A3302B6-5698-18A7-7BB2-D1F40A01273A}"/>
              </a:ext>
            </a:extLst>
          </p:cNvPr>
          <p:cNvSpPr/>
          <p:nvPr/>
        </p:nvSpPr>
        <p:spPr>
          <a:xfrm>
            <a:off x="376270" y="1295663"/>
            <a:ext cx="5589441" cy="1485323"/>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4" name="Graphic 927">
            <a:extLst>
              <a:ext uri="{FF2B5EF4-FFF2-40B4-BE49-F238E27FC236}">
                <a16:creationId xmlns:a16="http://schemas.microsoft.com/office/drawing/2014/main" id="{77E94E36-7260-7A92-9A47-6F4C5E0636EF}"/>
              </a:ext>
            </a:extLst>
          </p:cNvPr>
          <p:cNvSpPr/>
          <p:nvPr/>
        </p:nvSpPr>
        <p:spPr>
          <a:xfrm>
            <a:off x="4312850" y="957687"/>
            <a:ext cx="1745514" cy="275859"/>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2" name="Titel 1"/>
          <p:cNvSpPr>
            <a:spLocks noGrp="1"/>
          </p:cNvSpPr>
          <p:nvPr>
            <p:ph type="title"/>
          </p:nvPr>
        </p:nvSpPr>
        <p:spPr>
          <a:xfrm>
            <a:off x="6765967" y="335442"/>
            <a:ext cx="4993359" cy="859016"/>
          </a:xfrm>
        </p:spPr>
        <p:txBody>
          <a:bodyPr>
            <a:normAutofit/>
          </a:bodyPr>
          <a:lstStyle/>
          <a:p>
            <a:pPr algn="r" rtl="1"/>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ماڈیول </a:t>
            </a:r>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بی میں گروپ کا کام </a:t>
            </a:r>
            <a:endParaRPr lang="en-GB"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110" name="TextBox 109">
            <a:extLst>
              <a:ext uri="{FF2B5EF4-FFF2-40B4-BE49-F238E27FC236}">
                <a16:creationId xmlns:a16="http://schemas.microsoft.com/office/drawing/2014/main" id="{4FA1C972-1D45-80D1-8E82-891DE29D0174}"/>
              </a:ext>
            </a:extLst>
          </p:cNvPr>
          <p:cNvSpPr txBox="1"/>
          <p:nvPr/>
        </p:nvSpPr>
        <p:spPr>
          <a:xfrm>
            <a:off x="4305945" y="952200"/>
            <a:ext cx="1958696" cy="261610"/>
          </a:xfrm>
          <a:prstGeom prst="rect">
            <a:avLst/>
          </a:prstGeom>
          <a:noFill/>
        </p:spPr>
        <p:txBody>
          <a:bodyPr wrap="square">
            <a:spAutoFit/>
          </a:bodyPr>
          <a:lstStyle/>
          <a:p>
            <a:pPr marL="412750" algn="r" rtl="1">
              <a:spcBef>
                <a:spcPts val="140"/>
              </a:spcBef>
              <a:spcAft>
                <a:spcPts val="0"/>
              </a:spcAft>
            </a:pPr>
            <a:r>
              <a:rPr lang="ur-PK" sz="1100" b="1" dirty="0" smtClean="0">
                <a:ea typeface="Calibri" panose="020F0502020204030204" pitchFamily="34" charset="0"/>
                <a:cs typeface="Jameel Noori Nastaleeq" panose="02000503000000020004" pitchFamily="2" charset="-78"/>
              </a:rPr>
              <a:t>اسائنمنٹ  </a:t>
            </a:r>
            <a:r>
              <a:rPr lang="de-DE" sz="1100" b="1" dirty="0">
                <a:latin typeface="Jameel Noori Nastaleeq" panose="02000503000000020004" pitchFamily="2" charset="-78"/>
                <a:ea typeface="Calibri" panose="020F0502020204030204" pitchFamily="34" charset="0"/>
              </a:rPr>
              <a:t>(</a:t>
            </a:r>
            <a:r>
              <a:rPr lang="de-DE" sz="1100" b="1" dirty="0" err="1">
                <a:latin typeface="Jameel Noori Nastaleeq" panose="02000503000000020004" pitchFamily="2" charset="-78"/>
                <a:ea typeface="Calibri" panose="020F0502020204030204" pitchFamily="34" charset="0"/>
              </a:rPr>
              <a:t>Assignment</a:t>
            </a:r>
            <a:r>
              <a:rPr lang="de-DE" sz="1100" b="1" dirty="0">
                <a:latin typeface="Jameel Noori Nastaleeq" panose="02000503000000020004" pitchFamily="2" charset="-78"/>
                <a:ea typeface="Calibri" panose="020F0502020204030204" pitchFamily="34" charset="0"/>
              </a:rPr>
              <a:t>)</a:t>
            </a:r>
            <a:endParaRPr lang="da-DK" sz="1100" dirty="0">
              <a:effectLst/>
              <a:latin typeface="Noto Sans" panose="020B0502040504020204" pitchFamily="34" charset="0"/>
              <a:ea typeface="Noto Sans" panose="020B0502040504020204" pitchFamily="34" charset="0"/>
            </a:endParaRPr>
          </a:p>
        </p:txBody>
      </p:sp>
      <p:sp>
        <p:nvSpPr>
          <p:cNvPr id="135" name="Graphic 937">
            <a:extLst>
              <a:ext uri="{FF2B5EF4-FFF2-40B4-BE49-F238E27FC236}">
                <a16:creationId xmlns:a16="http://schemas.microsoft.com/office/drawing/2014/main" id="{1062E9F1-75E5-09D7-7EF7-B1CB1330C622}"/>
              </a:ext>
            </a:extLst>
          </p:cNvPr>
          <p:cNvSpPr/>
          <p:nvPr/>
        </p:nvSpPr>
        <p:spPr>
          <a:xfrm>
            <a:off x="5531310" y="1632224"/>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36" name="Graphic 925">
            <a:extLst>
              <a:ext uri="{FF2B5EF4-FFF2-40B4-BE49-F238E27FC236}">
                <a16:creationId xmlns:a16="http://schemas.microsoft.com/office/drawing/2014/main" id="{F448BC9F-4F07-554B-CCEF-6FA9091EB0C5}"/>
              </a:ext>
            </a:extLst>
          </p:cNvPr>
          <p:cNvSpPr/>
          <p:nvPr/>
        </p:nvSpPr>
        <p:spPr>
          <a:xfrm>
            <a:off x="362838" y="3243005"/>
            <a:ext cx="5280224" cy="1278882"/>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pPr algn="r" rtl="1"/>
            <a:r>
              <a:rPr lang="ur-PK" sz="1400" dirty="0">
                <a:latin typeface="Jameel Noori Nastaleeq" panose="02000503000000020004" pitchFamily="2" charset="-78"/>
                <a:cs typeface="Jameel Noori Nastaleeq" panose="02000503000000020004" pitchFamily="2" charset="-78"/>
              </a:rPr>
              <a:t>آئیوڈین کاخوراک میں ریکارڈ کے لیے اپنے گروپ کے ساتھ مل کر کام کریں، اس</a:t>
            </a:r>
          </a:p>
          <a:p>
            <a:pPr algn="r" rtl="1"/>
            <a:r>
              <a:rPr lang="ur-PK" sz="1400" dirty="0">
                <a:latin typeface="Jameel Noori Nastaleeq" panose="02000503000000020004" pitchFamily="2" charset="-78"/>
                <a:cs typeface="Jameel Noori Nastaleeq" panose="02000503000000020004" pitchFamily="2" charset="-78"/>
              </a:rPr>
              <a:t>بات پر توجہ مرکوزکریں کہ وہ اپنی خوراک میں آئیوڈین کہاں سے حاصل کرتے</a:t>
            </a:r>
          </a:p>
          <a:p>
            <a:pPr algn="r" rtl="1"/>
            <a:r>
              <a:rPr lang="ur-PK" sz="1400" dirty="0">
                <a:latin typeface="Jameel Noori Nastaleeq" panose="02000503000000020004" pitchFamily="2" charset="-78"/>
                <a:cs typeface="Jameel Noori Nastaleeq" panose="02000503000000020004" pitchFamily="2" charset="-78"/>
              </a:rPr>
              <a:t>ہیں۔ آئیوڈین فیڈ بیک ٹول استعمال </a:t>
            </a:r>
            <a:r>
              <a:rPr lang="ur-PK" sz="1400" dirty="0" smtClean="0">
                <a:latin typeface="Jameel Noori Nastaleeq" panose="02000503000000020004" pitchFamily="2" charset="-78"/>
                <a:cs typeface="Jameel Noori Nastaleeq" panose="02000503000000020004" pitchFamily="2" charset="-78"/>
              </a:rPr>
              <a:t>کریں۔ کھانے </a:t>
            </a:r>
            <a:r>
              <a:rPr lang="ur-PK" sz="1400" dirty="0">
                <a:latin typeface="Jameel Noori Nastaleeq" panose="02000503000000020004" pitchFamily="2" charset="-78"/>
                <a:cs typeface="Jameel Noori Nastaleeq" panose="02000503000000020004" pitchFamily="2" charset="-78"/>
              </a:rPr>
              <a:t>کا ریکارڈ کیسے بنایا جائے؟ مزید جاننے کے </a:t>
            </a:r>
            <a:r>
              <a:rPr lang="ur-PK" sz="1400" dirty="0" smtClean="0">
                <a:latin typeface="Jameel Noori Nastaleeq" panose="02000503000000020004" pitchFamily="2" charset="-78"/>
                <a:cs typeface="Jameel Noori Nastaleeq" panose="02000503000000020004" pitchFamily="2" charset="-78"/>
              </a:rPr>
              <a:t>لیے</a:t>
            </a:r>
            <a:r>
              <a:rPr lang="ur-PK" sz="1400" dirty="0">
                <a:solidFill>
                  <a:prstClr val="black"/>
                </a:solidFill>
                <a:latin typeface="Jameel Noori Nastaleeq" panose="02000503000000020004" pitchFamily="2" charset="-78"/>
                <a:cs typeface="Jameel Noori Nastaleeq" panose="02000503000000020004" pitchFamily="2" charset="-78"/>
              </a:rPr>
              <a:t> لیے"آئیوڈین کے بارے میں اے بی سی "کتابچہ ملاحظہ فرمائیں۔</a:t>
            </a:r>
            <a:endParaRPr lang="da-DK" sz="1400" dirty="0">
              <a:latin typeface="Jameel Noori Nastaleeq" panose="02000503000000020004" pitchFamily="2" charset="-78"/>
              <a:cs typeface="Jameel Noori Nastaleeq" panose="02000503000000020004" pitchFamily="2" charset="-78"/>
            </a:endParaRPr>
          </a:p>
        </p:txBody>
      </p:sp>
      <p:sp>
        <p:nvSpPr>
          <p:cNvPr id="137" name="Graphic 926">
            <a:extLst>
              <a:ext uri="{FF2B5EF4-FFF2-40B4-BE49-F238E27FC236}">
                <a16:creationId xmlns:a16="http://schemas.microsoft.com/office/drawing/2014/main" id="{CB5067DC-AE62-0769-EE3B-617F18CED376}"/>
              </a:ext>
            </a:extLst>
          </p:cNvPr>
          <p:cNvSpPr/>
          <p:nvPr/>
        </p:nvSpPr>
        <p:spPr>
          <a:xfrm>
            <a:off x="333269" y="3173651"/>
            <a:ext cx="5846622" cy="1298254"/>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8" name="Graphic 927">
            <a:extLst>
              <a:ext uri="{FF2B5EF4-FFF2-40B4-BE49-F238E27FC236}">
                <a16:creationId xmlns:a16="http://schemas.microsoft.com/office/drawing/2014/main" id="{088796EA-1EBF-933F-D016-01EAC2A6C055}"/>
              </a:ext>
            </a:extLst>
          </p:cNvPr>
          <p:cNvSpPr/>
          <p:nvPr/>
        </p:nvSpPr>
        <p:spPr>
          <a:xfrm>
            <a:off x="4266693" y="2871501"/>
            <a:ext cx="1565607" cy="254640"/>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40" name="Graphic 937">
            <a:extLst>
              <a:ext uri="{FF2B5EF4-FFF2-40B4-BE49-F238E27FC236}">
                <a16:creationId xmlns:a16="http://schemas.microsoft.com/office/drawing/2014/main" id="{6636F75C-6635-D77A-6D20-924A5239129D}"/>
              </a:ext>
            </a:extLst>
          </p:cNvPr>
          <p:cNvSpPr/>
          <p:nvPr/>
        </p:nvSpPr>
        <p:spPr>
          <a:xfrm>
            <a:off x="5672631" y="3404598"/>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46" name="Graphic 925">
            <a:extLst>
              <a:ext uri="{FF2B5EF4-FFF2-40B4-BE49-F238E27FC236}">
                <a16:creationId xmlns:a16="http://schemas.microsoft.com/office/drawing/2014/main" id="{3267B911-2322-934E-E132-5E735D0DCD8C}"/>
              </a:ext>
            </a:extLst>
          </p:cNvPr>
          <p:cNvSpPr/>
          <p:nvPr/>
        </p:nvSpPr>
        <p:spPr>
          <a:xfrm>
            <a:off x="519790" y="5100728"/>
            <a:ext cx="5006753" cy="1213101"/>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47" name="Graphic 926">
            <a:extLst>
              <a:ext uri="{FF2B5EF4-FFF2-40B4-BE49-F238E27FC236}">
                <a16:creationId xmlns:a16="http://schemas.microsoft.com/office/drawing/2014/main" id="{3B7606FB-C1F8-F6EB-EA04-41EE2D861BE3}"/>
              </a:ext>
            </a:extLst>
          </p:cNvPr>
          <p:cNvSpPr/>
          <p:nvPr/>
        </p:nvSpPr>
        <p:spPr>
          <a:xfrm>
            <a:off x="551991" y="5152377"/>
            <a:ext cx="5421630" cy="1203146"/>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48" name="Graphic 927">
            <a:extLst>
              <a:ext uri="{FF2B5EF4-FFF2-40B4-BE49-F238E27FC236}">
                <a16:creationId xmlns:a16="http://schemas.microsoft.com/office/drawing/2014/main" id="{0634E604-1321-06BF-029B-547213BBF9CB}"/>
              </a:ext>
            </a:extLst>
          </p:cNvPr>
          <p:cNvSpPr/>
          <p:nvPr/>
        </p:nvSpPr>
        <p:spPr>
          <a:xfrm>
            <a:off x="4266378" y="4611366"/>
            <a:ext cx="1764219" cy="279088"/>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0" name="Graphic 937">
            <a:extLst>
              <a:ext uri="{FF2B5EF4-FFF2-40B4-BE49-F238E27FC236}">
                <a16:creationId xmlns:a16="http://schemas.microsoft.com/office/drawing/2014/main" id="{BE965160-A283-7916-2D82-829540D880AE}"/>
              </a:ext>
            </a:extLst>
          </p:cNvPr>
          <p:cNvSpPr/>
          <p:nvPr/>
        </p:nvSpPr>
        <p:spPr>
          <a:xfrm>
            <a:off x="5446026" y="5581626"/>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51" name="Graphic 925">
            <a:extLst>
              <a:ext uri="{FF2B5EF4-FFF2-40B4-BE49-F238E27FC236}">
                <a16:creationId xmlns:a16="http://schemas.microsoft.com/office/drawing/2014/main" id="{45686A53-060C-5984-B147-417A594B3894}"/>
              </a:ext>
            </a:extLst>
          </p:cNvPr>
          <p:cNvSpPr/>
          <p:nvPr/>
        </p:nvSpPr>
        <p:spPr>
          <a:xfrm>
            <a:off x="6394348" y="1966370"/>
            <a:ext cx="5421630" cy="117860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52" name="Graphic 926">
            <a:extLst>
              <a:ext uri="{FF2B5EF4-FFF2-40B4-BE49-F238E27FC236}">
                <a16:creationId xmlns:a16="http://schemas.microsoft.com/office/drawing/2014/main" id="{B0293BC1-16E3-05EB-6479-2D373242F31B}"/>
              </a:ext>
            </a:extLst>
          </p:cNvPr>
          <p:cNvSpPr/>
          <p:nvPr/>
        </p:nvSpPr>
        <p:spPr>
          <a:xfrm>
            <a:off x="6417116" y="2027068"/>
            <a:ext cx="5450985" cy="1539083"/>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53" name="Graphic 927">
            <a:extLst>
              <a:ext uri="{FF2B5EF4-FFF2-40B4-BE49-F238E27FC236}">
                <a16:creationId xmlns:a16="http://schemas.microsoft.com/office/drawing/2014/main" id="{B029CA39-7DE0-91F7-8B50-16A042A0F62C}"/>
              </a:ext>
            </a:extLst>
          </p:cNvPr>
          <p:cNvSpPr/>
          <p:nvPr/>
        </p:nvSpPr>
        <p:spPr>
          <a:xfrm>
            <a:off x="10413701" y="1702505"/>
            <a:ext cx="1539791" cy="277716"/>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5" name="Graphic 937">
            <a:extLst>
              <a:ext uri="{FF2B5EF4-FFF2-40B4-BE49-F238E27FC236}">
                <a16:creationId xmlns:a16="http://schemas.microsoft.com/office/drawing/2014/main" id="{F35123F5-DBBA-15BA-39B1-4138F36D256E}"/>
              </a:ext>
            </a:extLst>
          </p:cNvPr>
          <p:cNvSpPr/>
          <p:nvPr/>
        </p:nvSpPr>
        <p:spPr>
          <a:xfrm>
            <a:off x="11318245" y="2355759"/>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56" name="Graphic 925">
            <a:extLst>
              <a:ext uri="{FF2B5EF4-FFF2-40B4-BE49-F238E27FC236}">
                <a16:creationId xmlns:a16="http://schemas.microsoft.com/office/drawing/2014/main" id="{2C066AE7-0956-88FC-103B-637BDB82CBC9}"/>
              </a:ext>
            </a:extLst>
          </p:cNvPr>
          <p:cNvSpPr/>
          <p:nvPr/>
        </p:nvSpPr>
        <p:spPr>
          <a:xfrm>
            <a:off x="6450332" y="4476739"/>
            <a:ext cx="5421630" cy="1136185"/>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57" name="Graphic 926">
            <a:extLst>
              <a:ext uri="{FF2B5EF4-FFF2-40B4-BE49-F238E27FC236}">
                <a16:creationId xmlns:a16="http://schemas.microsoft.com/office/drawing/2014/main" id="{F9E35607-EA55-5F09-4BBF-9F72480A4987}"/>
              </a:ext>
            </a:extLst>
          </p:cNvPr>
          <p:cNvSpPr/>
          <p:nvPr/>
        </p:nvSpPr>
        <p:spPr>
          <a:xfrm>
            <a:off x="6418132" y="4485072"/>
            <a:ext cx="5421630" cy="1136184"/>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58" name="Graphic 927">
            <a:extLst>
              <a:ext uri="{FF2B5EF4-FFF2-40B4-BE49-F238E27FC236}">
                <a16:creationId xmlns:a16="http://schemas.microsoft.com/office/drawing/2014/main" id="{AA0A599E-5599-3485-744C-02D4A69209D5}"/>
              </a:ext>
            </a:extLst>
          </p:cNvPr>
          <p:cNvSpPr/>
          <p:nvPr/>
        </p:nvSpPr>
        <p:spPr>
          <a:xfrm>
            <a:off x="10410915" y="4109547"/>
            <a:ext cx="1510436" cy="349709"/>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60" name="Graphic 937">
            <a:extLst>
              <a:ext uri="{FF2B5EF4-FFF2-40B4-BE49-F238E27FC236}">
                <a16:creationId xmlns:a16="http://schemas.microsoft.com/office/drawing/2014/main" id="{95227A6C-0FEA-E199-33FB-55E74DECC8C7}"/>
              </a:ext>
            </a:extLst>
          </p:cNvPr>
          <p:cNvSpPr/>
          <p:nvPr/>
        </p:nvSpPr>
        <p:spPr>
          <a:xfrm>
            <a:off x="11237782" y="4826873"/>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62" name="TextBox 161">
            <a:extLst>
              <a:ext uri="{FF2B5EF4-FFF2-40B4-BE49-F238E27FC236}">
                <a16:creationId xmlns:a16="http://schemas.microsoft.com/office/drawing/2014/main" id="{92F52313-0C8E-32BC-C2A7-8C8C7DA2199B}"/>
              </a:ext>
            </a:extLst>
          </p:cNvPr>
          <p:cNvSpPr txBox="1"/>
          <p:nvPr/>
        </p:nvSpPr>
        <p:spPr>
          <a:xfrm>
            <a:off x="221834" y="2821923"/>
            <a:ext cx="4071362" cy="369332"/>
          </a:xfrm>
          <a:prstGeom prst="rect">
            <a:avLst/>
          </a:prstGeom>
          <a:noFill/>
        </p:spPr>
        <p:txBody>
          <a:bodyPr wrap="square">
            <a:spAutoFit/>
          </a:bodyPr>
          <a:lstStyle/>
          <a:p>
            <a:pPr algn="r" rtl="1"/>
            <a:r>
              <a:rPr lang="ur-PK" b="1" dirty="0">
                <a:solidFill>
                  <a:srgbClr val="B3186D"/>
                </a:solidFill>
                <a:latin typeface="Jameel Noori Nastaleeq" panose="02000503000000020004" pitchFamily="2" charset="-78"/>
                <a:cs typeface="Jameel Noori Nastaleeq" panose="02000503000000020004" pitchFamily="2" charset="-78"/>
              </a:rPr>
              <a:t>آئیوڈین کے مقدار کی </a:t>
            </a:r>
            <a:r>
              <a:rPr lang="ur-PK" b="1" dirty="0" smtClean="0">
                <a:solidFill>
                  <a:srgbClr val="B3186D"/>
                </a:solidFill>
                <a:latin typeface="Jameel Noori Nastaleeq" panose="02000503000000020004" pitchFamily="2" charset="-78"/>
                <a:cs typeface="Jameel Noori Nastaleeq" panose="02000503000000020004" pitchFamily="2" charset="-78"/>
              </a:rPr>
              <a:t>جانچ: خاندان کے کھانے کا ریکارڈ</a:t>
            </a:r>
            <a:endParaRPr lang="da-DK" sz="1400" b="1" dirty="0">
              <a:solidFill>
                <a:srgbClr val="B3186D"/>
              </a:solidFill>
              <a:latin typeface="Jameel Noori Nastaleeq" panose="02000503000000020004" pitchFamily="2" charset="-78"/>
              <a:cs typeface="Jameel Noori Nastaleeq" panose="02000503000000020004" pitchFamily="2" charset="-78"/>
            </a:endParaRPr>
          </a:p>
        </p:txBody>
      </p:sp>
      <p:sp>
        <p:nvSpPr>
          <p:cNvPr id="166" name="TextBox 165">
            <a:extLst>
              <a:ext uri="{FF2B5EF4-FFF2-40B4-BE49-F238E27FC236}">
                <a16:creationId xmlns:a16="http://schemas.microsoft.com/office/drawing/2014/main" id="{8944DCD9-C496-0C1B-1265-00E1A52AFFF7}"/>
              </a:ext>
            </a:extLst>
          </p:cNvPr>
          <p:cNvSpPr txBox="1"/>
          <p:nvPr/>
        </p:nvSpPr>
        <p:spPr>
          <a:xfrm>
            <a:off x="6520163" y="1398516"/>
            <a:ext cx="3955622" cy="646331"/>
          </a:xfrm>
          <a:prstGeom prst="rect">
            <a:avLst/>
          </a:prstGeom>
          <a:noFill/>
        </p:spPr>
        <p:txBody>
          <a:bodyPr wrap="square">
            <a:spAutoFit/>
          </a:bodyPr>
          <a:lstStyle/>
          <a:p>
            <a:pPr algn="r" rtl="1"/>
            <a:r>
              <a:rPr lang="ur-PK" b="1" dirty="0">
                <a:solidFill>
                  <a:srgbClr val="B3186D"/>
                </a:solidFill>
                <a:latin typeface="Jameel Noori Nastaleeq" panose="02000503000000020004" pitchFamily="2" charset="-78"/>
                <a:cs typeface="Jameel Noori Nastaleeq" panose="02000503000000020004" pitchFamily="2" charset="-78"/>
              </a:rPr>
              <a:t>آئیوڈین کی تحقیقات: کھانے کے مقامی ذرائع کے بارے </a:t>
            </a:r>
            <a:endParaRPr lang="ur-PK" b="1" dirty="0" smtClean="0">
              <a:solidFill>
                <a:srgbClr val="B3186D"/>
              </a:solidFill>
              <a:latin typeface="Jameel Noori Nastaleeq" panose="02000503000000020004" pitchFamily="2" charset="-78"/>
              <a:cs typeface="Jameel Noori Nastaleeq" panose="02000503000000020004" pitchFamily="2" charset="-78"/>
            </a:endParaRPr>
          </a:p>
          <a:p>
            <a:pPr algn="r" rtl="1"/>
            <a:r>
              <a:rPr lang="ur-PK" b="1" dirty="0" smtClean="0">
                <a:solidFill>
                  <a:srgbClr val="B3186D"/>
                </a:solidFill>
                <a:latin typeface="Jameel Noori Nastaleeq" panose="02000503000000020004" pitchFamily="2" charset="-78"/>
                <a:cs typeface="Jameel Noori Nastaleeq" panose="02000503000000020004" pitchFamily="2" charset="-78"/>
              </a:rPr>
              <a:t>میں </a:t>
            </a:r>
            <a:r>
              <a:rPr lang="ur-PK" b="1" dirty="0">
                <a:solidFill>
                  <a:srgbClr val="B3186D"/>
                </a:solidFill>
                <a:latin typeface="Jameel Noori Nastaleeq" panose="02000503000000020004" pitchFamily="2" charset="-78"/>
                <a:cs typeface="Jameel Noori Nastaleeq" panose="02000503000000020004" pitchFamily="2" charset="-78"/>
              </a:rPr>
              <a:t>جانکاری:</a:t>
            </a:r>
            <a:endParaRPr lang="da-DK" b="1" dirty="0">
              <a:solidFill>
                <a:srgbClr val="B3186D"/>
              </a:solidFill>
              <a:latin typeface="Jameel Noori Nastaleeq" panose="02000503000000020004" pitchFamily="2" charset="-78"/>
              <a:cs typeface="Jameel Noori Nastaleeq" panose="02000503000000020004" pitchFamily="2" charset="-78"/>
            </a:endParaRPr>
          </a:p>
        </p:txBody>
      </p:sp>
      <p:sp>
        <p:nvSpPr>
          <p:cNvPr id="168" name="TextBox 167">
            <a:extLst>
              <a:ext uri="{FF2B5EF4-FFF2-40B4-BE49-F238E27FC236}">
                <a16:creationId xmlns:a16="http://schemas.microsoft.com/office/drawing/2014/main" id="{BC8EED13-8101-1C11-CE4F-0836A923CC00}"/>
              </a:ext>
            </a:extLst>
          </p:cNvPr>
          <p:cNvSpPr txBox="1"/>
          <p:nvPr/>
        </p:nvSpPr>
        <p:spPr>
          <a:xfrm>
            <a:off x="6924782" y="3901994"/>
            <a:ext cx="3379388" cy="646331"/>
          </a:xfrm>
          <a:prstGeom prst="rect">
            <a:avLst/>
          </a:prstGeom>
          <a:noFill/>
        </p:spPr>
        <p:txBody>
          <a:bodyPr wrap="square">
            <a:spAutoFit/>
          </a:bodyPr>
          <a:lstStyle/>
          <a:p>
            <a:pPr algn="r" rtl="1"/>
            <a:r>
              <a:rPr lang="ur-PK" b="1" dirty="0">
                <a:solidFill>
                  <a:srgbClr val="B3186D"/>
                </a:solidFill>
                <a:latin typeface="Jameel Noori Nastaleeq" panose="02000503000000020004" pitchFamily="2" charset="-78"/>
                <a:cs typeface="Jameel Noori Nastaleeq" panose="02000503000000020004" pitchFamily="2" charset="-78"/>
              </a:rPr>
              <a:t>آئیوڈین کی موجودگی کا ٹیسٹ: آئیوڈین ملا </a:t>
            </a:r>
            <a:r>
              <a:rPr lang="ur-PK" b="1" dirty="0" smtClean="0">
                <a:solidFill>
                  <a:srgbClr val="B3186D"/>
                </a:solidFill>
                <a:latin typeface="Jameel Noori Nastaleeq" panose="02000503000000020004" pitchFamily="2" charset="-78"/>
                <a:cs typeface="Jameel Noori Nastaleeq" panose="02000503000000020004" pitchFamily="2" charset="-78"/>
              </a:rPr>
              <a:t>نمک:</a:t>
            </a:r>
          </a:p>
          <a:p>
            <a:pPr algn="r" rtl="1"/>
            <a:r>
              <a:rPr lang="ur-PK" b="1" dirty="0" smtClean="0">
                <a:solidFill>
                  <a:srgbClr val="B3186D"/>
                </a:solidFill>
                <a:latin typeface="Jameel Noori Nastaleeq" panose="02000503000000020004" pitchFamily="2" charset="-78"/>
                <a:cs typeface="Jameel Noori Nastaleeq" panose="02000503000000020004" pitchFamily="2" charset="-78"/>
              </a:rPr>
              <a:t>ٹیسٹ </a:t>
            </a:r>
            <a:r>
              <a:rPr lang="ur-PK" b="1" dirty="0">
                <a:solidFill>
                  <a:srgbClr val="B3186D"/>
                </a:solidFill>
                <a:latin typeface="Jameel Noori Nastaleeq" panose="02000503000000020004" pitchFamily="2" charset="-78"/>
                <a:cs typeface="Jameel Noori Nastaleeq" panose="02000503000000020004" pitchFamily="2" charset="-78"/>
              </a:rPr>
              <a:t>کٹ کااستعمال</a:t>
            </a:r>
            <a:endParaRPr lang="da-DK" b="1" dirty="0">
              <a:solidFill>
                <a:srgbClr val="B3186D"/>
              </a:solidFill>
              <a:latin typeface="Jameel Noori Nastaleeq" panose="02000503000000020004" pitchFamily="2" charset="-78"/>
              <a:cs typeface="Jameel Noori Nastaleeq" panose="02000503000000020004" pitchFamily="2" charset="-78"/>
            </a:endParaRPr>
          </a:p>
        </p:txBody>
      </p:sp>
      <p:sp>
        <p:nvSpPr>
          <p:cNvPr id="170" name="TextBox 169">
            <a:extLst>
              <a:ext uri="{FF2B5EF4-FFF2-40B4-BE49-F238E27FC236}">
                <a16:creationId xmlns:a16="http://schemas.microsoft.com/office/drawing/2014/main" id="{DF1A1BC8-D02C-0A0A-F2DB-1D2D4A86C03E}"/>
              </a:ext>
            </a:extLst>
          </p:cNvPr>
          <p:cNvSpPr txBox="1"/>
          <p:nvPr/>
        </p:nvSpPr>
        <p:spPr>
          <a:xfrm>
            <a:off x="398334" y="941158"/>
            <a:ext cx="3940462" cy="584775"/>
          </a:xfrm>
          <a:prstGeom prst="rect">
            <a:avLst/>
          </a:prstGeom>
          <a:noFill/>
        </p:spPr>
        <p:txBody>
          <a:bodyPr wrap="square">
            <a:spAutoFit/>
          </a:bodyPr>
          <a:lstStyle/>
          <a:p>
            <a:pPr algn="r" rtl="1"/>
            <a:r>
              <a:rPr lang="ur-PK" b="1" dirty="0">
                <a:solidFill>
                  <a:srgbClr val="B3186D"/>
                </a:solidFill>
                <a:latin typeface="Jameel Noori Nastaleeq" panose="02000503000000020004" pitchFamily="2" charset="-78"/>
                <a:cs typeface="Jameel Noori Nastaleeq" panose="02000503000000020004" pitchFamily="2" charset="-78"/>
              </a:rPr>
              <a:t>آئیوڈین کی </a:t>
            </a:r>
            <a:r>
              <a:rPr lang="ur-PK" b="1" dirty="0" smtClean="0">
                <a:solidFill>
                  <a:srgbClr val="B3186D"/>
                </a:solidFill>
                <a:latin typeface="Jameel Noori Nastaleeq" panose="02000503000000020004" pitchFamily="2" charset="-78"/>
                <a:cs typeface="Jameel Noori Nastaleeq" panose="02000503000000020004" pitchFamily="2" charset="-78"/>
              </a:rPr>
              <a:t>آگاہی: ایک معاشرتی سوالنامہ </a:t>
            </a:r>
            <a:r>
              <a:rPr lang="ur-PK" b="1" dirty="0">
                <a:solidFill>
                  <a:srgbClr val="B3186D"/>
                </a:solidFill>
                <a:latin typeface="Jameel Noori Nastaleeq" panose="02000503000000020004" pitchFamily="2" charset="-78"/>
                <a:cs typeface="Jameel Noori Nastaleeq" panose="02000503000000020004" pitchFamily="2" charset="-78"/>
              </a:rPr>
              <a:t>تیار کرنا</a:t>
            </a:r>
            <a:endParaRPr lang="da-DK" b="1" dirty="0">
              <a:solidFill>
                <a:srgbClr val="B3186D"/>
              </a:solidFill>
              <a:latin typeface="Jameel Noori Nastaleeq" panose="02000503000000020004" pitchFamily="2" charset="-78"/>
              <a:cs typeface="Jameel Noori Nastaleeq" panose="02000503000000020004" pitchFamily="2" charset="-78"/>
            </a:endParaRPr>
          </a:p>
          <a:p>
            <a:pPr algn="r" rtl="1"/>
            <a:endParaRPr lang="ur-PK" sz="1400" b="1" dirty="0">
              <a:solidFill>
                <a:srgbClr val="E72C78"/>
              </a:solidFill>
              <a:latin typeface="NotoSansArabic-Bold"/>
            </a:endParaRPr>
          </a:p>
        </p:txBody>
      </p:sp>
      <p:sp>
        <p:nvSpPr>
          <p:cNvPr id="174" name="TextBox 173">
            <a:extLst>
              <a:ext uri="{FF2B5EF4-FFF2-40B4-BE49-F238E27FC236}">
                <a16:creationId xmlns:a16="http://schemas.microsoft.com/office/drawing/2014/main" id="{4AFAD722-F5F2-4355-111A-AA9C76D4B9A9}"/>
              </a:ext>
            </a:extLst>
          </p:cNvPr>
          <p:cNvSpPr txBox="1"/>
          <p:nvPr/>
        </p:nvSpPr>
        <p:spPr>
          <a:xfrm>
            <a:off x="452596" y="5246715"/>
            <a:ext cx="5933336" cy="1384995"/>
          </a:xfrm>
          <a:prstGeom prst="rect">
            <a:avLst/>
          </a:prstGeom>
          <a:noFill/>
        </p:spPr>
        <p:txBody>
          <a:bodyPr wrap="square">
            <a:spAutoFit/>
          </a:bodyPr>
          <a:lstStyle/>
          <a:p>
            <a:pPr marL="881380" algn="r" rtl="1"/>
            <a:r>
              <a:rPr lang="ur-PK" sz="1400" spc="-10" dirty="0" smtClean="0">
                <a:latin typeface="Jameel Noori Nastaleeq" panose="02000503000000020004" pitchFamily="2" charset="-78"/>
                <a:ea typeface="Noto Sans" panose="020B0502040504020204" pitchFamily="34" charset="0"/>
                <a:cs typeface="Jameel Noori Nastaleeq" panose="02000503000000020004" pitchFamily="2" charset="-78"/>
              </a:rPr>
              <a:t>آپ </a:t>
            </a:r>
            <a:r>
              <a:rPr lang="ur-PK" sz="1400" spc="-10" dirty="0">
                <a:latin typeface="Jameel Noori Nastaleeq" panose="02000503000000020004" pitchFamily="2" charset="-78"/>
                <a:ea typeface="Noto Sans" panose="020B0502040504020204" pitchFamily="34" charset="0"/>
                <a:cs typeface="Jameel Noori Nastaleeq" panose="02000503000000020004" pitchFamily="2" charset="-78"/>
              </a:rPr>
              <a:t>اور آپ کا گروپ اپنے ملک سمیت مختلف ممالک میں آئیوڈین </a:t>
            </a:r>
            <a:r>
              <a:rPr lang="ur-PK" sz="1400" spc="-10" dirty="0" smtClean="0">
                <a:latin typeface="Jameel Noori Nastaleeq" panose="02000503000000020004" pitchFamily="2" charset="-78"/>
                <a:ea typeface="Noto Sans" panose="020B0502040504020204" pitchFamily="34" charset="0"/>
                <a:cs typeface="Jameel Noori Nastaleeq" panose="02000503000000020004" pitchFamily="2" charset="-78"/>
              </a:rPr>
              <a:t>فورٹیفیکیشن</a:t>
            </a:r>
          </a:p>
          <a:p>
            <a:pPr marL="881380" algn="r" rtl="1"/>
            <a:r>
              <a:rPr lang="ur-PK" sz="1400" spc="-10" dirty="0">
                <a:latin typeface="Jameel Noori Nastaleeq" panose="02000503000000020004" pitchFamily="2" charset="-78"/>
                <a:ea typeface="Noto Sans" panose="020B0502040504020204" pitchFamily="34" charset="0"/>
                <a:cs typeface="Jameel Noori Nastaleeq" panose="02000503000000020004" pitchFamily="2" charset="-78"/>
              </a:rPr>
              <a:t>پ</a:t>
            </a:r>
            <a:r>
              <a:rPr lang="ur-PK" sz="1400" spc="-10" dirty="0" smtClean="0">
                <a:latin typeface="Jameel Noori Nastaleeq" panose="02000503000000020004" pitchFamily="2" charset="-78"/>
                <a:ea typeface="Noto Sans" panose="020B0502040504020204" pitchFamily="34" charset="0"/>
                <a:cs typeface="Jameel Noori Nastaleeq" panose="02000503000000020004" pitchFamily="2" charset="-78"/>
              </a:rPr>
              <a:t>روگراموں </a:t>
            </a:r>
            <a:r>
              <a:rPr lang="ur-PK" sz="1400" spc="-10" dirty="0">
                <a:latin typeface="Jameel Noori Nastaleeq" panose="02000503000000020004" pitchFamily="2" charset="-78"/>
                <a:ea typeface="Noto Sans" panose="020B0502040504020204" pitchFamily="34" charset="0"/>
                <a:cs typeface="Jameel Noori Nastaleeq" panose="02000503000000020004" pitchFamily="2" charset="-78"/>
              </a:rPr>
              <a:t>کا مطالعہ اور موازنہ کریں</a:t>
            </a:r>
            <a:r>
              <a:rPr lang="ur-PK" sz="1400" spc="-10" dirty="0" smtClean="0">
                <a:latin typeface="Jameel Noori Nastaleeq" panose="02000503000000020004" pitchFamily="2" charset="-78"/>
                <a:ea typeface="Noto Sans" panose="020B0502040504020204" pitchFamily="34" charset="0"/>
                <a:cs typeface="Jameel Noori Nastaleeq" panose="02000503000000020004" pitchFamily="2" charset="-78"/>
              </a:rPr>
              <a:t>۔</a:t>
            </a:r>
            <a:r>
              <a:rPr lang="en-US" sz="1400" spc="-10" dirty="0" smtClean="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 </a:t>
            </a:r>
            <a:r>
              <a:rPr lang="ur-PK" sz="1400" spc="-10" dirty="0" smtClean="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فورٹیفیکیشن                                                                             (</a:t>
            </a:r>
            <a:r>
              <a:rPr lang="en-US" sz="1400" spc="-10" dirty="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Fortification </a:t>
            </a:r>
            <a:r>
              <a:rPr lang="ur-PK" sz="1400" spc="-10" dirty="0" smtClean="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 کے پروگرامزکے </a:t>
            </a:r>
            <a:r>
              <a:rPr lang="ur-PK" sz="1400" spc="-10" dirty="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بارے </a:t>
            </a:r>
            <a:endParaRPr lang="ur-PK" sz="1400" spc="-10" dirty="0" smtClean="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endParaRPr>
          </a:p>
          <a:p>
            <a:pPr marL="881380" algn="r" rtl="1"/>
            <a:r>
              <a:rPr lang="ur-PK" sz="1400" spc="-10" dirty="0" smtClean="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میں </a:t>
            </a:r>
            <a:r>
              <a:rPr lang="ur-PK" sz="1400" spc="-10" dirty="0">
                <a:solidFill>
                  <a:prstClr val="black"/>
                </a:solidFill>
                <a:latin typeface="Jameel Noori Nastaleeq" panose="02000503000000020004" pitchFamily="2" charset="-78"/>
                <a:ea typeface="Noto Sans" panose="020B0502040504020204" pitchFamily="34" charset="0"/>
                <a:cs typeface="Jameel Noori Nastaleeq" panose="02000503000000020004" pitchFamily="2" charset="-78"/>
              </a:rPr>
              <a:t>مزیدجاننے کے </a:t>
            </a:r>
            <a:r>
              <a:rPr lang="ur-PK" sz="1400" dirty="0" smtClean="0">
                <a:solidFill>
                  <a:prstClr val="black"/>
                </a:solidFill>
                <a:latin typeface="Jameel Noori Nastaleeq" panose="02000503000000020004" pitchFamily="2" charset="-78"/>
                <a:cs typeface="Jameel Noori Nastaleeq" panose="02000503000000020004" pitchFamily="2" charset="-78"/>
              </a:rPr>
              <a:t>لیے"آئیوڈین </a:t>
            </a:r>
            <a:r>
              <a:rPr lang="ur-PK" sz="1400" dirty="0">
                <a:solidFill>
                  <a:prstClr val="black"/>
                </a:solidFill>
                <a:latin typeface="Jameel Noori Nastaleeq" panose="02000503000000020004" pitchFamily="2" charset="-78"/>
                <a:cs typeface="Jameel Noori Nastaleeq" panose="02000503000000020004" pitchFamily="2" charset="-78"/>
              </a:rPr>
              <a:t>کے بارے میں اے بی سی "کتابچہ ملاحظہ </a:t>
            </a:r>
            <a:endParaRPr lang="ur-PK" sz="1400" dirty="0" smtClean="0">
              <a:solidFill>
                <a:prstClr val="black"/>
              </a:solidFill>
              <a:latin typeface="Jameel Noori Nastaleeq" panose="02000503000000020004" pitchFamily="2" charset="-78"/>
              <a:cs typeface="Jameel Noori Nastaleeq" panose="02000503000000020004" pitchFamily="2" charset="-78"/>
            </a:endParaRPr>
          </a:p>
          <a:p>
            <a:pPr marL="881380" algn="r" rtl="1"/>
            <a:r>
              <a:rPr lang="ur-PK" sz="1400" dirty="0" smtClean="0">
                <a:solidFill>
                  <a:prstClr val="black"/>
                </a:solidFill>
                <a:latin typeface="Jameel Noori Nastaleeq" panose="02000503000000020004" pitchFamily="2" charset="-78"/>
                <a:cs typeface="Jameel Noori Nastaleeq" panose="02000503000000020004" pitchFamily="2" charset="-78"/>
              </a:rPr>
              <a:t>فرمائیں</a:t>
            </a:r>
            <a:r>
              <a:rPr lang="ur-PK" sz="1400" dirty="0">
                <a:solidFill>
                  <a:prstClr val="black"/>
                </a:solidFill>
                <a:latin typeface="Jameel Noori Nastaleeq" panose="02000503000000020004" pitchFamily="2" charset="-78"/>
                <a:cs typeface="Jameel Noori Nastaleeq" panose="02000503000000020004" pitchFamily="2" charset="-78"/>
              </a:rPr>
              <a:t>۔</a:t>
            </a:r>
            <a:endParaRPr lang="da-DK" sz="1400" dirty="0">
              <a:solidFill>
                <a:prstClr val="black"/>
              </a:solidFill>
              <a:latin typeface="Jameel Noori Nastaleeq" panose="02000503000000020004" pitchFamily="2" charset="-78"/>
              <a:cs typeface="Jameel Noori Nastaleeq" panose="02000503000000020004" pitchFamily="2" charset="-78"/>
            </a:endParaRPr>
          </a:p>
          <a:p>
            <a:pPr marL="881380" algn="r" rtl="1"/>
            <a:endParaRPr lang="ur-PK" sz="1400" spc="-10" dirty="0">
              <a:latin typeface="Jameel Noori Nastaleeq" panose="02000503000000020004" pitchFamily="2" charset="-78"/>
              <a:ea typeface="Noto Sans" panose="020B0502040504020204" pitchFamily="34" charset="0"/>
              <a:cs typeface="Jameel Noori Nastaleeq" panose="02000503000000020004" pitchFamily="2" charset="-78"/>
            </a:endParaRPr>
          </a:p>
          <a:p>
            <a:pPr lvl="0" algn="r" rtl="1"/>
            <a:r>
              <a:rPr lang="ur-PK" sz="1400" spc="-10" dirty="0" smtClean="0">
                <a:latin typeface="Jameel Noori Nastaleeq" panose="02000503000000020004" pitchFamily="2" charset="-78"/>
                <a:ea typeface="Noto Sans" panose="020B0502040504020204" pitchFamily="34" charset="0"/>
                <a:cs typeface="Jameel Noori Nastaleeq" panose="02000503000000020004" pitchFamily="2" charset="-78"/>
              </a:rPr>
              <a:t>   </a:t>
            </a:r>
            <a:endParaRPr lang="ur-PK" sz="1400" b="1" spc="-10" dirty="0">
              <a:latin typeface="Jameel Noori Nastaleeq" panose="02000503000000020004" pitchFamily="2" charset="-78"/>
              <a:ea typeface="Noto Sans" panose="020B0502040504020204" pitchFamily="34" charset="0"/>
              <a:cs typeface="Jameel Noori Nastaleeq" panose="02000503000000020004" pitchFamily="2" charset="-78"/>
            </a:endParaRPr>
          </a:p>
        </p:txBody>
      </p:sp>
      <p:sp>
        <p:nvSpPr>
          <p:cNvPr id="176" name="TextBox 175">
            <a:extLst>
              <a:ext uri="{FF2B5EF4-FFF2-40B4-BE49-F238E27FC236}">
                <a16:creationId xmlns:a16="http://schemas.microsoft.com/office/drawing/2014/main" id="{C16E99CB-DB06-1375-9A3C-6ADA1295F062}"/>
              </a:ext>
            </a:extLst>
          </p:cNvPr>
          <p:cNvSpPr txBox="1"/>
          <p:nvPr/>
        </p:nvSpPr>
        <p:spPr>
          <a:xfrm>
            <a:off x="6419867" y="2308202"/>
            <a:ext cx="5803222" cy="1077218"/>
          </a:xfrm>
          <a:prstGeom prst="rect">
            <a:avLst/>
          </a:prstGeom>
          <a:noFill/>
        </p:spPr>
        <p:txBody>
          <a:bodyPr wrap="square">
            <a:spAutoFit/>
          </a:bodyPr>
          <a:lstStyle/>
          <a:p>
            <a:pPr marL="881380" algn="r" rtl="1"/>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اپنے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مقامی دوکانوں اور بازاروں میں آئیوڈین سے بھرپور غذاؤں کی تلاش کریں۔ کسی</a:t>
            </a:r>
          </a:p>
          <a:p>
            <a:pPr marL="881380" algn="r" rtl="1"/>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ایک سٹور کا انتخاب کر کے مصنوعات کا جائزہ لینے کے بعد نتائج کو درج کرنے کے لیے اپنے</a:t>
            </a:r>
          </a:p>
          <a:p>
            <a:pPr marL="881380" algn="r" rtl="1"/>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گروپ کے ساتھ مل کر کام کریں اور کلاس کے سامنے اپنے کام کو پیش کریں، متبادل </a:t>
            </a: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کےطور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پرآپ انٹرنیٹ سے مدد لے سکتے ہیں </a:t>
            </a: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۔آئیوڈین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کی تحقیقات: کھانے کے مقامی ذرائع </a:t>
            </a: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کے</a:t>
            </a:r>
            <a:r>
              <a:rPr lang="ur-PK" sz="1400" dirty="0" smtClean="0">
                <a:solidFill>
                  <a:prstClr val="black"/>
                </a:solidFill>
                <a:latin typeface="Jameel Noori Nastaleeq" panose="02000503000000020004" pitchFamily="2" charset="-78"/>
                <a:cs typeface="Jameel Noori Nastaleeq" panose="02000503000000020004" pitchFamily="2" charset="-78"/>
              </a:rPr>
              <a:t>بارے میں مزید </a:t>
            </a:r>
            <a:r>
              <a:rPr lang="ur-PK" sz="1400" dirty="0">
                <a:solidFill>
                  <a:prstClr val="black"/>
                </a:solidFill>
                <a:latin typeface="Jameel Noori Nastaleeq" panose="02000503000000020004" pitchFamily="2" charset="-78"/>
                <a:cs typeface="Jameel Noori Nastaleeq" panose="02000503000000020004" pitchFamily="2" charset="-78"/>
              </a:rPr>
              <a:t>جاننے کے لیے"آئیوڈین کے بارے میں اے بی سی "کتابچہ ملاحظہ فرمائیں</a:t>
            </a:r>
            <a:r>
              <a:rPr lang="ur-PK" sz="1400" dirty="0" smtClean="0">
                <a:solidFill>
                  <a:prstClr val="black"/>
                </a:solidFill>
                <a:latin typeface="Jameel Noori Nastaleeq" panose="02000503000000020004" pitchFamily="2" charset="-78"/>
                <a:cs typeface="Jameel Noori Nastaleeq" panose="02000503000000020004" pitchFamily="2" charset="-78"/>
              </a:rPr>
              <a:t>۔</a:t>
            </a:r>
            <a:endParaRPr lang="da-DK" sz="1400" dirty="0">
              <a:solidFill>
                <a:prstClr val="black"/>
              </a:solidFill>
              <a:latin typeface="Jameel Noori Nastaleeq" panose="02000503000000020004" pitchFamily="2" charset="-78"/>
              <a:cs typeface="Jameel Noori Nastaleeq" panose="02000503000000020004" pitchFamily="2" charset="-78"/>
            </a:endParaRPr>
          </a:p>
        </p:txBody>
      </p:sp>
      <p:sp>
        <p:nvSpPr>
          <p:cNvPr id="178" name="TextBox 177">
            <a:extLst>
              <a:ext uri="{FF2B5EF4-FFF2-40B4-BE49-F238E27FC236}">
                <a16:creationId xmlns:a16="http://schemas.microsoft.com/office/drawing/2014/main" id="{4CEBAFD0-9FC3-3289-E394-062D1A329A7E}"/>
              </a:ext>
            </a:extLst>
          </p:cNvPr>
          <p:cNvSpPr txBox="1"/>
          <p:nvPr/>
        </p:nvSpPr>
        <p:spPr>
          <a:xfrm>
            <a:off x="5930179" y="4602406"/>
            <a:ext cx="5707683" cy="1313180"/>
          </a:xfrm>
          <a:prstGeom prst="rect">
            <a:avLst/>
          </a:prstGeom>
          <a:noFill/>
        </p:spPr>
        <p:txBody>
          <a:bodyPr wrap="square">
            <a:spAutoFit/>
          </a:bodyPr>
          <a:lstStyle/>
          <a:p>
            <a:pPr marL="412750" algn="r" rtl="1">
              <a:spcBef>
                <a:spcPts val="140"/>
              </a:spcBef>
              <a:spcAft>
                <a:spcPts val="0"/>
              </a:spcAft>
            </a:pP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آئیوڈائیز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سالٹ کٹ کا استعمال کرتے ہوئے یہ معلوم کریں کہ آپ جو نمک استعمال کر</a:t>
            </a:r>
          </a:p>
          <a:p>
            <a:pPr marL="412750" algn="r" rtl="1">
              <a:spcBef>
                <a:spcPts val="140"/>
              </a:spcBef>
              <a:spcAft>
                <a:spcPts val="0"/>
              </a:spcAft>
            </a:pP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رہے ہیں اُسُ میں آئیوڈین پوٹاشیم آئیوڈیٹ ) </a:t>
            </a:r>
            <a:r>
              <a:rPr lang="en-US" sz="1200" spc="-10" dirty="0">
                <a:latin typeface="Jameel Noori Nastaleeq" panose="02000503000000020004" pitchFamily="2" charset="-78"/>
                <a:ea typeface="Noto Sans" panose="020B0502040504020204" pitchFamily="34" charset="0"/>
                <a:cs typeface="Jameel Noori Nastaleeq" panose="02000503000000020004" pitchFamily="2" charset="-78"/>
              </a:rPr>
              <a:t>KIO3 (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کی صورت میں شامل ہے ۔محلول</a:t>
            </a:r>
          </a:p>
          <a:p>
            <a:pPr marL="412750" algn="r" rtl="1">
              <a:spcBef>
                <a:spcPts val="140"/>
              </a:spcBef>
              <a:spcAft>
                <a:spcPts val="0"/>
              </a:spcAft>
            </a:pP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کو نمک کے نمونے میں شامل کریں اور رنگ کی تبدیلی کا مشاہدہ کریں۔ہر </a:t>
            </a: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قسم اوراس </a:t>
            </a:r>
            <a:r>
              <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rPr>
              <a:t>میں آئیوڈین کی تناسب کا اندازہ </a:t>
            </a:r>
            <a:r>
              <a:rPr lang="ur-PK" sz="1200" spc="-10" dirty="0" smtClean="0">
                <a:latin typeface="Jameel Noori Nastaleeq" panose="02000503000000020004" pitchFamily="2" charset="-78"/>
                <a:ea typeface="Noto Sans" panose="020B0502040504020204" pitchFamily="34" charset="0"/>
                <a:cs typeface="Jameel Noori Nastaleeq" panose="02000503000000020004" pitchFamily="2" charset="-78"/>
              </a:rPr>
              <a:t>لگائیں۔سالٹ ٹسٹ کٹ کے بارے میں </a:t>
            </a:r>
            <a:r>
              <a:rPr lang="ur-PK" sz="1400" dirty="0" smtClean="0">
                <a:solidFill>
                  <a:prstClr val="black"/>
                </a:solidFill>
                <a:latin typeface="Jameel Noori Nastaleeq" panose="02000503000000020004" pitchFamily="2" charset="-78"/>
                <a:cs typeface="Jameel Noori Nastaleeq" panose="02000503000000020004" pitchFamily="2" charset="-78"/>
              </a:rPr>
              <a:t> مزید </a:t>
            </a:r>
            <a:r>
              <a:rPr lang="ur-PK" sz="1400" dirty="0">
                <a:solidFill>
                  <a:prstClr val="black"/>
                </a:solidFill>
                <a:latin typeface="Jameel Noori Nastaleeq" panose="02000503000000020004" pitchFamily="2" charset="-78"/>
                <a:cs typeface="Jameel Noori Nastaleeq" panose="02000503000000020004" pitchFamily="2" charset="-78"/>
              </a:rPr>
              <a:t>جاننے کے </a:t>
            </a:r>
            <a:r>
              <a:rPr lang="ur-PK" sz="1400" dirty="0" smtClean="0">
                <a:solidFill>
                  <a:prstClr val="black"/>
                </a:solidFill>
                <a:latin typeface="Jameel Noori Nastaleeq" panose="02000503000000020004" pitchFamily="2" charset="-78"/>
                <a:cs typeface="Jameel Noori Nastaleeq" panose="02000503000000020004" pitchFamily="2" charset="-78"/>
              </a:rPr>
              <a:t>لیے</a:t>
            </a:r>
          </a:p>
          <a:p>
            <a:pPr marL="412750" algn="r" rtl="1">
              <a:spcBef>
                <a:spcPts val="140"/>
              </a:spcBef>
              <a:spcAft>
                <a:spcPts val="0"/>
              </a:spcAft>
            </a:pPr>
            <a:r>
              <a:rPr lang="ur-PK" sz="1400" dirty="0" smtClean="0">
                <a:solidFill>
                  <a:prstClr val="black"/>
                </a:solidFill>
                <a:latin typeface="Jameel Noori Nastaleeq" panose="02000503000000020004" pitchFamily="2" charset="-78"/>
                <a:cs typeface="Jameel Noori Nastaleeq" panose="02000503000000020004" pitchFamily="2" charset="-78"/>
              </a:rPr>
              <a:t>"</a:t>
            </a:r>
            <a:r>
              <a:rPr lang="ur-PK" sz="1400" dirty="0">
                <a:solidFill>
                  <a:prstClr val="black"/>
                </a:solidFill>
                <a:latin typeface="Jameel Noori Nastaleeq" panose="02000503000000020004" pitchFamily="2" charset="-78"/>
                <a:cs typeface="Jameel Noori Nastaleeq" panose="02000503000000020004" pitchFamily="2" charset="-78"/>
              </a:rPr>
              <a:t>آئیوڈین کے بارے میں اے بی سی "کتابچہ ملاحظہ فرمائیں۔</a:t>
            </a:r>
            <a:endParaRPr lang="da-DK" sz="1400" dirty="0">
              <a:solidFill>
                <a:prstClr val="black"/>
              </a:solidFill>
              <a:latin typeface="Jameel Noori Nastaleeq" panose="02000503000000020004" pitchFamily="2" charset="-78"/>
              <a:cs typeface="Jameel Noori Nastaleeq" panose="02000503000000020004" pitchFamily="2" charset="-78"/>
            </a:endParaRPr>
          </a:p>
          <a:p>
            <a:pPr marL="412750" algn="r" rtl="1">
              <a:spcBef>
                <a:spcPts val="140"/>
              </a:spcBef>
              <a:spcAft>
                <a:spcPts val="0"/>
              </a:spcAft>
            </a:pPr>
            <a:endParaRPr lang="ur-PK" sz="1200" spc="-10" dirty="0">
              <a:latin typeface="Jameel Noori Nastaleeq" panose="02000503000000020004" pitchFamily="2" charset="-78"/>
              <a:ea typeface="Noto Sans" panose="020B0502040504020204" pitchFamily="34" charset="0"/>
              <a:cs typeface="Jameel Noori Nastaleeq" panose="02000503000000020004" pitchFamily="2" charset="-78"/>
            </a:endParaRPr>
          </a:p>
        </p:txBody>
      </p:sp>
      <p:pic>
        <p:nvPicPr>
          <p:cNvPr id="5" name="Grafik 4"/>
          <p:cNvPicPr>
            <a:picLocks noChangeAspect="1"/>
          </p:cNvPicPr>
          <p:nvPr/>
        </p:nvPicPr>
        <p:blipFill>
          <a:blip r:embed="rId3"/>
          <a:stretch>
            <a:fillRect/>
          </a:stretch>
        </p:blipFill>
        <p:spPr>
          <a:xfrm>
            <a:off x="4134498" y="2849111"/>
            <a:ext cx="1956986" cy="304826"/>
          </a:xfrm>
          <a:prstGeom prst="rect">
            <a:avLst/>
          </a:prstGeom>
        </p:spPr>
      </p:pic>
      <p:pic>
        <p:nvPicPr>
          <p:cNvPr id="6" name="Grafik 5"/>
          <p:cNvPicPr>
            <a:picLocks noChangeAspect="1"/>
          </p:cNvPicPr>
          <p:nvPr/>
        </p:nvPicPr>
        <p:blipFill>
          <a:blip r:embed="rId3"/>
          <a:stretch>
            <a:fillRect/>
          </a:stretch>
        </p:blipFill>
        <p:spPr>
          <a:xfrm>
            <a:off x="4267536" y="4614738"/>
            <a:ext cx="1956986" cy="248636"/>
          </a:xfrm>
          <a:prstGeom prst="rect">
            <a:avLst/>
          </a:prstGeom>
        </p:spPr>
      </p:pic>
      <p:pic>
        <p:nvPicPr>
          <p:cNvPr id="7" name="Grafik 6"/>
          <p:cNvPicPr>
            <a:picLocks noChangeAspect="1"/>
          </p:cNvPicPr>
          <p:nvPr/>
        </p:nvPicPr>
        <p:blipFill>
          <a:blip r:embed="rId3"/>
          <a:stretch>
            <a:fillRect/>
          </a:stretch>
        </p:blipFill>
        <p:spPr>
          <a:xfrm>
            <a:off x="10339752" y="1725927"/>
            <a:ext cx="1956986" cy="304826"/>
          </a:xfrm>
          <a:prstGeom prst="rect">
            <a:avLst/>
          </a:prstGeom>
        </p:spPr>
      </p:pic>
      <p:pic>
        <p:nvPicPr>
          <p:cNvPr id="8" name="Grafik 7"/>
          <p:cNvPicPr>
            <a:picLocks noChangeAspect="1"/>
          </p:cNvPicPr>
          <p:nvPr/>
        </p:nvPicPr>
        <p:blipFill>
          <a:blip r:embed="rId3"/>
          <a:stretch>
            <a:fillRect/>
          </a:stretch>
        </p:blipFill>
        <p:spPr>
          <a:xfrm>
            <a:off x="10339752" y="4151277"/>
            <a:ext cx="1956986" cy="304710"/>
          </a:xfrm>
          <a:prstGeom prst="rect">
            <a:avLst/>
          </a:prstGeom>
        </p:spPr>
      </p:pic>
      <p:sp>
        <p:nvSpPr>
          <p:cNvPr id="9" name="Textfeld 8"/>
          <p:cNvSpPr txBox="1"/>
          <p:nvPr/>
        </p:nvSpPr>
        <p:spPr>
          <a:xfrm>
            <a:off x="223915" y="4492206"/>
            <a:ext cx="4041729" cy="646331"/>
          </a:xfrm>
          <a:prstGeom prst="rect">
            <a:avLst/>
          </a:prstGeom>
          <a:noFill/>
        </p:spPr>
        <p:txBody>
          <a:bodyPr wrap="square" rtlCol="1">
            <a:spAutoFit/>
          </a:bodyPr>
          <a:lstStyle/>
          <a:p>
            <a:pPr algn="r" rtl="1"/>
            <a:r>
              <a:rPr lang="ur-PK" b="1" dirty="0">
                <a:solidFill>
                  <a:srgbClr val="B3186D"/>
                </a:solidFill>
                <a:latin typeface="Jameel Noori Nastaleeq" panose="02000503000000020004" pitchFamily="2" charset="-78"/>
                <a:cs typeface="Jameel Noori Nastaleeq" panose="02000503000000020004" pitchFamily="2" charset="-78"/>
              </a:rPr>
              <a:t>آئیوڈین کے تناسب کا </a:t>
            </a:r>
            <a:r>
              <a:rPr lang="ur-PK" b="1" dirty="0" smtClean="0">
                <a:solidFill>
                  <a:srgbClr val="B3186D"/>
                </a:solidFill>
                <a:latin typeface="Jameel Noori Nastaleeq" panose="02000503000000020004" pitchFamily="2" charset="-78"/>
                <a:cs typeface="Jameel Noori Nastaleeq" panose="02000503000000020004" pitchFamily="2" charset="-78"/>
              </a:rPr>
              <a:t>جائزہ: عالمی </a:t>
            </a:r>
            <a:r>
              <a:rPr lang="ur-PK" b="1" dirty="0">
                <a:solidFill>
                  <a:srgbClr val="B3186D"/>
                </a:solidFill>
                <a:latin typeface="Jameel Noori Nastaleeq" panose="02000503000000020004" pitchFamily="2" charset="-78"/>
                <a:cs typeface="Jameel Noori Nastaleeq" panose="02000503000000020004" pitchFamily="2" charset="-78"/>
              </a:rPr>
              <a:t>فورٹیفکیشن پروگراموں</a:t>
            </a:r>
          </a:p>
          <a:p>
            <a:pPr algn="r" rtl="1"/>
            <a:r>
              <a:rPr lang="ur-PK" b="1" dirty="0">
                <a:solidFill>
                  <a:srgbClr val="B3186D"/>
                </a:solidFill>
                <a:latin typeface="Jameel Noori Nastaleeq" panose="02000503000000020004" pitchFamily="2" charset="-78"/>
                <a:cs typeface="Jameel Noori Nastaleeq" panose="02000503000000020004" pitchFamily="2" charset="-78"/>
              </a:rPr>
              <a:t>کی نقشہ سازی۔</a:t>
            </a:r>
            <a:endParaRPr lang="ur-PK" dirty="0">
              <a:solidFill>
                <a:srgbClr val="B3186D"/>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45459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112" y="118188"/>
            <a:ext cx="11353800" cy="1325563"/>
          </a:xfrm>
        </p:spPr>
        <p:txBody>
          <a:bodyPr>
            <a:normAutofit/>
          </a:bodyPr>
          <a:lstStyle/>
          <a:p>
            <a:pPr algn="r" rtl="1"/>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ماڈیول سی میں گروپ میں کرنے  کا  کام </a:t>
            </a:r>
            <a:endParaRPr lang="en-GB" dirty="0"/>
          </a:p>
        </p:txBody>
      </p:sp>
      <p:pic>
        <p:nvPicPr>
          <p:cNvPr id="10" name="Grafik 9"/>
          <p:cNvPicPr>
            <a:picLocks noChangeAspect="1"/>
          </p:cNvPicPr>
          <p:nvPr/>
        </p:nvPicPr>
        <p:blipFill>
          <a:blip r:embed="rId3"/>
          <a:stretch>
            <a:fillRect/>
          </a:stretch>
        </p:blipFill>
        <p:spPr>
          <a:xfrm>
            <a:off x="3086189" y="2133967"/>
            <a:ext cx="7136598" cy="987638"/>
          </a:xfrm>
          <a:prstGeom prst="rect">
            <a:avLst/>
          </a:prstGeom>
        </p:spPr>
      </p:pic>
      <p:pic>
        <p:nvPicPr>
          <p:cNvPr id="12" name="Inhaltsplatzhalter 11"/>
          <p:cNvPicPr>
            <a:picLocks noGrp="1" noChangeAspect="1"/>
          </p:cNvPicPr>
          <p:nvPr>
            <p:ph idx="1"/>
          </p:nvPr>
        </p:nvPicPr>
        <p:blipFill>
          <a:blip r:embed="rId4"/>
          <a:stretch>
            <a:fillRect/>
          </a:stretch>
        </p:blipFill>
        <p:spPr>
          <a:xfrm>
            <a:off x="9352994" y="2348900"/>
            <a:ext cx="603556" cy="573074"/>
          </a:xfrm>
          <a:prstGeom prst="rect">
            <a:avLst/>
          </a:prstGeom>
        </p:spPr>
      </p:pic>
      <p:sp>
        <p:nvSpPr>
          <p:cNvPr id="13" name="Rechteck 12"/>
          <p:cNvSpPr/>
          <p:nvPr/>
        </p:nvSpPr>
        <p:spPr>
          <a:xfrm>
            <a:off x="3483916" y="2350639"/>
            <a:ext cx="5602841" cy="584775"/>
          </a:xfrm>
          <a:prstGeom prst="rect">
            <a:avLst/>
          </a:prstGeom>
        </p:spPr>
        <p:txBody>
          <a:bodyPr wrap="square">
            <a:spAutoFit/>
          </a:bodyPr>
          <a:lstStyle/>
          <a:p>
            <a:pPr algn="r" rtl="1"/>
            <a:r>
              <a:rPr lang="ur-PK" sz="1600" dirty="0">
                <a:solidFill>
                  <a:srgbClr val="00BAF2"/>
                </a:solidFill>
                <a:latin typeface="Jameel Noori Nastaleeq" panose="02000503000000020004" pitchFamily="2" charset="-78"/>
                <a:cs typeface="Jameel Noori Nastaleeq" panose="02000503000000020004" pitchFamily="2" charset="-78"/>
              </a:rPr>
              <a:t>آئیوڈین سے آگاہی کے مہم کے لیے پوسٹرز تخلیق کریں۔ اس پوسٹر کے ذریعے یہ بتانا ہے کہ</a:t>
            </a:r>
          </a:p>
          <a:p>
            <a:pPr algn="r" rtl="1"/>
            <a:r>
              <a:rPr lang="ur-PK" sz="1600" dirty="0">
                <a:solidFill>
                  <a:srgbClr val="00BAF2"/>
                </a:solidFill>
                <a:latin typeface="Jameel Noori Nastaleeq" panose="02000503000000020004" pitchFamily="2" charset="-78"/>
                <a:cs typeface="Jameel Noori Nastaleeq" panose="02000503000000020004" pitchFamily="2" charset="-78"/>
              </a:rPr>
              <a:t>آئیوڈین کیا ہے </a:t>
            </a:r>
            <a:r>
              <a:rPr lang="ur-PK" sz="1600" dirty="0" smtClean="0">
                <a:solidFill>
                  <a:srgbClr val="00BAF2"/>
                </a:solidFill>
                <a:latin typeface="Jameel Noori Nastaleeq" panose="02000503000000020004" pitchFamily="2" charset="-78"/>
                <a:cs typeface="Jameel Noori Nastaleeq" panose="02000503000000020004" pitchFamily="2" charset="-78"/>
              </a:rPr>
              <a:t>اورصحت کے لیے کیوں </a:t>
            </a:r>
            <a:r>
              <a:rPr lang="ur-PK" sz="1600" dirty="0">
                <a:solidFill>
                  <a:srgbClr val="00BAF2"/>
                </a:solidFill>
                <a:latin typeface="Jameel Noori Nastaleeq" panose="02000503000000020004" pitchFamily="2" charset="-78"/>
                <a:cs typeface="Jameel Noori Nastaleeq" panose="02000503000000020004" pitchFamily="2" charset="-78"/>
              </a:rPr>
              <a:t>ضروری ہے؟</a:t>
            </a:r>
            <a:endParaRPr lang="ur-PK" sz="1600" dirty="0">
              <a:latin typeface="Jameel Noori Nastaleeq" panose="02000503000000020004" pitchFamily="2" charset="-78"/>
              <a:cs typeface="Jameel Noori Nastaleeq" panose="02000503000000020004" pitchFamily="2" charset="-78"/>
            </a:endParaRPr>
          </a:p>
        </p:txBody>
      </p:sp>
      <p:sp>
        <p:nvSpPr>
          <p:cNvPr id="14" name="Textfeld 13"/>
          <p:cNvSpPr txBox="1"/>
          <p:nvPr/>
        </p:nvSpPr>
        <p:spPr>
          <a:xfrm>
            <a:off x="3002299" y="3450818"/>
            <a:ext cx="7062951" cy="1900520"/>
          </a:xfrm>
          <a:prstGeom prst="rect">
            <a:avLst/>
          </a:prstGeom>
          <a:noFill/>
        </p:spPr>
        <p:txBody>
          <a:bodyPr wrap="square" rtlCol="1">
            <a:spAutoFit/>
          </a:bodyPr>
          <a:lstStyle/>
          <a:p>
            <a:pPr algn="just" rtl="1">
              <a:lnSpc>
                <a:spcPct val="150000"/>
              </a:lnSpc>
            </a:pPr>
            <a:r>
              <a:rPr lang="ur-PK" sz="2000" dirty="0">
                <a:latin typeface="Jameel Noori Nastaleeq" panose="02000503000000020004" pitchFamily="2" charset="-78"/>
                <a:cs typeface="Jameel Noori Nastaleeq" panose="02000503000000020004" pitchFamily="2" charset="-78"/>
              </a:rPr>
              <a:t>مہم کا مقصد لوگوں کو کسی موضوع کے بارے میں آگاہ کرنا اور انہیں ایک خاص طریقے سے کام کرنے کی </a:t>
            </a:r>
            <a:r>
              <a:rPr lang="ur-PK" sz="2000" dirty="0" smtClean="0">
                <a:latin typeface="Jameel Noori Nastaleeq" panose="02000503000000020004" pitchFamily="2" charset="-78"/>
                <a:cs typeface="Jameel Noori Nastaleeq" panose="02000503000000020004" pitchFamily="2" charset="-78"/>
              </a:rPr>
              <a:t>ترغیب دینا </a:t>
            </a:r>
            <a:r>
              <a:rPr lang="ur-PK" sz="2000" dirty="0">
                <a:latin typeface="Jameel Noori Nastaleeq" panose="02000503000000020004" pitchFamily="2" charset="-78"/>
                <a:cs typeface="Jameel Noori Nastaleeq" panose="02000503000000020004" pitchFamily="2" charset="-78"/>
              </a:rPr>
              <a:t>ہے۔ آپ آئیوڈین سے آگاہی کے مہم میں ہم عمر طلبہ کو شامل کرکے انھیں یہ بتائیں کہ آئیوڈین </a:t>
            </a:r>
            <a:r>
              <a:rPr lang="ur-PK" sz="2000" dirty="0" smtClean="0">
                <a:latin typeface="Jameel Noori Nastaleeq" panose="02000503000000020004" pitchFamily="2" charset="-78"/>
                <a:cs typeface="Jameel Noori Nastaleeq" panose="02000503000000020004" pitchFamily="2" charset="-78"/>
              </a:rPr>
              <a:t>اُن </a:t>
            </a:r>
            <a:r>
              <a:rPr lang="ur-PK" sz="2000" dirty="0">
                <a:latin typeface="Jameel Noori Nastaleeq" panose="02000503000000020004" pitchFamily="2" charset="-78"/>
                <a:cs typeface="Jameel Noori Nastaleeq" panose="02000503000000020004" pitchFamily="2" charset="-78"/>
              </a:rPr>
              <a:t>کی </a:t>
            </a:r>
            <a:r>
              <a:rPr lang="ur-PK" sz="2000" dirty="0" smtClean="0">
                <a:latin typeface="Jameel Noori Nastaleeq" panose="02000503000000020004" pitchFamily="2" charset="-78"/>
                <a:cs typeface="Jameel Noori Nastaleeq" panose="02000503000000020004" pitchFamily="2" charset="-78"/>
              </a:rPr>
              <a:t>صحت کے </a:t>
            </a:r>
            <a:r>
              <a:rPr lang="ur-PK" sz="2000" dirty="0">
                <a:latin typeface="Jameel Noori Nastaleeq" panose="02000503000000020004" pitchFamily="2" charset="-78"/>
                <a:cs typeface="Jameel Noori Nastaleeq" panose="02000503000000020004" pitchFamily="2" charset="-78"/>
              </a:rPr>
              <a:t>لیے کیوں ضروری ہے،اور انھیں روزانہ آئیوڈین کی مقدار پر توجہ دینے کے لیے رہنمائی فراہم کریں۔</a:t>
            </a:r>
          </a:p>
        </p:txBody>
      </p:sp>
      <p:pic>
        <p:nvPicPr>
          <p:cNvPr id="4" name="Grafik 3"/>
          <p:cNvPicPr>
            <a:picLocks noChangeAspect="1"/>
          </p:cNvPicPr>
          <p:nvPr/>
        </p:nvPicPr>
        <p:blipFill>
          <a:blip r:embed="rId5"/>
          <a:stretch>
            <a:fillRect/>
          </a:stretch>
        </p:blipFill>
        <p:spPr>
          <a:xfrm>
            <a:off x="7996516" y="1804754"/>
            <a:ext cx="2007029" cy="274344"/>
          </a:xfrm>
          <a:prstGeom prst="rect">
            <a:avLst/>
          </a:prstGeom>
        </p:spPr>
      </p:pic>
      <p:pic>
        <p:nvPicPr>
          <p:cNvPr id="5" name="Grafik 4"/>
          <p:cNvPicPr>
            <a:picLocks noChangeAspect="1"/>
          </p:cNvPicPr>
          <p:nvPr/>
        </p:nvPicPr>
        <p:blipFill>
          <a:blip r:embed="rId6"/>
          <a:stretch>
            <a:fillRect/>
          </a:stretch>
        </p:blipFill>
        <p:spPr>
          <a:xfrm>
            <a:off x="8108264" y="1829141"/>
            <a:ext cx="1956986" cy="304826"/>
          </a:xfrm>
          <a:prstGeom prst="rect">
            <a:avLst/>
          </a:prstGeom>
        </p:spPr>
      </p:pic>
    </p:spTree>
    <p:extLst>
      <p:ext uri="{BB962C8B-B14F-4D97-AF65-F5344CB8AC3E}">
        <p14:creationId xmlns:p14="http://schemas.microsoft.com/office/powerpoint/2010/main" val="374909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1828" y="370380"/>
            <a:ext cx="10515600" cy="1325563"/>
          </a:xfrm>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آئیوڈین کیوں ضروری ہے؟</a:t>
            </a:r>
            <a:endParaRPr lang="en-GB" dirty="0">
              <a:latin typeface="Jameel Noori Nastaleeq" panose="02000503000000020004" pitchFamily="2" charset="-78"/>
              <a:cs typeface="Jameel Noori Nastaleeq" panose="02000503000000020004" pitchFamily="2" charset="-78"/>
            </a:endParaRPr>
          </a:p>
        </p:txBody>
      </p:sp>
      <p:sp>
        <p:nvSpPr>
          <p:cNvPr id="3" name="Pladsholder til indhold 2"/>
          <p:cNvSpPr>
            <a:spLocks noGrp="1"/>
          </p:cNvSpPr>
          <p:nvPr>
            <p:ph idx="1"/>
          </p:nvPr>
        </p:nvSpPr>
        <p:spPr/>
        <p:txBody>
          <a:bodyPr>
            <a:normAutofit/>
          </a:bodyPr>
          <a:lstStyle/>
          <a:p>
            <a:pPr marL="0" indent="0" algn="r" rtl="1">
              <a:lnSpc>
                <a:spcPct val="150000"/>
              </a:lnSpc>
              <a:buNone/>
            </a:pPr>
            <a:r>
              <a:rPr lang="ur-PK" sz="2000" dirty="0">
                <a:latin typeface="Jameel Noori Nastaleeq" panose="02000503000000020004" pitchFamily="2" charset="-78"/>
                <a:cs typeface="Jameel Noori Nastaleeq" panose="02000503000000020004" pitchFamily="2" charset="-78"/>
              </a:rPr>
              <a:t>آئیوڈین کی ضرورت پیدائش سے پہلے، بچپن میں اورجب آپ </a:t>
            </a:r>
            <a:r>
              <a:rPr lang="ur-PK" sz="2000" dirty="0" smtClean="0">
                <a:latin typeface="Jameel Noori Nastaleeq" panose="02000503000000020004" pitchFamily="2" charset="-78"/>
                <a:cs typeface="Jameel Noori Nastaleeq" panose="02000503000000020004" pitchFamily="2" charset="-78"/>
              </a:rPr>
              <a:t>ماں بننے کے لیےمنصوبہ بندی </a:t>
            </a:r>
            <a:endParaRPr lang="ur-PK" sz="2000" dirty="0">
              <a:latin typeface="Jameel Noori Nastaleeq" panose="02000503000000020004" pitchFamily="2" charset="-78"/>
              <a:cs typeface="Jameel Noori Nastaleeq" panose="02000503000000020004" pitchFamily="2" charset="-78"/>
            </a:endParaRPr>
          </a:p>
          <a:p>
            <a:pPr marL="0" indent="0" algn="r" rtl="1">
              <a:lnSpc>
                <a:spcPct val="150000"/>
              </a:lnSpc>
              <a:buNone/>
            </a:pPr>
            <a:r>
              <a:rPr lang="en-US" sz="2000" dirty="0" smtClean="0">
                <a:latin typeface="Jameel Noori Nastaleeq" panose="02000503000000020004" pitchFamily="2" charset="-78"/>
                <a:cs typeface="Jameel Noori Nastaleeq" panose="02000503000000020004" pitchFamily="2" charset="-78"/>
              </a:rPr>
              <a:t>planning </a:t>
            </a:r>
            <a:r>
              <a:rPr lang="en-US" sz="2000" dirty="0">
                <a:latin typeface="Jameel Noori Nastaleeq" panose="02000503000000020004" pitchFamily="2" charset="-78"/>
                <a:cs typeface="Jameel Noori Nastaleeq" panose="02000503000000020004" pitchFamily="2" charset="-78"/>
              </a:rPr>
              <a:t>) </a:t>
            </a:r>
            <a:r>
              <a:rPr lang="ur-PK" sz="2000" dirty="0" smtClean="0">
                <a:latin typeface="Jameel Noori Nastaleeq" panose="02000503000000020004" pitchFamily="2" charset="-78"/>
                <a:cs typeface="Jameel Noori Nastaleeq" panose="02000503000000020004" pitchFamily="2" charset="-78"/>
              </a:rPr>
              <a:t> )کر </a:t>
            </a:r>
            <a:r>
              <a:rPr lang="ur-PK" sz="2000" dirty="0">
                <a:latin typeface="Jameel Noori Nastaleeq" panose="02000503000000020004" pitchFamily="2" charset="-78"/>
                <a:cs typeface="Jameel Noori Nastaleeq" panose="02000503000000020004" pitchFamily="2" charset="-78"/>
              </a:rPr>
              <a:t>رہے ہوں تب بھی ہوتی ہے</a:t>
            </a:r>
            <a:r>
              <a:rPr lang="ur-PK" sz="2000" dirty="0" smtClean="0">
                <a:latin typeface="Jameel Noori Nastaleeq" panose="02000503000000020004" pitchFamily="2" charset="-78"/>
                <a:cs typeface="Jameel Noori Nastaleeq" panose="02000503000000020004" pitchFamily="2" charset="-78"/>
              </a:rPr>
              <a:t>۔</a:t>
            </a:r>
          </a:p>
          <a:p>
            <a:pPr marL="0" indent="0" algn="r" rtl="1">
              <a:lnSpc>
                <a:spcPct val="150000"/>
              </a:lnSpc>
              <a:buNone/>
            </a:pPr>
            <a:endParaRPr lang="ur-PK" sz="2000" dirty="0" smtClean="0">
              <a:latin typeface="Jameel Noori Nastaleeq" panose="02000503000000020004" pitchFamily="2" charset="-78"/>
              <a:cs typeface="Jameel Noori Nastaleeq" panose="02000503000000020004" pitchFamily="2" charset="-78"/>
            </a:endParaRPr>
          </a:p>
          <a:p>
            <a:pPr marL="0" indent="0" algn="r" rtl="1">
              <a:lnSpc>
                <a:spcPct val="150000"/>
              </a:lnSpc>
              <a:buNone/>
            </a:pPr>
            <a:r>
              <a:rPr lang="ur-PK" sz="2000" dirty="0" smtClean="0">
                <a:latin typeface="Jameel Noori Nastaleeq" panose="02000503000000020004" pitchFamily="2" charset="-78"/>
                <a:cs typeface="Jameel Noori Nastaleeq" panose="02000503000000020004" pitchFamily="2" charset="-78"/>
              </a:rPr>
              <a:t> آپ کو آئیوڈین کی ضرورت ہے:</a:t>
            </a:r>
            <a:endParaRPr lang="en-US" sz="2000" dirty="0">
              <a:latin typeface="Jameel Noori Nastaleeq" panose="02000503000000020004" pitchFamily="2" charset="-78"/>
              <a:cs typeface="Jameel Noori Nastaleeq" panose="02000503000000020004" pitchFamily="2" charset="-78"/>
            </a:endParaRPr>
          </a:p>
        </p:txBody>
      </p:sp>
      <p:pic>
        <p:nvPicPr>
          <p:cNvPr id="5" name="Grafik 4"/>
          <p:cNvPicPr>
            <a:picLocks noChangeAspect="1"/>
          </p:cNvPicPr>
          <p:nvPr/>
        </p:nvPicPr>
        <p:blipFill>
          <a:blip r:embed="rId3"/>
          <a:stretch>
            <a:fillRect/>
          </a:stretch>
        </p:blipFill>
        <p:spPr>
          <a:xfrm>
            <a:off x="1862446" y="4175022"/>
            <a:ext cx="8180050" cy="2314575"/>
          </a:xfrm>
          <a:prstGeom prst="rect">
            <a:avLst/>
          </a:prstGeom>
        </p:spPr>
      </p:pic>
    </p:spTree>
    <p:extLst>
      <p:ext uri="{BB962C8B-B14F-4D97-AF65-F5344CB8AC3E}">
        <p14:creationId xmlns:p14="http://schemas.microsoft.com/office/powerpoint/2010/main" val="356601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54" y="181890"/>
            <a:ext cx="10694315" cy="1576266"/>
          </a:xfrm>
        </p:spPr>
        <p:txBody>
          <a:bodyPr>
            <a:no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کیا دنیا کے ہر شخص کو اپنی خوراک میں آئیوڈین تک رسائی</a:t>
            </a:r>
            <a:br>
              <a:rPr lang="ur-PK" b="1" dirty="0">
                <a:solidFill>
                  <a:srgbClr val="F27EB2"/>
                </a:solidFill>
                <a:latin typeface="Jameel Noori Nastaleeq" panose="02000503000000020004" pitchFamily="2" charset="-78"/>
                <a:cs typeface="Jameel Noori Nastaleeq" panose="02000503000000020004" pitchFamily="2" charset="-78"/>
              </a:rPr>
            </a:br>
            <a:r>
              <a:rPr lang="ur-PK" b="1" dirty="0">
                <a:solidFill>
                  <a:srgbClr val="F27EB2"/>
                </a:solidFill>
                <a:latin typeface="Jameel Noori Nastaleeq" panose="02000503000000020004" pitchFamily="2" charset="-78"/>
                <a:cs typeface="Jameel Noori Nastaleeq" panose="02000503000000020004" pitchFamily="2" charset="-78"/>
              </a:rPr>
              <a:t>حاصل ہے؟</a:t>
            </a:r>
            <a:endParaRPr lang="da-D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5405819" y="1776484"/>
            <a:ext cx="5859169" cy="4358056"/>
          </a:xfrm>
        </p:spPr>
        <p:txBody>
          <a:bodyPr>
            <a:noAutofit/>
          </a:bodyPr>
          <a:lstStyle/>
          <a:p>
            <a:pPr marL="0" indent="0" algn="just" rtl="1">
              <a:lnSpc>
                <a:spcPct val="150000"/>
              </a:lnSpc>
              <a:buNone/>
            </a:pPr>
            <a:r>
              <a:rPr lang="ur-PK" sz="2000" dirty="0" smtClean="0">
                <a:latin typeface="Jameel Noori Nastaleeq" panose="02000503000000020004" pitchFamily="2" charset="-78"/>
                <a:cs typeface="Jameel Noori Nastaleeq" panose="02000503000000020004" pitchFamily="2" charset="-78"/>
              </a:rPr>
              <a:t>کئی ممالک </a:t>
            </a:r>
            <a:r>
              <a:rPr lang="ur-PK" sz="2000" dirty="0">
                <a:latin typeface="Jameel Noori Nastaleeq" panose="02000503000000020004" pitchFamily="2" charset="-78"/>
                <a:cs typeface="Jameel Noori Nastaleeq" panose="02000503000000020004" pitchFamily="2" charset="-78"/>
              </a:rPr>
              <a:t>ایسے ہیں جن میں عام غذا میں مناسب آئیوڈین کی کمی ہوتی </a:t>
            </a:r>
            <a:r>
              <a:rPr lang="ur-PK" sz="2000" dirty="0" smtClean="0">
                <a:latin typeface="Jameel Noori Nastaleeq" panose="02000503000000020004" pitchFamily="2" charset="-78"/>
                <a:cs typeface="Jameel Noori Nastaleeq" panose="02000503000000020004" pitchFamily="2" charset="-78"/>
              </a:rPr>
              <a:t>ہے ۔حکومتیں </a:t>
            </a:r>
            <a:r>
              <a:rPr lang="ur-PK" sz="2000" dirty="0">
                <a:latin typeface="Jameel Noori Nastaleeq" panose="02000503000000020004" pitchFamily="2" charset="-78"/>
                <a:cs typeface="Jameel Noori Nastaleeq" panose="02000503000000020004" pitchFamily="2" charset="-78"/>
              </a:rPr>
              <a:t>قومی یا علاقائی سروے کے دوران پیشاب میں آئیوڈین کی مقدار کی جانچ کرکے آئیوڈین کے تناسب </a:t>
            </a:r>
            <a:r>
              <a:rPr lang="ur-PK" sz="2000" dirty="0" smtClean="0">
                <a:latin typeface="Jameel Noori Nastaleeq" panose="02000503000000020004" pitchFamily="2" charset="-78"/>
                <a:cs typeface="Jameel Noori Nastaleeq" panose="02000503000000020004" pitchFamily="2" charset="-78"/>
              </a:rPr>
              <a:t>کی نگرانی </a:t>
            </a:r>
            <a:r>
              <a:rPr lang="ur-PK" sz="2000" dirty="0">
                <a:latin typeface="Jameel Noori Nastaleeq" panose="02000503000000020004" pitchFamily="2" charset="-78"/>
                <a:cs typeface="Jameel Noori Nastaleeq" panose="02000503000000020004" pitchFamily="2" charset="-78"/>
              </a:rPr>
              <a:t>کرتی </a:t>
            </a:r>
            <a:r>
              <a:rPr lang="ur-PK" sz="2000" dirty="0" smtClean="0">
                <a:latin typeface="Jameel Noori Nastaleeq" panose="02000503000000020004" pitchFamily="2" charset="-78"/>
                <a:cs typeface="Jameel Noori Nastaleeq" panose="02000503000000020004" pitchFamily="2" charset="-78"/>
              </a:rPr>
              <a:t>ہیں۔</a:t>
            </a:r>
          </a:p>
          <a:p>
            <a:pPr mar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گھریلو نمک میں آئیوڈین </a:t>
            </a:r>
            <a:r>
              <a:rPr lang="ur-PK" sz="2000" dirty="0" smtClean="0">
                <a:latin typeface="Jameel Noori Nastaleeq" panose="02000503000000020004" pitchFamily="2" charset="-78"/>
                <a:cs typeface="Jameel Noori Nastaleeq" panose="02000503000000020004" pitchFamily="2" charset="-78"/>
              </a:rPr>
              <a:t>شامل کرنے </a:t>
            </a:r>
            <a:r>
              <a:rPr lang="ur-PK" sz="2000" dirty="0">
                <a:latin typeface="Jameel Noori Nastaleeq" panose="02000503000000020004" pitchFamily="2" charset="-78"/>
                <a:cs typeface="Jameel Noori Nastaleeq" panose="02000503000000020004" pitchFamily="2" charset="-78"/>
              </a:rPr>
              <a:t>کی عالمی مہم کی وجہ سے دنیا کی زیادہ تر آبادی </a:t>
            </a:r>
            <a:r>
              <a:rPr lang="ur-PK" sz="2000" dirty="0" smtClean="0">
                <a:latin typeface="Jameel Noori Nastaleeq" panose="02000503000000020004" pitchFamily="2" charset="-78"/>
                <a:cs typeface="Jameel Noori Nastaleeq" panose="02000503000000020004" pitchFamily="2" charset="-78"/>
              </a:rPr>
              <a:t>کو آئیوڈین </a:t>
            </a:r>
            <a:r>
              <a:rPr lang="ur-PK" sz="2000" dirty="0">
                <a:latin typeface="Jameel Noori Nastaleeq" panose="02000503000000020004" pitchFamily="2" charset="-78"/>
                <a:cs typeface="Jameel Noori Nastaleeq" panose="02000503000000020004" pitchFamily="2" charset="-78"/>
              </a:rPr>
              <a:t>کی کم ازکم مقدار تک </a:t>
            </a:r>
            <a:r>
              <a:rPr lang="ur-PK" sz="2000" dirty="0" smtClean="0">
                <a:latin typeface="Jameel Noori Nastaleeq" panose="02000503000000020004" pitchFamily="2" charset="-78"/>
                <a:cs typeface="Jameel Noori Nastaleeq" panose="02000503000000020004" pitchFamily="2" charset="-78"/>
              </a:rPr>
              <a:t>رسائی حاصل  </a:t>
            </a:r>
            <a:r>
              <a:rPr lang="ur-PK" sz="2000" dirty="0">
                <a:latin typeface="Jameel Noori Nastaleeq" panose="02000503000000020004" pitchFamily="2" charset="-78"/>
                <a:cs typeface="Jameel Noori Nastaleeq" panose="02000503000000020004" pitchFamily="2" charset="-78"/>
              </a:rPr>
              <a:t>ہے </a:t>
            </a:r>
            <a:r>
              <a:rPr lang="ur-PK" sz="2000" dirty="0" smtClean="0">
                <a:latin typeface="Jameel Noori Nastaleeq" panose="02000503000000020004" pitchFamily="2" charset="-78"/>
                <a:cs typeface="Jameel Noori Nastaleeq" panose="02000503000000020004" pitchFamily="2" charset="-78"/>
              </a:rPr>
              <a:t>جس کی </a:t>
            </a:r>
            <a:r>
              <a:rPr lang="ur-PK" sz="2000" dirty="0">
                <a:latin typeface="Jameel Noori Nastaleeq" panose="02000503000000020004" pitchFamily="2" charset="-78"/>
                <a:cs typeface="Jameel Noori Nastaleeq" panose="02000503000000020004" pitchFamily="2" charset="-78"/>
              </a:rPr>
              <a:t>انہیں ضرورت ہے۔ تاہم، برطانیہ اور جمہوریہ قبرص سمیت کچھ ممالک میں لوگوں </a:t>
            </a:r>
            <a:r>
              <a:rPr lang="ur-PK" sz="2000" dirty="0" smtClean="0">
                <a:latin typeface="Jameel Noori Nastaleeq" panose="02000503000000020004" pitchFamily="2" charset="-78"/>
                <a:cs typeface="Jameel Noori Nastaleeq" panose="02000503000000020004" pitchFamily="2" charset="-78"/>
              </a:rPr>
              <a:t>کی </a:t>
            </a:r>
            <a:r>
              <a:rPr lang="ur-PK" sz="2000" dirty="0">
                <a:latin typeface="Jameel Noori Nastaleeq" panose="02000503000000020004" pitchFamily="2" charset="-78"/>
                <a:cs typeface="Jameel Noori Nastaleeq" panose="02000503000000020004" pitchFamily="2" charset="-78"/>
              </a:rPr>
              <a:t>آئیوڈین </a:t>
            </a:r>
            <a:r>
              <a:rPr lang="ur-PK" sz="2000" dirty="0" smtClean="0">
                <a:latin typeface="Jameel Noori Nastaleeq" panose="02000503000000020004" pitchFamily="2" charset="-78"/>
                <a:cs typeface="Jameel Noori Nastaleeq" panose="02000503000000020004" pitchFamily="2" charset="-78"/>
              </a:rPr>
              <a:t>ملا نمک تک رسائی </a:t>
            </a:r>
            <a:r>
              <a:rPr lang="ur-PK" sz="2000" dirty="0">
                <a:latin typeface="Jameel Noori Nastaleeq" panose="02000503000000020004" pitchFamily="2" charset="-78"/>
                <a:cs typeface="Jameel Noori Nastaleeq" panose="02000503000000020004" pitchFamily="2" charset="-78"/>
              </a:rPr>
              <a:t>نہیں ہے۔</a:t>
            </a:r>
          </a:p>
          <a:p>
            <a:pPr marL="0" indent="0" algn="r" rtl="1">
              <a:buNone/>
            </a:pPr>
            <a:endParaRPr lang="ur-PK" dirty="0"/>
          </a:p>
          <a:p>
            <a:pPr marL="0" indent="0">
              <a:buNone/>
            </a:pPr>
            <a:endParaRPr lang="en-US" dirty="0"/>
          </a:p>
          <a:p>
            <a:pPr marL="0" indent="0">
              <a:buNone/>
            </a:pPr>
            <a:endParaRPr lang="en-US" dirty="0"/>
          </a:p>
          <a:p>
            <a:pPr marL="0" indent="0">
              <a:buNone/>
            </a:pPr>
            <a:r>
              <a:rPr lang="en-US" dirty="0"/>
              <a:t> </a:t>
            </a:r>
            <a:endParaRPr lang="en-GB" dirty="0"/>
          </a:p>
        </p:txBody>
      </p:sp>
      <p:pic>
        <p:nvPicPr>
          <p:cNvPr id="9" name="Billede 8"/>
          <p:cNvPicPr>
            <a:picLocks noChangeAspect="1"/>
          </p:cNvPicPr>
          <p:nvPr/>
        </p:nvPicPr>
        <p:blipFill>
          <a:blip r:embed="rId3"/>
          <a:stretch>
            <a:fillRect/>
          </a:stretch>
        </p:blipFill>
        <p:spPr>
          <a:xfrm>
            <a:off x="612565" y="1259172"/>
            <a:ext cx="4186033" cy="2348877"/>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787" y="3955512"/>
            <a:ext cx="3228917" cy="1721314"/>
          </a:xfrm>
          <a:prstGeom prst="rect">
            <a:avLst/>
          </a:prstGeom>
        </p:spPr>
      </p:pic>
    </p:spTree>
    <p:extLst>
      <p:ext uri="{BB962C8B-B14F-4D97-AF65-F5344CB8AC3E}">
        <p14:creationId xmlns:p14="http://schemas.microsoft.com/office/powerpoint/2010/main" val="20604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55444" y="644334"/>
            <a:ext cx="9670146" cy="830629"/>
          </a:xfrm>
        </p:spPr>
        <p:txBody>
          <a:bodyPr>
            <a:noAutofit/>
          </a:bodyPr>
          <a:lstStyle/>
          <a:p>
            <a:pPr algn="r" rtl="1"/>
            <a:r>
              <a:rPr lang="ur-P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آئیوڈین کی </a:t>
            </a:r>
            <a:r>
              <a:rPr lang="ur-PK" dirty="0" smtClean="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rPr>
              <a:t>شرح   جاننے کے لیے نقشے میں اپنے ملک کو تلاش کریں۔</a:t>
            </a:r>
            <a:r>
              <a:rPr lang="en-US" sz="3200" dirty="0" smtClean="0">
                <a:solidFill>
                  <a:srgbClr val="B3186D"/>
                </a:solidFill>
                <a:latin typeface="Sans open"/>
                <a:ea typeface="Calibri" panose="020F0502020204030204" pitchFamily="34" charset="0"/>
                <a:cs typeface="Times New Roman" panose="02020603050405020304" pitchFamily="18" charset="0"/>
              </a:rPr>
              <a:t/>
            </a:r>
            <a:br>
              <a:rPr lang="en-US" sz="3200" dirty="0" smtClean="0">
                <a:solidFill>
                  <a:srgbClr val="B3186D"/>
                </a:solidFill>
                <a:latin typeface="Sans open"/>
                <a:ea typeface="Calibri" panose="020F0502020204030204" pitchFamily="34" charset="0"/>
                <a:cs typeface="Times New Roman" panose="02020603050405020304" pitchFamily="18" charset="0"/>
              </a:rPr>
            </a:br>
            <a:endParaRPr lang="en-GB" sz="3200" dirty="0"/>
          </a:p>
        </p:txBody>
      </p:sp>
      <p:pic>
        <p:nvPicPr>
          <p:cNvPr id="2" name="Grafik 1"/>
          <p:cNvPicPr>
            <a:picLocks noChangeAspect="1"/>
          </p:cNvPicPr>
          <p:nvPr/>
        </p:nvPicPr>
        <p:blipFill>
          <a:blip r:embed="rId3"/>
          <a:stretch>
            <a:fillRect/>
          </a:stretch>
        </p:blipFill>
        <p:spPr>
          <a:xfrm>
            <a:off x="1055444" y="1474963"/>
            <a:ext cx="9670146" cy="4871095"/>
          </a:xfrm>
          <a:prstGeom prst="rect">
            <a:avLst/>
          </a:prstGeom>
        </p:spPr>
      </p:pic>
    </p:spTree>
    <p:extLst>
      <p:ext uri="{BB962C8B-B14F-4D97-AF65-F5344CB8AC3E}">
        <p14:creationId xmlns:p14="http://schemas.microsoft.com/office/powerpoint/2010/main" val="8642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آئیوڈین کی کمی کی تاریخ </a:t>
            </a:r>
            <a:r>
              <a:rPr lang="ur-PK" b="1" dirty="0" smtClean="0">
                <a:solidFill>
                  <a:srgbClr val="F27EB2"/>
                </a:solidFill>
                <a:latin typeface="Jameel Noori Nastaleeq" panose="02000503000000020004" pitchFamily="2" charset="-78"/>
                <a:cs typeface="Jameel Noori Nastaleeq" panose="02000503000000020004" pitchFamily="2" charset="-78"/>
              </a:rPr>
              <a:t>    کیا </a:t>
            </a:r>
            <a:r>
              <a:rPr lang="ur-PK" b="1" dirty="0">
                <a:solidFill>
                  <a:srgbClr val="F27EB2"/>
                </a:solidFill>
                <a:latin typeface="Jameel Noori Nastaleeq" panose="02000503000000020004" pitchFamily="2" charset="-78"/>
                <a:cs typeface="Jameel Noori Nastaleeq" panose="02000503000000020004" pitchFamily="2" charset="-78"/>
              </a:rPr>
              <a:t>ہے؟</a:t>
            </a:r>
            <a:endParaRPr lang="da-DK"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p:txBody>
          <a:bodyPr>
            <a:normAutofit fontScale="92500" lnSpcReduction="10000"/>
          </a:bodyPr>
          <a:lstStyle/>
          <a:p>
            <a:pPr marL="0" lvl="0" indent="0" algn="r" rtl="1">
              <a:lnSpc>
                <a:spcPct val="200000"/>
              </a:lnSpc>
              <a:buNone/>
            </a:pPr>
            <a:r>
              <a:rPr lang="ur-PK" sz="2200" dirty="0" smtClean="0">
                <a:latin typeface="Jameel Noori Nastaleeq" panose="02000503000000020004" pitchFamily="2" charset="-78"/>
                <a:cs typeface="Jameel Noori Nastaleeq" panose="02000503000000020004" pitchFamily="2" charset="-78"/>
              </a:rPr>
              <a:t>آئیوڈین کی کمی کی ایک طویل تاریخ ہے۔ 326 قبل مسیح میں سکندر اعظم نے موجودہ پاکستان کے شمالی علاقوں کے رہائشیوں کی گردنیں سوجی </a:t>
            </a:r>
            <a:r>
              <a:rPr lang="ur-PK" sz="2200" dirty="0">
                <a:solidFill>
                  <a:prstClr val="black"/>
                </a:solidFill>
                <a:latin typeface="Jameel Noori Nastaleeq" panose="02000503000000020004" pitchFamily="2" charset="-78"/>
                <a:cs typeface="Jameel Noori Nastaleeq" panose="02000503000000020004" pitchFamily="2" charset="-78"/>
              </a:rPr>
              <a:t>ہوئی دیکھی تھیں۔ یہ گلھڑ تھی، آئیوڈین کی کمی کی وجہ سے گردن </a:t>
            </a:r>
            <a:r>
              <a:rPr lang="ur-PK" sz="2200" dirty="0" smtClean="0">
                <a:solidFill>
                  <a:prstClr val="black"/>
                </a:solidFill>
                <a:latin typeface="Jameel Noori Nastaleeq" panose="02000503000000020004" pitchFamily="2" charset="-78"/>
                <a:cs typeface="Jameel Noori Nastaleeq" panose="02000503000000020004" pitchFamily="2" charset="-78"/>
              </a:rPr>
              <a:t>میں  </a:t>
            </a:r>
            <a:r>
              <a:rPr lang="ur-PK" sz="2200" dirty="0">
                <a:solidFill>
                  <a:prstClr val="black"/>
                </a:solidFill>
                <a:latin typeface="Jameel Noori Nastaleeq" panose="02000503000000020004" pitchFamily="2" charset="-78"/>
                <a:cs typeface="Jameel Noori Nastaleeq" panose="02000503000000020004" pitchFamily="2" charset="-78"/>
              </a:rPr>
              <a:t>تھائیورائڈ گلینڈ کی سوجن</a:t>
            </a:r>
            <a:r>
              <a:rPr lang="ur-PK" sz="2200" dirty="0" smtClean="0">
                <a:solidFill>
                  <a:prstClr val="black"/>
                </a:solidFill>
                <a:latin typeface="Jameel Noori Nastaleeq" panose="02000503000000020004" pitchFamily="2" charset="-78"/>
                <a:cs typeface="Jameel Noori Nastaleeq" panose="02000503000000020004" pitchFamily="2" charset="-78"/>
              </a:rPr>
              <a:t>۔</a:t>
            </a:r>
          </a:p>
          <a:p>
            <a:pPr marL="0" lvl="0" indent="0" algn="r" rtl="1">
              <a:lnSpc>
                <a:spcPct val="200000"/>
              </a:lnSpc>
              <a:buNone/>
            </a:pPr>
            <a:r>
              <a:rPr lang="ur-PK" sz="2200" dirty="0">
                <a:latin typeface="Jameel Noori Nastaleeq" panose="02000503000000020004" pitchFamily="2" charset="-78"/>
                <a:cs typeface="Jameel Noori Nastaleeq" panose="02000503000000020004" pitchFamily="2" charset="-78"/>
              </a:rPr>
              <a:t>سوئٹرزلینڈ دنیا کا پہلا ملک تھا جس نے آئیوڈین کی کمی سے نمٹنے کے لیے آئیوڈین ملا نمک متعارف کرایا۔ اوریہ سلسلہ پچھلے سوسال سے جاری ہے۔ اس سے پہلے وہاں کے لوگ شدید دماغی کمزوری کے ساتھ ساتھ گٹھلی جیسے مسائل میں مبتلا تھے۔ </a:t>
            </a:r>
            <a:r>
              <a:rPr lang="ur-PK" sz="2200" dirty="0" smtClean="0">
                <a:latin typeface="Jameel Noori Nastaleeq" panose="02000503000000020004" pitchFamily="2" charset="-78"/>
                <a:cs typeface="Jameel Noori Nastaleeq" panose="02000503000000020004" pitchFamily="2" charset="-78"/>
              </a:rPr>
              <a:t>خاص </a:t>
            </a:r>
            <a:r>
              <a:rPr lang="ur-PK" sz="2200" dirty="0">
                <a:latin typeface="Jameel Noori Nastaleeq" panose="02000503000000020004" pitchFamily="2" charset="-78"/>
                <a:cs typeface="Jameel Noori Nastaleeq" panose="02000503000000020004" pitchFamily="2" charset="-78"/>
              </a:rPr>
              <a:t>طور پر  وہ علاقے جہاں مٹی اور پودوں میں آئیوڈین کی </a:t>
            </a:r>
            <a:r>
              <a:rPr lang="ur-PK" sz="2200" dirty="0" smtClean="0">
                <a:latin typeface="Jameel Noori Nastaleeq" panose="02000503000000020004" pitchFamily="2" charset="-78"/>
                <a:cs typeface="Jameel Noori Nastaleeq" panose="02000503000000020004" pitchFamily="2" charset="-78"/>
              </a:rPr>
              <a:t>مقدار کم </a:t>
            </a:r>
            <a:r>
              <a:rPr lang="ur-PK" sz="2200" dirty="0">
                <a:latin typeface="Jameel Noori Nastaleeq" panose="02000503000000020004" pitchFamily="2" charset="-78"/>
                <a:cs typeface="Jameel Noori Nastaleeq" panose="02000503000000020004" pitchFamily="2" charset="-78"/>
              </a:rPr>
              <a:t>ہے</a:t>
            </a:r>
            <a:endParaRPr lang="ur-PK" sz="2200" dirty="0">
              <a:solidFill>
                <a:prstClr val="black"/>
              </a:solidFill>
              <a:latin typeface="Jameel Noori Nastaleeq" panose="02000503000000020004" pitchFamily="2" charset="-78"/>
              <a:cs typeface="Jameel Noori Nastaleeq" panose="02000503000000020004" pitchFamily="2" charset="-78"/>
            </a:endParaRPr>
          </a:p>
          <a:p>
            <a:pPr marL="0" lvl="0" indent="0" algn="r" rtl="1">
              <a:buNone/>
            </a:pPr>
            <a:endParaRPr lang="ur-PK" sz="2400" dirty="0">
              <a:solidFill>
                <a:prstClr val="black"/>
              </a:solidFill>
              <a:latin typeface="Jameel Noori Nastaleeq" panose="02000503000000020004" pitchFamily="2" charset="-78"/>
              <a:cs typeface="Jameel Noori Nastaleeq" panose="02000503000000020004" pitchFamily="2" charset="-78"/>
            </a:endParaRPr>
          </a:p>
          <a:p>
            <a:pPr marL="0" indent="0" algn="r" rtl="1">
              <a:buNone/>
            </a:pPr>
            <a:endParaRPr lang="ur-PK" sz="2400" dirty="0" smtClean="0">
              <a:latin typeface="Jameel Noori Nastaleeq" panose="02000503000000020004" pitchFamily="2" charset="-78"/>
              <a:cs typeface="Jameel Noori Nastaleeq" panose="02000503000000020004" pitchFamily="2" charset="-78"/>
            </a:endParaRPr>
          </a:p>
          <a:p>
            <a:pPr marL="0" indent="0" algn="r" rtl="1">
              <a:buNone/>
            </a:pPr>
            <a:r>
              <a:rPr lang="ur-PK" sz="2400" dirty="0" smtClean="0">
                <a:latin typeface="Jameel Noori Nastaleeq" panose="02000503000000020004" pitchFamily="2" charset="-78"/>
                <a:cs typeface="Jameel Noori Nastaleeq" panose="02000503000000020004" pitchFamily="2" charset="-78"/>
              </a:rPr>
              <a:t>۔</a:t>
            </a:r>
            <a:endParaRPr lang="ur-PK" sz="2400" dirty="0">
              <a:latin typeface="Jameel Noori Nastaleeq" panose="02000503000000020004" pitchFamily="2" charset="-78"/>
              <a:cs typeface="Jameel Noori Nastaleeq" panose="02000503000000020004" pitchFamily="2" charset="-78"/>
            </a:endParaRPr>
          </a:p>
        </p:txBody>
      </p:sp>
      <p:sp>
        <p:nvSpPr>
          <p:cNvPr id="4" name="Rectangle 3"/>
          <p:cNvSpPr/>
          <p:nvPr/>
        </p:nvSpPr>
        <p:spPr>
          <a:xfrm>
            <a:off x="10413027" y="2010122"/>
            <a:ext cx="940773" cy="405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74768" y="3869333"/>
            <a:ext cx="1116985" cy="419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9957033" y="5011049"/>
            <a:ext cx="3372059" cy="994374"/>
          </a:xfrm>
          <a:prstGeom prst="wedgeRectCallout">
            <a:avLst>
              <a:gd name="adj1" fmla="val 2013"/>
              <a:gd name="adj2" fmla="val -311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ur-PK" sz="1400" b="1" dirty="0">
                <a:latin typeface="Jameel Noori Nastaleeq" panose="02000503000000020004" pitchFamily="2" charset="-78"/>
                <a:cs typeface="Jameel Noori Nastaleeq" panose="02000503000000020004" pitchFamily="2" charset="-78"/>
              </a:rPr>
              <a:t>آئیوڈین کی کمی </a:t>
            </a:r>
            <a:r>
              <a:rPr lang="ur-PK" sz="1400" dirty="0">
                <a:latin typeface="Jameel Noori Nastaleeq" panose="02000503000000020004" pitchFamily="2" charset="-78"/>
                <a:cs typeface="Jameel Noori Nastaleeq" panose="02000503000000020004" pitchFamily="2" charset="-78"/>
              </a:rPr>
              <a:t>یا غذائیت کی کمی اس وقت ہوتی ہے جب آپ کے جسم کو اس </a:t>
            </a:r>
            <a:r>
              <a:rPr lang="ur-PK" sz="1400" dirty="0" smtClean="0">
                <a:latin typeface="Jameel Noori Nastaleeq" panose="02000503000000020004" pitchFamily="2" charset="-78"/>
                <a:cs typeface="Jameel Noori Nastaleeq" panose="02000503000000020004" pitchFamily="2" charset="-78"/>
              </a:rPr>
              <a:t>کی ضرورت </a:t>
            </a:r>
            <a:r>
              <a:rPr lang="ur-PK" sz="1400" dirty="0">
                <a:latin typeface="Jameel Noori Nastaleeq" panose="02000503000000020004" pitchFamily="2" charset="-78"/>
                <a:cs typeface="Jameel Noori Nastaleeq" panose="02000503000000020004" pitchFamily="2" charset="-78"/>
              </a:rPr>
              <a:t>کے مطابق اہم وٹامنز اور غذائی اجزا، جیسے کہ آئیوڈین میسر نہ ہوں۔</a:t>
            </a:r>
            <a:endParaRPr lang="en-GB" sz="1400" dirty="0">
              <a:latin typeface="Jameel Noori Nastaleeq" panose="02000503000000020004" pitchFamily="2" charset="-78"/>
              <a:cs typeface="Jameel Noori Nastaleeq" panose="02000503000000020004" pitchFamily="2" charset="-78"/>
            </a:endParaRPr>
          </a:p>
        </p:txBody>
      </p:sp>
      <p:sp>
        <p:nvSpPr>
          <p:cNvPr id="8" name="Rectangular Callout 7"/>
          <p:cNvSpPr/>
          <p:nvPr/>
        </p:nvSpPr>
        <p:spPr>
          <a:xfrm>
            <a:off x="2438199" y="5552115"/>
            <a:ext cx="3901353" cy="1276141"/>
          </a:xfrm>
          <a:prstGeom prst="wedgeRectCallout">
            <a:avLst>
              <a:gd name="adj1" fmla="val 50659"/>
              <a:gd name="adj2" fmla="val -146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ur-PK" sz="1600" b="1" dirty="0">
                <a:solidFill>
                  <a:schemeClr val="bg1"/>
                </a:solidFill>
                <a:latin typeface="Jameel Noori Nastaleeq" panose="02000503000000020004" pitchFamily="2" charset="-78"/>
                <a:cs typeface="Jameel Noori Nastaleeq" panose="02000503000000020004" pitchFamily="2" charset="-78"/>
              </a:rPr>
              <a:t>دماغی </a:t>
            </a:r>
            <a:r>
              <a:rPr lang="ur-PK" sz="1600" b="1" dirty="0" smtClean="0">
                <a:solidFill>
                  <a:schemeClr val="bg1"/>
                </a:solidFill>
                <a:latin typeface="Jameel Noori Nastaleeq" panose="02000503000000020004" pitchFamily="2" charset="-78"/>
                <a:cs typeface="Jameel Noori Nastaleeq" panose="02000503000000020004" pitchFamily="2" charset="-78"/>
              </a:rPr>
              <a:t>کمزوری</a:t>
            </a:r>
            <a:r>
              <a:rPr lang="ur-PK" sz="1600" dirty="0" smtClean="0">
                <a:solidFill>
                  <a:schemeClr val="bg1"/>
                </a:solidFill>
                <a:latin typeface="Jameel Noori Nastaleeq" panose="02000503000000020004" pitchFamily="2" charset="-78"/>
                <a:cs typeface="Jameel Noori Nastaleeq" panose="02000503000000020004" pitchFamily="2" charset="-78"/>
              </a:rPr>
              <a:t>: </a:t>
            </a:r>
            <a:r>
              <a:rPr lang="ur-PK" sz="1600" dirty="0">
                <a:solidFill>
                  <a:schemeClr val="bg1"/>
                </a:solidFill>
                <a:latin typeface="Jameel Noori Nastaleeq" panose="02000503000000020004" pitchFamily="2" charset="-78"/>
                <a:cs typeface="Jameel Noori Nastaleeq" panose="02000503000000020004" pitchFamily="2" charset="-78"/>
              </a:rPr>
              <a:t>علمی افعال جیسے سیکھنے، سمجھنے، یاد رکھنے، یا مسئلہ حل </a:t>
            </a:r>
            <a:r>
              <a:rPr lang="ur-PK" sz="1600" dirty="0" smtClean="0">
                <a:solidFill>
                  <a:schemeClr val="bg1"/>
                </a:solidFill>
                <a:latin typeface="Jameel Noori Nastaleeq" panose="02000503000000020004" pitchFamily="2" charset="-78"/>
                <a:cs typeface="Jameel Noori Nastaleeq" panose="02000503000000020004" pitchFamily="2" charset="-78"/>
              </a:rPr>
              <a:t>کرنےمیں </a:t>
            </a:r>
            <a:r>
              <a:rPr lang="ur-PK" sz="1600" dirty="0">
                <a:solidFill>
                  <a:schemeClr val="bg1"/>
                </a:solidFill>
                <a:latin typeface="Jameel Noori Nastaleeq" panose="02000503000000020004" pitchFamily="2" charset="-78"/>
                <a:cs typeface="Jameel Noori Nastaleeq" panose="02000503000000020004" pitchFamily="2" charset="-78"/>
              </a:rPr>
              <a:t>مشکلات شامل ہیں، یہ کسی فرد کی معلومات کو سمجھنے یا دنیا کے ساتھ </a:t>
            </a:r>
            <a:r>
              <a:rPr lang="ur-PK" sz="1600" dirty="0" smtClean="0">
                <a:solidFill>
                  <a:schemeClr val="bg1"/>
                </a:solidFill>
                <a:latin typeface="Jameel Noori Nastaleeq" panose="02000503000000020004" pitchFamily="2" charset="-78"/>
                <a:cs typeface="Jameel Noori Nastaleeq" panose="02000503000000020004" pitchFamily="2" charset="-78"/>
              </a:rPr>
              <a:t>عام طریقوں </a:t>
            </a:r>
            <a:r>
              <a:rPr lang="ur-PK" sz="1600" dirty="0">
                <a:solidFill>
                  <a:schemeClr val="bg1"/>
                </a:solidFill>
                <a:latin typeface="Jameel Noori Nastaleeq" panose="02000503000000020004" pitchFamily="2" charset="-78"/>
                <a:cs typeface="Jameel Noori Nastaleeq" panose="02000503000000020004" pitchFamily="2" charset="-78"/>
              </a:rPr>
              <a:t>سے تعامل کرنے کی صلاحیت کو متاثر کر سکتا ہے۔</a:t>
            </a:r>
            <a:endParaRPr lang="da-DK" sz="1600" dirty="0">
              <a:solidFill>
                <a:schemeClr val="bg1"/>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9442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11012"/>
            <a:ext cx="10515600" cy="1325563"/>
          </a:xfrm>
        </p:spPr>
        <p:txBody>
          <a:bodyPr/>
          <a:lstStyle/>
          <a:p>
            <a:pPr algn="r" rtl="1"/>
            <a:r>
              <a:rPr lang="ur-PK" b="1" dirty="0">
                <a:solidFill>
                  <a:srgbClr val="F27EB2"/>
                </a:solidFill>
                <a:latin typeface="Jameel Noori Nastaleeq" panose="02000503000000020004" pitchFamily="2" charset="-78"/>
                <a:cs typeface="Jameel Noori Nastaleeq" panose="02000503000000020004" pitchFamily="2" charset="-78"/>
              </a:rPr>
              <a:t>آئیوڈین کی کمی کی تاریخ کیا ہے؟</a:t>
            </a:r>
            <a:endParaRPr lang="en-GB"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838201" y="1825624"/>
            <a:ext cx="6086581" cy="4052661"/>
          </a:xfrm>
        </p:spPr>
        <p:txBody>
          <a:bodyPr>
            <a:normAutofit/>
          </a:bodyPr>
          <a:lstStyle/>
          <a:p>
            <a:pPr marL="0" lvl="0" indent="0" algn="just" rtl="1">
              <a:lnSpc>
                <a:spcPct val="150000"/>
              </a:lnSpc>
              <a:buNone/>
            </a:pPr>
            <a:r>
              <a:rPr lang="ur-PK" sz="2000" dirty="0">
                <a:latin typeface="Jameel Noori Nastaleeq" panose="02000503000000020004" pitchFamily="2" charset="-78"/>
                <a:cs typeface="Jameel Noori Nastaleeq" panose="02000503000000020004" pitchFamily="2" charset="-78"/>
              </a:rPr>
              <a:t>تقریبا 30 سال پہلے، بین الاقوامی رہنما، نمک کی </a:t>
            </a:r>
            <a:r>
              <a:rPr lang="ur-PK" sz="2000" dirty="0" smtClean="0">
                <a:latin typeface="Jameel Noori Nastaleeq" panose="02000503000000020004" pitchFamily="2" charset="-78"/>
                <a:cs typeface="Jameel Noori Nastaleeq" panose="02000503000000020004" pitchFamily="2" charset="-78"/>
              </a:rPr>
              <a:t>صنعت اور </a:t>
            </a:r>
            <a:r>
              <a:rPr lang="ur-PK" sz="2000" dirty="0">
                <a:latin typeface="Jameel Noori Nastaleeq" panose="02000503000000020004" pitchFamily="2" charset="-78"/>
                <a:cs typeface="Jameel Noori Nastaleeq" panose="02000503000000020004" pitchFamily="2" charset="-78"/>
              </a:rPr>
              <a:t>پوری دنیا کے لوگ نمک کو </a:t>
            </a:r>
            <a:r>
              <a:rPr lang="ur-PK" sz="2000" dirty="0" smtClean="0">
                <a:latin typeface="Jameel Noori Nastaleeq" panose="02000503000000020004" pitchFamily="2" charset="-78"/>
                <a:cs typeface="Jameel Noori Nastaleeq" panose="02000503000000020004" pitchFamily="2" charset="-78"/>
              </a:rPr>
              <a:t>آئیوڈائز </a:t>
            </a:r>
            <a:r>
              <a:rPr lang="ur-PK" sz="2000" dirty="0">
                <a:latin typeface="Jameel Noori Nastaleeq" panose="02000503000000020004" pitchFamily="2" charset="-78"/>
                <a:cs typeface="Jameel Noori Nastaleeq" panose="02000503000000020004" pitchFamily="2" charset="-78"/>
              </a:rPr>
              <a:t>کرنے کی مہم </a:t>
            </a:r>
            <a:r>
              <a:rPr lang="ur-PK" sz="2000" dirty="0" smtClean="0">
                <a:latin typeface="Jameel Noori Nastaleeq" panose="02000503000000020004" pitchFamily="2" charset="-78"/>
                <a:cs typeface="Jameel Noori Nastaleeq" panose="02000503000000020004" pitchFamily="2" charset="-78"/>
              </a:rPr>
              <a:t>میں اکٹھے </a:t>
            </a:r>
            <a:r>
              <a:rPr lang="ur-PK" sz="2000" dirty="0">
                <a:latin typeface="Jameel Noori Nastaleeq" panose="02000503000000020004" pitchFamily="2" charset="-78"/>
                <a:cs typeface="Jameel Noori Nastaleeq" panose="02000503000000020004" pitchFamily="2" charset="-78"/>
              </a:rPr>
              <a:t>ہوئے تھے، جسے یونیورسل سالٹ </a:t>
            </a:r>
            <a:r>
              <a:rPr lang="ur-PK" sz="2000" dirty="0" smtClean="0">
                <a:latin typeface="Jameel Noori Nastaleeq" panose="02000503000000020004" pitchFamily="2" charset="-78"/>
                <a:cs typeface="Jameel Noori Nastaleeq" panose="02000503000000020004" pitchFamily="2" charset="-78"/>
              </a:rPr>
              <a:t>آئیوڈائزیشن کہا جاتا </a:t>
            </a:r>
            <a:r>
              <a:rPr lang="ur-PK" sz="2000" dirty="0">
                <a:latin typeface="Jameel Noori Nastaleeq" panose="02000503000000020004" pitchFamily="2" charset="-78"/>
                <a:cs typeface="Jameel Noori Nastaleeq" panose="02000503000000020004" pitchFamily="2" charset="-78"/>
              </a:rPr>
              <a:t>ہے۔ اس مہم کی بدولت، ہمیں اب زیادہ تر </a:t>
            </a:r>
            <a:r>
              <a:rPr lang="ur-PK" sz="2000" dirty="0" smtClean="0">
                <a:latin typeface="Jameel Noori Nastaleeq" panose="02000503000000020004" pitchFamily="2" charset="-78"/>
                <a:cs typeface="Jameel Noori Nastaleeq" panose="02000503000000020004" pitchFamily="2" charset="-78"/>
              </a:rPr>
              <a:t>حصوں</a:t>
            </a:r>
            <a:r>
              <a:rPr lang="ur-PK" sz="2000" dirty="0">
                <a:solidFill>
                  <a:prstClr val="black"/>
                </a:solidFill>
                <a:latin typeface="Jameel Noori Nastaleeq" panose="02000503000000020004" pitchFamily="2" charset="-78"/>
                <a:cs typeface="Jameel Noori Nastaleeq" panose="02000503000000020004" pitchFamily="2" charset="-78"/>
              </a:rPr>
              <a:t>میں آئیوڈین کی شدید کمی کے آثار نظر نہیں آتے۔ تاہم اب بھی معمولی کمی دیکھنے کوملتی ہے، زیادہ تر آئیوڈین ملانمک کے استعمال پر توجہ کی کمی اور آئیوڈین سے بھرپورغذائیں </a:t>
            </a:r>
            <a:r>
              <a:rPr lang="ur-PK" sz="2000" dirty="0" smtClean="0">
                <a:solidFill>
                  <a:prstClr val="black"/>
                </a:solidFill>
                <a:latin typeface="Jameel Noori Nastaleeq" panose="02000503000000020004" pitchFamily="2" charset="-78"/>
                <a:cs typeface="Jameel Noori Nastaleeq" panose="02000503000000020004" pitchFamily="2" charset="-78"/>
              </a:rPr>
              <a:t>نہ </a:t>
            </a:r>
            <a:r>
              <a:rPr lang="ur-PK" sz="2000" dirty="0">
                <a:solidFill>
                  <a:prstClr val="black"/>
                </a:solidFill>
                <a:latin typeface="Jameel Noori Nastaleeq" panose="02000503000000020004" pitchFamily="2" charset="-78"/>
                <a:cs typeface="Jameel Noori Nastaleeq" panose="02000503000000020004" pitchFamily="2" charset="-78"/>
              </a:rPr>
              <a:t>لینے کی وجہ سے۔</a:t>
            </a:r>
            <a:endParaRPr lang="en-US" sz="2000" dirty="0">
              <a:solidFill>
                <a:prstClr val="black"/>
              </a:solidFill>
              <a:latin typeface="Jameel Noori Nastaleeq" panose="02000503000000020004" pitchFamily="2" charset="-78"/>
              <a:cs typeface="Jameel Noori Nastaleeq" panose="02000503000000020004" pitchFamily="2" charset="-78"/>
            </a:endParaRPr>
          </a:p>
          <a:p>
            <a:pPr marL="0" indent="0" algn="r" rtl="1">
              <a:buNone/>
            </a:pPr>
            <a:endParaRPr lang="ur-PK" sz="2000" dirty="0">
              <a:latin typeface="Jameel Noori Nastaleeq" panose="02000503000000020004" pitchFamily="2" charset="-78"/>
              <a:cs typeface="Jameel Noori Nastaleeq" panose="02000503000000020004" pitchFamily="2" charset="-78"/>
            </a:endParaRPr>
          </a:p>
          <a:p>
            <a:pPr marL="0" lvl="0" indent="0" algn="r" rtl="1">
              <a:buNone/>
            </a:pPr>
            <a:endParaRPr lang="ur-PK" sz="2000" dirty="0">
              <a:solidFill>
                <a:prstClr val="black"/>
              </a:solidFill>
              <a:latin typeface="Jameel Noori Nastaleeq" panose="02000503000000020004" pitchFamily="2" charset="-78"/>
              <a:cs typeface="Jameel Noori Nastaleeq" panose="02000503000000020004" pitchFamily="2" charset="-78"/>
            </a:endParaRPr>
          </a:p>
          <a:p>
            <a:pPr marL="0" indent="0" algn="r" rtl="1">
              <a:buNone/>
            </a:pPr>
            <a:endParaRPr lang="ur-PK" sz="2000" dirty="0">
              <a:latin typeface="Jameel Noori Nastaleeq" panose="02000503000000020004" pitchFamily="2" charset="-78"/>
              <a:cs typeface="Jameel Noori Nastaleeq" panose="02000503000000020004" pitchFamily="2" charset="-78"/>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2817">
            <a:off x="8641763" y="1989597"/>
            <a:ext cx="2918277" cy="3501932"/>
          </a:xfrm>
          <a:prstGeom prst="rect">
            <a:avLst/>
          </a:prstGeom>
        </p:spPr>
      </p:pic>
    </p:spTree>
    <p:extLst>
      <p:ext uri="{BB962C8B-B14F-4D97-AF65-F5344CB8AC3E}">
        <p14:creationId xmlns:p14="http://schemas.microsoft.com/office/powerpoint/2010/main" val="27821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878" y="166603"/>
            <a:ext cx="2549510" cy="3606323"/>
          </a:xfrm>
          <a:prstGeom prst="rect">
            <a:avLst/>
          </a:prstGeom>
        </p:spPr>
      </p:pic>
      <p:sp>
        <p:nvSpPr>
          <p:cNvPr id="2" name="Title 1"/>
          <p:cNvSpPr>
            <a:spLocks noGrp="1"/>
          </p:cNvSpPr>
          <p:nvPr>
            <p:ph type="title"/>
          </p:nvPr>
        </p:nvSpPr>
        <p:spPr>
          <a:xfrm>
            <a:off x="1897117" y="396656"/>
            <a:ext cx="7801304" cy="1325563"/>
          </a:xfrm>
        </p:spPr>
        <p:txBody>
          <a:bodyPr>
            <a:normAutofit/>
          </a:bodyPr>
          <a:lstStyle/>
          <a:p>
            <a:pPr marL="0" indent="0" algn="r" rtl="1"/>
            <a:r>
              <a:rPr lang="ur-PK" b="1" dirty="0">
                <a:solidFill>
                  <a:srgbClr val="F27EB2"/>
                </a:solidFill>
                <a:latin typeface="Jameel Noori Nastaleeq" panose="02000503000000020004" pitchFamily="2" charset="-78"/>
                <a:cs typeface="Jameel Noori Nastaleeq" panose="02000503000000020004" pitchFamily="2" charset="-78"/>
              </a:rPr>
              <a:t>آئیوڈین: نشوونما اور توانائی کو فروغ دینا:</a:t>
            </a:r>
            <a:endParaRPr lang="en-US" dirty="0">
              <a:solidFill>
                <a:srgbClr val="B3186D"/>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3" name="Content Placeholder 2"/>
          <p:cNvSpPr>
            <a:spLocks noGrp="1"/>
          </p:cNvSpPr>
          <p:nvPr>
            <p:ph idx="1"/>
          </p:nvPr>
        </p:nvSpPr>
        <p:spPr>
          <a:xfrm>
            <a:off x="838202" y="1548227"/>
            <a:ext cx="7089948" cy="4721944"/>
          </a:xfrm>
        </p:spPr>
        <p:txBody>
          <a:bodyPr>
            <a:normAutofit fontScale="25000" lnSpcReduction="20000"/>
          </a:bodyPr>
          <a:lstStyle/>
          <a:p>
            <a:pPr marL="0" indent="0" algn="just" rtl="1">
              <a:buNone/>
            </a:pPr>
            <a:endParaRPr lang="da-DK" dirty="0" smtClean="0">
              <a:latin typeface="Jameel Noori Nastaleeq" panose="02000503000000020004" pitchFamily="2" charset="-78"/>
              <a:cs typeface="Jameel Noori Nastaleeq" panose="02000503000000020004" pitchFamily="2" charset="-78"/>
            </a:endParaRPr>
          </a:p>
          <a:p>
            <a:pPr marL="0" indent="0" algn="just" rtl="1">
              <a:lnSpc>
                <a:spcPct val="170000"/>
              </a:lnSpc>
              <a:buNone/>
            </a:pPr>
            <a:r>
              <a:rPr lang="ur-PK" sz="8000" dirty="0">
                <a:latin typeface="Jameel Noori Nastaleeq" panose="02000503000000020004" pitchFamily="2" charset="-78"/>
                <a:cs typeface="Jameel Noori Nastaleeq" panose="02000503000000020004" pitchFamily="2" charset="-78"/>
              </a:rPr>
              <a:t>تھائیورائڈ ہارمونز پیدا کرنے کے لئے آپ کو آئیوڈین کی ضرورت ہوتی ہے، جو </a:t>
            </a:r>
            <a:r>
              <a:rPr lang="ur-PK" sz="8000" dirty="0" smtClean="0">
                <a:latin typeface="Jameel Noori Nastaleeq" panose="02000503000000020004" pitchFamily="2" charset="-78"/>
                <a:cs typeface="Jameel Noori Nastaleeq" panose="02000503000000020004" pitchFamily="2" charset="-78"/>
              </a:rPr>
              <a:t>نشوونما اور </a:t>
            </a:r>
            <a:r>
              <a:rPr lang="ur-PK" sz="8000" dirty="0">
                <a:latin typeface="Jameel Noori Nastaleeq" panose="02000503000000020004" pitchFamily="2" charset="-78"/>
                <a:cs typeface="Jameel Noori Nastaleeq" panose="02000503000000020004" pitchFamily="2" charset="-78"/>
              </a:rPr>
              <a:t>میٹابولزم کے لئے ضروری ہیں۔ تھائیورائڈ گلینڈ آپ کی گردن کے سامنے، </a:t>
            </a:r>
            <a:r>
              <a:rPr lang="ur-PK" sz="8000" dirty="0" smtClean="0">
                <a:latin typeface="Jameel Noori Nastaleeq" panose="02000503000000020004" pitchFamily="2" charset="-78"/>
                <a:cs typeface="Jameel Noori Nastaleeq" panose="02000503000000020004" pitchFamily="2" charset="-78"/>
              </a:rPr>
              <a:t>لیرنکس (</a:t>
            </a:r>
            <a:r>
              <a:rPr lang="en-GB" sz="8000" dirty="0">
                <a:solidFill>
                  <a:prstClr val="black"/>
                </a:solidFill>
                <a:latin typeface="Jameel Noori Nastaleeq" panose="02000503000000020004" pitchFamily="2" charset="-78"/>
                <a:cs typeface="Jameel Noori Nastaleeq" panose="02000503000000020004" pitchFamily="2" charset="-78"/>
              </a:rPr>
              <a:t>larynx</a:t>
            </a:r>
            <a:r>
              <a:rPr lang="ur-PK" sz="8000" dirty="0" smtClean="0">
                <a:latin typeface="Jameel Noori Nastaleeq" panose="02000503000000020004" pitchFamily="2" charset="-78"/>
                <a:cs typeface="Jameel Noori Nastaleeq" panose="02000503000000020004" pitchFamily="2" charset="-78"/>
              </a:rPr>
              <a:t>) کے </a:t>
            </a:r>
            <a:r>
              <a:rPr lang="ur-PK" sz="8000" dirty="0">
                <a:latin typeface="Jameel Noori Nastaleeq" panose="02000503000000020004" pitchFamily="2" charset="-78"/>
                <a:cs typeface="Jameel Noori Nastaleeq" panose="02000503000000020004" pitchFamily="2" charset="-78"/>
              </a:rPr>
              <a:t>نیچے ہے. اگر یہ تھائیورائڈ ہارمونز کی صحیح مقدار پیدا نہیں کرسکتا </a:t>
            </a:r>
            <a:r>
              <a:rPr lang="ur-PK" sz="8000" dirty="0" smtClean="0">
                <a:latin typeface="Jameel Noori Nastaleeq" panose="02000503000000020004" pitchFamily="2" charset="-78"/>
                <a:cs typeface="Jameel Noori Nastaleeq" panose="02000503000000020004" pitchFamily="2" charset="-78"/>
              </a:rPr>
              <a:t>ہےتو </a:t>
            </a:r>
            <a:r>
              <a:rPr lang="ur-PK" sz="8000" dirty="0">
                <a:latin typeface="Jameel Noori Nastaleeq" panose="02000503000000020004" pitchFamily="2" charset="-78"/>
                <a:cs typeface="Jameel Noori Nastaleeq" panose="02000503000000020004" pitchFamily="2" charset="-78"/>
              </a:rPr>
              <a:t>، اس سے صحت پر منفی اثرات مرتب ہوسکتے ہیں اس کے علاوہ، اگر </a:t>
            </a:r>
            <a:r>
              <a:rPr lang="ur-PK" sz="8000" dirty="0" smtClean="0">
                <a:latin typeface="Jameel Noori Nastaleeq" panose="02000503000000020004" pitchFamily="2" charset="-78"/>
                <a:cs typeface="Jameel Noori Nastaleeq" panose="02000503000000020004" pitchFamily="2" charset="-78"/>
              </a:rPr>
              <a:t>تھائیورائڈ گلینڈ </a:t>
            </a:r>
            <a:r>
              <a:rPr lang="ur-PK" sz="8000" dirty="0">
                <a:latin typeface="Jameel Noori Nastaleeq" panose="02000503000000020004" pitchFamily="2" charset="-78"/>
                <a:cs typeface="Jameel Noori Nastaleeq" panose="02000503000000020004" pitchFamily="2" charset="-78"/>
              </a:rPr>
              <a:t>کو کافی آئیوڈین نہیں ملتا ہے، تو یہ تھائیورائڈ کی بیماریوں کا باعث بن </a:t>
            </a:r>
            <a:r>
              <a:rPr lang="ur-PK" sz="8000" dirty="0" smtClean="0">
                <a:latin typeface="Jameel Noori Nastaleeq" panose="02000503000000020004" pitchFamily="2" charset="-78"/>
                <a:cs typeface="Jameel Noori Nastaleeq" panose="02000503000000020004" pitchFamily="2" charset="-78"/>
              </a:rPr>
              <a:t>سکتاہے </a:t>
            </a:r>
            <a:r>
              <a:rPr lang="ur-PK" sz="8000" dirty="0">
                <a:latin typeface="Jameel Noori Nastaleeq" panose="02000503000000020004" pitchFamily="2" charset="-78"/>
                <a:cs typeface="Jameel Noori Nastaleeq" panose="02000503000000020004" pitchFamily="2" charset="-78"/>
              </a:rPr>
              <a:t>(</a:t>
            </a:r>
            <a:r>
              <a:rPr lang="ur-PK" sz="8000" dirty="0" smtClean="0">
                <a:latin typeface="Jameel Noori Nastaleeq" panose="02000503000000020004" pitchFamily="2" charset="-78"/>
                <a:cs typeface="Jameel Noori Nastaleeq" panose="02000503000000020004" pitchFamily="2" charset="-78"/>
              </a:rPr>
              <a:t>بہت </a:t>
            </a:r>
            <a:r>
              <a:rPr lang="ur-PK" sz="8000" dirty="0">
                <a:latin typeface="Jameel Noori Nastaleeq" panose="02000503000000020004" pitchFamily="2" charset="-78"/>
                <a:cs typeface="Jameel Noori Nastaleeq" panose="02000503000000020004" pitchFamily="2" charset="-78"/>
              </a:rPr>
              <a:t>کم یا بہت زیادہ تھائیورائڈ ہارمون پیدا ہوتا </a:t>
            </a:r>
            <a:r>
              <a:rPr lang="ur-PK" sz="8000" dirty="0" smtClean="0">
                <a:latin typeface="Jameel Noori Nastaleeq" panose="02000503000000020004" pitchFamily="2" charset="-78"/>
                <a:cs typeface="Jameel Noori Nastaleeq" panose="02000503000000020004" pitchFamily="2" charset="-78"/>
              </a:rPr>
              <a:t>ہے). </a:t>
            </a:r>
            <a:r>
              <a:rPr lang="ur-PK" sz="8000" dirty="0">
                <a:latin typeface="Jameel Noori Nastaleeq" panose="02000503000000020004" pitchFamily="2" charset="-78"/>
                <a:cs typeface="Jameel Noori Nastaleeq" panose="02000503000000020004" pitchFamily="2" charset="-78"/>
              </a:rPr>
              <a:t>چونکہ تھائیورائڈ </a:t>
            </a:r>
            <a:r>
              <a:rPr lang="ur-PK" sz="8000" dirty="0" smtClean="0">
                <a:latin typeface="Jameel Noori Nastaleeq" panose="02000503000000020004" pitchFamily="2" charset="-78"/>
                <a:cs typeface="Jameel Noori Nastaleeq" panose="02000503000000020004" pitchFamily="2" charset="-78"/>
              </a:rPr>
              <a:t>ہارمونز میٹابولزم </a:t>
            </a:r>
            <a:r>
              <a:rPr lang="ur-PK" sz="8000" dirty="0">
                <a:latin typeface="Jameel Noori Nastaleeq" panose="02000503000000020004" pitchFamily="2" charset="-78"/>
                <a:cs typeface="Jameel Noori Nastaleeq" panose="02000503000000020004" pitchFamily="2" charset="-78"/>
              </a:rPr>
              <a:t>کے لئے اہم ہیں ، لہذا آئیوڈین کی کمی جسم کے درجہ حرارت ، تھکاوٹ </a:t>
            </a:r>
            <a:r>
              <a:rPr lang="ur-PK" sz="8000" dirty="0" smtClean="0">
                <a:latin typeface="Jameel Noori Nastaleeq" panose="02000503000000020004" pitchFamily="2" charset="-78"/>
                <a:cs typeface="Jameel Noori Nastaleeq" panose="02000503000000020004" pitchFamily="2" charset="-78"/>
              </a:rPr>
              <a:t>اور وزن </a:t>
            </a:r>
            <a:r>
              <a:rPr lang="ur-PK" sz="8000" dirty="0">
                <a:latin typeface="Jameel Noori Nastaleeq" panose="02000503000000020004" pitchFamily="2" charset="-78"/>
                <a:cs typeface="Jameel Noori Nastaleeq" panose="02000503000000020004" pitchFamily="2" charset="-78"/>
              </a:rPr>
              <a:t>کی تبدیلیوں کو منظم کرنے میں مسائل کا باعث بن سکتی ہے۔</a:t>
            </a:r>
            <a:endParaRPr lang="en-GB" sz="8000" dirty="0">
              <a:latin typeface="Jameel Noori Nastaleeq" panose="02000503000000020004" pitchFamily="2" charset="-78"/>
              <a:cs typeface="Jameel Noori Nastaleeq" panose="02000503000000020004" pitchFamily="2" charset="-78"/>
            </a:endParaRPr>
          </a:p>
        </p:txBody>
      </p:sp>
      <p:grpSp>
        <p:nvGrpSpPr>
          <p:cNvPr id="14" name="Gruppe 13"/>
          <p:cNvGrpSpPr/>
          <p:nvPr/>
        </p:nvGrpSpPr>
        <p:grpSpPr>
          <a:xfrm>
            <a:off x="8921687" y="2871887"/>
            <a:ext cx="3124154" cy="2305914"/>
            <a:chOff x="8762035" y="4335398"/>
            <a:chExt cx="3159889" cy="2378089"/>
          </a:xfrm>
        </p:grpSpPr>
        <p:sp>
          <p:nvSpPr>
            <p:cNvPr id="9" name="Afrundet rektangel 8"/>
            <p:cNvSpPr/>
            <p:nvPr/>
          </p:nvSpPr>
          <p:spPr>
            <a:xfrm>
              <a:off x="8762035" y="4835212"/>
              <a:ext cx="3159889" cy="1878275"/>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frundet rektangel 10"/>
            <p:cNvSpPr/>
            <p:nvPr/>
          </p:nvSpPr>
          <p:spPr>
            <a:xfrm>
              <a:off x="10522255" y="4335398"/>
              <a:ext cx="1018572"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felt 11"/>
            <p:cNvSpPr txBox="1"/>
            <p:nvPr/>
          </p:nvSpPr>
          <p:spPr>
            <a:xfrm>
              <a:off x="10681633" y="4432730"/>
              <a:ext cx="1238491" cy="380892"/>
            </a:xfrm>
            <a:prstGeom prst="rect">
              <a:avLst/>
            </a:prstGeom>
            <a:noFill/>
          </p:spPr>
          <p:txBody>
            <a:bodyPr wrap="square" rtlCol="0">
              <a:spAutoFit/>
            </a:bodyPr>
            <a:lstStyle/>
            <a:p>
              <a:r>
                <a:rPr lang="ur-PK" b="1" dirty="0">
                  <a:solidFill>
                    <a:schemeClr val="bg1"/>
                  </a:solidFill>
                  <a:latin typeface="Jameel Noori Nastaleeq" panose="02000503000000020004" pitchFamily="2" charset="-78"/>
                  <a:cs typeface="Jameel Noori Nastaleeq" panose="02000503000000020004" pitchFamily="2" charset="-78"/>
                </a:rPr>
                <a:t>حقیقت</a:t>
              </a:r>
              <a:endParaRPr lang="en-GB" sz="2200" dirty="0">
                <a:solidFill>
                  <a:schemeClr val="bg1"/>
                </a:solidFill>
                <a:latin typeface="Jameel Noori Nastaleeq" panose="02000503000000020004" pitchFamily="2" charset="-78"/>
                <a:ea typeface="Open Sans" panose="020B0606030504020204" pitchFamily="34" charset="0"/>
                <a:cs typeface="Jameel Noori Nastaleeq" panose="02000503000000020004" pitchFamily="2" charset="-78"/>
              </a:endParaRPr>
            </a:p>
          </p:txBody>
        </p:sp>
        <p:sp>
          <p:nvSpPr>
            <p:cNvPr id="13" name="Tekstfelt 12"/>
            <p:cNvSpPr txBox="1"/>
            <p:nvPr/>
          </p:nvSpPr>
          <p:spPr>
            <a:xfrm>
              <a:off x="8895732" y="4928383"/>
              <a:ext cx="2868499" cy="436875"/>
            </a:xfrm>
            <a:prstGeom prst="rect">
              <a:avLst/>
            </a:prstGeom>
            <a:noFill/>
          </p:spPr>
          <p:txBody>
            <a:bodyPr wrap="square" rtlCol="0">
              <a:spAutoFit/>
            </a:bodyPr>
            <a:lstStyle/>
            <a:p>
              <a:endParaRPr lang="en-US" sz="2200" dirty="0">
                <a:solidFill>
                  <a:schemeClr val="bg1"/>
                </a:solidFill>
              </a:endParaRPr>
            </a:p>
          </p:txBody>
        </p:sp>
      </p:grpSp>
      <p:sp>
        <p:nvSpPr>
          <p:cNvPr id="5" name="Rechteck 4"/>
          <p:cNvSpPr/>
          <p:nvPr/>
        </p:nvSpPr>
        <p:spPr>
          <a:xfrm>
            <a:off x="9041201" y="3827263"/>
            <a:ext cx="2885126" cy="923330"/>
          </a:xfrm>
          <a:prstGeom prst="rect">
            <a:avLst/>
          </a:prstGeom>
        </p:spPr>
        <p:txBody>
          <a:bodyPr wrap="square">
            <a:spAutoFit/>
          </a:bodyPr>
          <a:lstStyle/>
          <a:p>
            <a:pPr algn="r" rtl="1"/>
            <a:r>
              <a:rPr lang="ur-PK" b="1" dirty="0">
                <a:solidFill>
                  <a:srgbClr val="FFFFFF"/>
                </a:solidFill>
                <a:latin typeface="Jameel Noori Nastaleeq" panose="02000503000000020004" pitchFamily="2" charset="-78"/>
                <a:cs typeface="Jameel Noori Nastaleeq" panose="02000503000000020004" pitchFamily="2" charset="-78"/>
              </a:rPr>
              <a:t>تھائیورائڈ ایک تتلی کی شکل کا غدود ہے جو کہ گردن </a:t>
            </a:r>
            <a:r>
              <a:rPr lang="ur-PK" b="1" dirty="0" smtClean="0">
                <a:solidFill>
                  <a:srgbClr val="FFFFFF"/>
                </a:solidFill>
                <a:latin typeface="Jameel Noori Nastaleeq" panose="02000503000000020004" pitchFamily="2" charset="-78"/>
                <a:cs typeface="Jameel Noori Nastaleeq" panose="02000503000000020004" pitchFamily="2" charset="-78"/>
              </a:rPr>
              <a:t>کے سامنے </a:t>
            </a:r>
            <a:r>
              <a:rPr lang="ur-PK" b="1" dirty="0">
                <a:solidFill>
                  <a:srgbClr val="FFFFFF"/>
                </a:solidFill>
                <a:latin typeface="Jameel Noori Nastaleeq" panose="02000503000000020004" pitchFamily="2" charset="-78"/>
                <a:cs typeface="Jameel Noori Nastaleeq" panose="02000503000000020004" pitchFamily="2" charset="-78"/>
              </a:rPr>
              <a:t>اور لیرنکس </a:t>
            </a:r>
            <a:r>
              <a:rPr lang="de-DE" b="1" dirty="0" smtClean="0">
                <a:solidFill>
                  <a:srgbClr val="FFFFFF"/>
                </a:solidFill>
                <a:latin typeface="Jameel Noori Nastaleeq" panose="02000503000000020004" pitchFamily="2" charset="-78"/>
                <a:cs typeface="Jameel Noori Nastaleeq" panose="02000503000000020004" pitchFamily="2" charset="-78"/>
              </a:rPr>
              <a:t>(Larynx )</a:t>
            </a:r>
            <a:r>
              <a:rPr lang="ur-PK" b="1" dirty="0" smtClean="0">
                <a:solidFill>
                  <a:srgbClr val="FFFFFF"/>
                </a:solidFill>
                <a:latin typeface="Jameel Noori Nastaleeq" panose="02000503000000020004" pitchFamily="2" charset="-78"/>
                <a:cs typeface="Jameel Noori Nastaleeq" panose="02000503000000020004" pitchFamily="2" charset="-78"/>
              </a:rPr>
              <a:t> کے </a:t>
            </a:r>
            <a:r>
              <a:rPr lang="ur-PK" b="1" dirty="0">
                <a:solidFill>
                  <a:srgbClr val="FFFFFF"/>
                </a:solidFill>
                <a:latin typeface="Jameel Noori Nastaleeq" panose="02000503000000020004" pitchFamily="2" charset="-78"/>
                <a:cs typeface="Jameel Noori Nastaleeq" panose="02000503000000020004" pitchFamily="2" charset="-78"/>
              </a:rPr>
              <a:t>نیچے ہے۔</a:t>
            </a:r>
            <a:endParaRPr lang="ur-PK"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2973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EF8F4D-0BFA-49D6-8069-3C65D089183F}">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4526</Words>
  <Application>Microsoft Office PowerPoint</Application>
  <PresentationFormat>Breitbild</PresentationFormat>
  <Paragraphs>354</Paragraphs>
  <Slides>37</Slides>
  <Notes>37</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37</vt:i4>
      </vt:variant>
    </vt:vector>
  </HeadingPairs>
  <TitlesOfParts>
    <vt:vector size="50" baseType="lpstr">
      <vt:lpstr>Aptos</vt:lpstr>
      <vt:lpstr>Arial</vt:lpstr>
      <vt:lpstr>Calibri</vt:lpstr>
      <vt:lpstr>Calibri Light</vt:lpstr>
      <vt:lpstr>Jameel Noori Nastaleeq</vt:lpstr>
      <vt:lpstr>Noto Sans</vt:lpstr>
      <vt:lpstr>NotoSansArabic-Bold</vt:lpstr>
      <vt:lpstr>NotoSansArabic-Regular</vt:lpstr>
      <vt:lpstr>Open Sans</vt:lpstr>
      <vt:lpstr>Sans open</vt:lpstr>
      <vt:lpstr>Times New Roman</vt:lpstr>
      <vt:lpstr>Wingdings</vt:lpstr>
      <vt:lpstr>Office Theme</vt:lpstr>
      <vt:lpstr>آئیوڈین کے بارے میں اےبی سی ((ABC </vt:lpstr>
      <vt:lpstr>آئیوڈین فیڈ بیک ٹول </vt:lpstr>
      <vt:lpstr>آئیوڈین کیوں ضروری ہے؟</vt:lpstr>
      <vt:lpstr>آئیوڈین کیوں ضروری ہے؟</vt:lpstr>
      <vt:lpstr>کیا دنیا کے ہر شخص کو اپنی خوراک میں آئیوڈین تک رسائی حاصل ہے؟</vt:lpstr>
      <vt:lpstr>آئیوڈین کی شرح   جاننے کے لیے نقشے میں اپنے ملک کو تلاش کریں۔ </vt:lpstr>
      <vt:lpstr>آئیوڈین کی کمی کی تاریخ     کیا ہے؟</vt:lpstr>
      <vt:lpstr>آئیوڈین کی کمی کی تاریخ کیا ہے؟</vt:lpstr>
      <vt:lpstr>آئیوڈین: نشوونما اور توانائی کو فروغ دینا:</vt:lpstr>
      <vt:lpstr>حمل میں آئیوڈین: بچے اوراسکی دماغی نشوونما </vt:lpstr>
      <vt:lpstr>موجودہ دور میں آئیوڈین کی کمی پرتوجہ دینا کیوں ضروری ہے؟</vt:lpstr>
      <vt:lpstr> آئیوڈین کی مناسب مقدارلینا صحت کے لیے ضروری ہے۔ </vt:lpstr>
      <vt:lpstr>تجویز کردہ آئیوڈین کی مقدار - حمل اور دودھ پلانے کے لیے</vt:lpstr>
      <vt:lpstr>تجویز کردہ آئیوڈین کی مقدار</vt:lpstr>
      <vt:lpstr>آئیوڈین کاچکر (Cycle)</vt:lpstr>
      <vt:lpstr>PowerPoint-Präsentation</vt:lpstr>
      <vt:lpstr>مختلف ممالک اس بات کو کیسے یقینی بنائیں کہ لوگ اپنی غذامیں مناسب مقدار میں آئیوڈین لے رہے ہیں؟</vt:lpstr>
      <vt:lpstr>مختلف ممالک اس بات کو کیسے یقینی بنائیں کہ لوگ اپنی غذامیں مناسب مقدار میں آئیوڈین لے رہے ہیں؟</vt:lpstr>
      <vt:lpstr>آئیوڈین کے ذرائع خوراک کے ذریعے آئیوڈین کی تجویز کردہ روزمرہ مقدار حاصل کرنے کے لیےکون سی خوراک اور اس کا کتنا حصہ ہونا چاہیے:</vt:lpstr>
      <vt:lpstr>کیا نمک ہمارے لیے برا ہے؟</vt:lpstr>
      <vt:lpstr>آئیوڈین سے بھرپور کھانے تیار کرنا: ایک گروپ مشق</vt:lpstr>
      <vt:lpstr>یاد رکھنے کے نکات</vt:lpstr>
      <vt:lpstr>خالی جگہیں  پُرکریں۔</vt:lpstr>
      <vt:lpstr>غلطیوں کی نشاندہی کریں:</vt:lpstr>
      <vt:lpstr>ماڈیول اے کی مشقیں۔</vt:lpstr>
      <vt:lpstr>ماڈیول اے کے مشقوں کے جوابات ۔</vt:lpstr>
      <vt:lpstr>ماڈیول اے کی مشقیں</vt:lpstr>
      <vt:lpstr>ماڈیول اے کی مشقیں</vt:lpstr>
      <vt:lpstr>ماڈیول اے کے مشقوں کے جوابات </vt:lpstr>
      <vt:lpstr>ماڈیول اے کی مشقیں</vt:lpstr>
      <vt:lpstr>ماڈیول اے کے مشقوں کے جوابات </vt:lpstr>
      <vt:lpstr>ماڈیول اے کی مشقیں</vt:lpstr>
      <vt:lpstr>ماڈیول کے مشقوں کے جوابات </vt:lpstr>
      <vt:lpstr>ماڈیول اے کی مشقیں</vt:lpstr>
      <vt:lpstr>ماڈیول اے کے مشقوں کے جوابات </vt:lpstr>
      <vt:lpstr>ماڈیول بی میں گروپ کا کام </vt:lpstr>
      <vt:lpstr>ماڈیول سی میں گروپ میں کرنے  کا  کام </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Saima Bibi</cp:lastModifiedBy>
  <cp:revision>348</cp:revision>
  <cp:lastPrinted>2024-09-04T12:53:01Z</cp:lastPrinted>
  <dcterms:created xsi:type="dcterms:W3CDTF">2024-02-17T19:23:46Z</dcterms:created>
  <dcterms:modified xsi:type="dcterms:W3CDTF">2024-12-18T10:16:04Z</dcterms:modified>
</cp:coreProperties>
</file>