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121" d="100"/>
          <a:sy n="121" d="100"/>
        </p:scale>
        <p:origin x="10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85"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1048886"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7A039C-57F6-4509-9792-D5FD2C73C46D}" type="datetimeFigureOut">
              <a:rPr lang="en-GB" smtClean="0"/>
              <a:t>19/11/2024</a:t>
            </a:fld>
            <a:endParaRPr lang="en-GB" dirty="0"/>
          </a:p>
        </p:txBody>
      </p:sp>
      <p:sp>
        <p:nvSpPr>
          <p:cNvPr id="1048887"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048888"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89"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1048890"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9321E1-ABFE-492C-A172-25C1D4654C51}" type="slidenum">
              <a:rPr lang="en-GB" smtClean="0"/>
              <a:t>‹Nr.›</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Slide Image Placeholder 1"/>
          <p:cNvSpPr>
            <a:spLocks noGrp="1" noRot="1" noChangeAspect="1"/>
          </p:cNvSpPr>
          <p:nvPr>
            <p:ph type="sldImg"/>
          </p:nvPr>
        </p:nvSpPr>
        <p:spPr/>
      </p:sp>
      <p:sp>
        <p:nvSpPr>
          <p:cNvPr id="1048589" name="Notes Placeholder 2"/>
          <p:cNvSpPr>
            <a:spLocks noGrp="1"/>
          </p:cNvSpPr>
          <p:nvPr>
            <p:ph type="body" idx="1"/>
          </p:nvPr>
        </p:nvSpPr>
        <p:spPr/>
        <p:txBody>
          <a:bodyPr/>
          <a:lstStyle/>
          <a:p>
            <a:endParaRPr lang="en-GB" dirty="0"/>
          </a:p>
        </p:txBody>
      </p:sp>
      <p:sp>
        <p:nvSpPr>
          <p:cNvPr id="1048590" name="Slide Number Placeholder 3"/>
          <p:cNvSpPr>
            <a:spLocks noGrp="1"/>
          </p:cNvSpPr>
          <p:nvPr>
            <p:ph type="sldNum" sz="quarter" idx="10"/>
          </p:nvPr>
        </p:nvSpPr>
        <p:spPr/>
        <p:txBody>
          <a:bodyPr/>
          <a:lstStyle/>
          <a:p>
            <a:fld id="{1D9321E1-ABFE-492C-A172-25C1D4654C51}"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Slide Image Placeholder 1"/>
          <p:cNvSpPr>
            <a:spLocks noGrp="1" noRot="1" noChangeAspect="1"/>
          </p:cNvSpPr>
          <p:nvPr>
            <p:ph type="sldImg"/>
          </p:nvPr>
        </p:nvSpPr>
        <p:spPr/>
      </p:sp>
      <p:sp>
        <p:nvSpPr>
          <p:cNvPr id="1048647" name="Notes Placeholder 2"/>
          <p:cNvSpPr>
            <a:spLocks noGrp="1"/>
          </p:cNvSpPr>
          <p:nvPr>
            <p:ph type="body" idx="1"/>
          </p:nvPr>
        </p:nvSpPr>
        <p:spPr/>
        <p:txBody>
          <a:bodyPr/>
          <a:lstStyle/>
          <a:p>
            <a:r>
              <a:rPr lang="en-GB" dirty="0"/>
              <a:t>এই পৃষ্ঠা/স্লাইডে কিছু সংযোজিত অংশ রয়েছে। 
</a:t>
            </a:r>
          </a:p>
        </p:txBody>
      </p:sp>
      <p:sp>
        <p:nvSpPr>
          <p:cNvPr id="1048648" name="Slide Number Placeholder 3"/>
          <p:cNvSpPr>
            <a:spLocks noGrp="1"/>
          </p:cNvSpPr>
          <p:nvPr>
            <p:ph type="sldNum" sz="quarter" idx="10"/>
          </p:nvPr>
        </p:nvSpPr>
        <p:spPr/>
        <p:txBody>
          <a:bodyPr/>
          <a:lstStyle/>
          <a:p>
            <a:fld id="{1D9321E1-ABFE-492C-A172-25C1D4654C51}" type="slidenum">
              <a:rPr lang="en-GB" smtClean="0"/>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Slide Image Placeholder 1"/>
          <p:cNvSpPr>
            <a:spLocks noGrp="1" noRot="1" noChangeAspect="1"/>
          </p:cNvSpPr>
          <p:nvPr>
            <p:ph type="sldImg"/>
          </p:nvPr>
        </p:nvSpPr>
        <p:spPr/>
      </p:sp>
      <p:sp>
        <p:nvSpPr>
          <p:cNvPr id="1048652" name="Notes Placeholder 2"/>
          <p:cNvSpPr>
            <a:spLocks noGrp="1"/>
          </p:cNvSpPr>
          <p:nvPr>
            <p:ph type="body" idx="1"/>
          </p:nvPr>
        </p:nvSpPr>
        <p:spPr/>
        <p:txBody>
          <a:bodyPr/>
          <a:lstStyle/>
          <a:p>
            <a:endParaRPr lang="en-GB"/>
          </a:p>
        </p:txBody>
      </p:sp>
      <p:sp>
        <p:nvSpPr>
          <p:cNvPr id="1048653" name="Slide Number Placeholder 3"/>
          <p:cNvSpPr>
            <a:spLocks noGrp="1"/>
          </p:cNvSpPr>
          <p:nvPr>
            <p:ph type="sldNum" sz="quarter" idx="10"/>
          </p:nvPr>
        </p:nvSpPr>
        <p:spPr/>
        <p:txBody>
          <a:bodyPr/>
          <a:lstStyle/>
          <a:p>
            <a:fld id="{1D9321E1-ABFE-492C-A172-25C1D4654C51}" type="slidenum">
              <a:rPr lang="en-GB" smtClean="0"/>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Slide Image Placeholder 1"/>
          <p:cNvSpPr>
            <a:spLocks noGrp="1" noRot="1" noChangeAspect="1"/>
          </p:cNvSpPr>
          <p:nvPr>
            <p:ph type="sldImg"/>
          </p:nvPr>
        </p:nvSpPr>
        <p:spPr/>
      </p:sp>
      <p:sp>
        <p:nvSpPr>
          <p:cNvPr id="1048659" name="Notes Placeholder 2"/>
          <p:cNvSpPr>
            <a:spLocks noGrp="1"/>
          </p:cNvSpPr>
          <p:nvPr>
            <p:ph type="body" idx="1"/>
          </p:nvPr>
        </p:nvSpPr>
        <p:spPr/>
        <p:txBody>
          <a:bodyPr/>
          <a:lstStyle/>
          <a:p>
            <a:r>
              <a:rPr lang="en-GB" dirty="0"/>
              <a:t>শব্দকোষ: হাইপোথাইরয়েডিজম এবং হাইপারথাইরয়েডিজম: যদি থাইরয়েড গ্রন্থি যথেষ্ট আয়োডিন না পায়, তবে এটি খুব কম থাইরয়েড হরমোন (হাইপোথাইরয়েডিজম) তৈরি করতে শুরু করতে পারে। কিছু ক্ষেত্রে, যখন আয়োডিন গ্রহণ খুব বেশি হয়, তখন এটি থাইরয়েড হরমোন (হাইপারথাইরয়েডিজম) খুব বেশি উৎপাদন করতে পারে।</a:t>
            </a:r>
          </a:p>
        </p:txBody>
      </p:sp>
      <p:sp>
        <p:nvSpPr>
          <p:cNvPr id="1048660" name="Slide Number Placeholder 3"/>
          <p:cNvSpPr>
            <a:spLocks noGrp="1"/>
          </p:cNvSpPr>
          <p:nvPr>
            <p:ph type="sldNum" sz="quarter" idx="10"/>
          </p:nvPr>
        </p:nvSpPr>
        <p:spPr/>
        <p:txBody>
          <a:bodyPr/>
          <a:lstStyle/>
          <a:p>
            <a:fld id="{1D9321E1-ABFE-492C-A172-25C1D4654C51}" type="slidenum">
              <a:rPr lang="en-GB" smtClean="0"/>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Slide Image Placeholder 1"/>
          <p:cNvSpPr>
            <a:spLocks noGrp="1" noRot="1" noChangeAspect="1"/>
          </p:cNvSpPr>
          <p:nvPr>
            <p:ph type="sldImg"/>
          </p:nvPr>
        </p:nvSpPr>
        <p:spPr/>
      </p:sp>
      <p:sp>
        <p:nvSpPr>
          <p:cNvPr id="1048664"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GB" dirty="0"/>
          </a:p>
        </p:txBody>
      </p:sp>
      <p:sp>
        <p:nvSpPr>
          <p:cNvPr id="1048665" name="Slide Number Placeholder 3"/>
          <p:cNvSpPr>
            <a:spLocks noGrp="1"/>
          </p:cNvSpPr>
          <p:nvPr>
            <p:ph type="sldNum" sz="quarter" idx="10"/>
          </p:nvPr>
        </p:nvSpPr>
        <p:spPr/>
        <p:txBody>
          <a:bodyPr/>
          <a:lstStyle/>
          <a:p>
            <a:fld id="{1D9321E1-ABFE-492C-A172-25C1D4654C51}" type="slidenum">
              <a:rPr lang="en-GB" smtClean="0"/>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Pladsholder til slidebillede 1"/>
          <p:cNvSpPr>
            <a:spLocks noGrp="1" noRot="1" noChangeAspect="1"/>
          </p:cNvSpPr>
          <p:nvPr>
            <p:ph type="sldImg"/>
          </p:nvPr>
        </p:nvSpPr>
        <p:spPr/>
      </p:sp>
      <p:sp>
        <p:nvSpPr>
          <p:cNvPr id="1048672" name="Pladsholder til noter 2"/>
          <p:cNvSpPr>
            <a:spLocks noGrp="1"/>
          </p:cNvSpPr>
          <p:nvPr>
            <p:ph type="body" idx="1"/>
          </p:nvPr>
        </p:nvSpPr>
        <p:spPr/>
        <p:txBody>
          <a:bodyPr/>
          <a:lstStyle/>
          <a:p>
            <a:endParaRPr lang="en-GB"/>
          </a:p>
        </p:txBody>
      </p:sp>
      <p:sp>
        <p:nvSpPr>
          <p:cNvPr id="1048673" name="Pladsholder til slidenummer 3"/>
          <p:cNvSpPr>
            <a:spLocks noGrp="1"/>
          </p:cNvSpPr>
          <p:nvPr>
            <p:ph type="sldNum" sz="quarter" idx="10"/>
          </p:nvPr>
        </p:nvSpPr>
        <p:spPr/>
        <p:txBody>
          <a:bodyPr/>
          <a:lstStyle/>
          <a:p>
            <a:fld id="{1D9321E1-ABFE-492C-A172-25C1D4654C51}" type="slidenum">
              <a:rPr lang="en-GB" smtClean="0"/>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Slide Image Placeholder 1"/>
          <p:cNvSpPr>
            <a:spLocks noGrp="1" noRot="1" noChangeAspect="1"/>
          </p:cNvSpPr>
          <p:nvPr>
            <p:ph type="sldImg"/>
          </p:nvPr>
        </p:nvSpPr>
        <p:spPr/>
      </p:sp>
      <p:sp>
        <p:nvSpPr>
          <p:cNvPr id="1048677" name="Notes Placeholder 2"/>
          <p:cNvSpPr>
            <a:spLocks noGrp="1"/>
          </p:cNvSpPr>
          <p:nvPr>
            <p:ph type="body" idx="1"/>
          </p:nvPr>
        </p:nvSpPr>
        <p:spPr/>
        <p:txBody>
          <a:bodyPr/>
          <a:lstStyle/>
          <a:p>
            <a:endParaRPr lang="en-GB" dirty="0"/>
          </a:p>
        </p:txBody>
      </p:sp>
      <p:sp>
        <p:nvSpPr>
          <p:cNvPr id="1048678" name="Slide Number Placeholder 3"/>
          <p:cNvSpPr>
            <a:spLocks noGrp="1"/>
          </p:cNvSpPr>
          <p:nvPr>
            <p:ph type="sldNum" sz="quarter" idx="10"/>
          </p:nvPr>
        </p:nvSpPr>
        <p:spPr/>
        <p:txBody>
          <a:bodyPr/>
          <a:lstStyle/>
          <a:p>
            <a:fld id="{1D9321E1-ABFE-492C-A172-25C1D4654C51}" type="slidenum">
              <a:rPr lang="en-GB" smtClean="0"/>
              <a:t>15</a:t>
            </a:fld>
            <a:endParaRPr lang="en-GB" dirty="0"/>
          </a:p>
        </p:txBody>
      </p:sp>
    </p:spTree>
  </p:cSld>
  <p:clrMapOvr>
    <a:overrideClrMapping bg1="dk1" tx1="dk1" bg2="dk1" tx2="dk1" accent1="dk1" accent2="dk1" accent3="dk1" accent4="dk1" accent5="dk1" accent6="dk1" hlink="dk1" folHlink="dk1"/>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Pladsholder til slidebillede 1"/>
          <p:cNvSpPr>
            <a:spLocks noGrp="1" noRot="1" noChangeAspect="1"/>
          </p:cNvSpPr>
          <p:nvPr>
            <p:ph type="sldImg"/>
          </p:nvPr>
        </p:nvSpPr>
        <p:spPr/>
      </p:sp>
      <p:sp>
        <p:nvSpPr>
          <p:cNvPr id="1048684"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GB" dirty="0"/>
              <a:t>শব্দকোষ: আয়োডিনের মতো প্রয়োজনীয় ভিটামিন বা খনিজ পদার্থ যখন লবণ, রুটি, সিরিয়াল বা দুধের মতো নির্দিষ্ট খাবারে যোগ করা হয় তখন ফোর্টফিকেশন হয়।  এর উদ্দেশ্য হল নির্দিষ্ট খাবারে নির্দিষ্ট পুষ্টির পরিমাণ বাড়ানো এবং মানুষ যাতে পর্যাপ্ত গুরুত্বপূর্ণ ভিটামিন এবং খনিজ পায় তা নিশ্চিত করা।
</a:t>
            </a:r>
          </a:p>
        </p:txBody>
      </p:sp>
      <p:sp>
        <p:nvSpPr>
          <p:cNvPr id="1048685" name="Pladsholder til slidenummer 3"/>
          <p:cNvSpPr>
            <a:spLocks noGrp="1"/>
          </p:cNvSpPr>
          <p:nvPr>
            <p:ph type="sldNum" sz="quarter" idx="10"/>
          </p:nvPr>
        </p:nvSpPr>
        <p:spPr/>
        <p:txBody>
          <a:bodyPr/>
          <a:lstStyle/>
          <a:p>
            <a:fld id="{1D9321E1-ABFE-492C-A172-25C1D4654C51}" type="slidenum">
              <a:rPr lang="en-GB" smtClean="0"/>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Slide Image Placeholder 1"/>
          <p:cNvSpPr>
            <a:spLocks noGrp="1" noRot="1" noChangeAspect="1"/>
          </p:cNvSpPr>
          <p:nvPr>
            <p:ph type="sldImg"/>
          </p:nvPr>
        </p:nvSpPr>
        <p:spPr/>
      </p:sp>
      <p:sp>
        <p:nvSpPr>
          <p:cNvPr id="1048689" name="Notes Placeholder 2"/>
          <p:cNvSpPr>
            <a:spLocks noGrp="1"/>
          </p:cNvSpPr>
          <p:nvPr>
            <p:ph type="body" idx="1"/>
          </p:nvPr>
        </p:nvSpPr>
        <p:spPr/>
        <p:txBody>
          <a:bodyPr/>
          <a:lstStyle/>
          <a:p>
            <a:endParaRPr lang="en-GB"/>
          </a:p>
        </p:txBody>
      </p:sp>
      <p:sp>
        <p:nvSpPr>
          <p:cNvPr id="1048690" name="Slide Number Placeholder 3"/>
          <p:cNvSpPr>
            <a:spLocks noGrp="1"/>
          </p:cNvSpPr>
          <p:nvPr>
            <p:ph type="sldNum" sz="quarter" idx="10"/>
          </p:nvPr>
        </p:nvSpPr>
        <p:spPr/>
        <p:txBody>
          <a:bodyPr/>
          <a:lstStyle/>
          <a:p>
            <a:fld id="{1D9321E1-ABFE-492C-A172-25C1D4654C51}" type="slidenum">
              <a:rPr lang="en-GB" smtClean="0"/>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Slide Image Placeholder 1"/>
          <p:cNvSpPr>
            <a:spLocks noGrp="1" noRot="1" noChangeAspect="1"/>
          </p:cNvSpPr>
          <p:nvPr>
            <p:ph type="sldImg"/>
          </p:nvPr>
        </p:nvSpPr>
        <p:spPr/>
      </p:sp>
      <p:sp>
        <p:nvSpPr>
          <p:cNvPr id="1048695" name="Notes Placeholder 2"/>
          <p:cNvSpPr>
            <a:spLocks noGrp="1"/>
          </p:cNvSpPr>
          <p:nvPr>
            <p:ph type="body" idx="1"/>
          </p:nvPr>
        </p:nvSpPr>
        <p:spPr/>
        <p:txBody>
          <a:bodyPr/>
          <a:lstStyle/>
          <a:p>
            <a:endParaRPr lang="en-GB"/>
          </a:p>
        </p:txBody>
      </p:sp>
      <p:sp>
        <p:nvSpPr>
          <p:cNvPr id="1048696" name="Slide Number Placeholder 3"/>
          <p:cNvSpPr>
            <a:spLocks noGrp="1"/>
          </p:cNvSpPr>
          <p:nvPr>
            <p:ph type="sldNum" sz="quarter" idx="10"/>
          </p:nvPr>
        </p:nvSpPr>
        <p:spPr/>
        <p:txBody>
          <a:bodyPr/>
          <a:lstStyle/>
          <a:p>
            <a:fld id="{1D9321E1-ABFE-492C-A172-25C1D4654C51}" type="slidenum">
              <a:rPr lang="en-GB" smtClean="0"/>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Slide Image Placeholder 1"/>
          <p:cNvSpPr>
            <a:spLocks noGrp="1" noRot="1" noChangeAspect="1"/>
          </p:cNvSpPr>
          <p:nvPr>
            <p:ph type="sldImg"/>
          </p:nvPr>
        </p:nvSpPr>
        <p:spPr/>
      </p:sp>
      <p:sp>
        <p:nvSpPr>
          <p:cNvPr id="1048699"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GB" dirty="0"/>
              <a:t>নোট!  এই পৃষ্ঠাটি মূলত নির্দিষ্ট দেশের উপর ভিত্তি করে প্রস্তুত করা হয়েছে - বর্তমান সংস্করণটি যুক্তরাজ্যের
</a:t>
            </a:r>
          </a:p>
        </p:txBody>
      </p:sp>
      <p:sp>
        <p:nvSpPr>
          <p:cNvPr id="1048700" name="Slide Number Placeholder 3"/>
          <p:cNvSpPr>
            <a:spLocks noGrp="1"/>
          </p:cNvSpPr>
          <p:nvPr>
            <p:ph type="sldNum" sz="quarter" idx="10"/>
          </p:nvPr>
        </p:nvSpPr>
        <p:spPr/>
        <p:txBody>
          <a:bodyPr/>
          <a:lstStyle/>
          <a:p>
            <a:fld id="{1D9321E1-ABFE-492C-A172-25C1D4654C51}" type="slidenum">
              <a:rPr lang="en-GB" smtClean="0"/>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lide Image Placeholder 1"/>
          <p:cNvSpPr>
            <a:spLocks noGrp="1" noRot="1" noChangeAspect="1"/>
          </p:cNvSpPr>
          <p:nvPr>
            <p:ph type="sldImg"/>
          </p:nvPr>
        </p:nvSpPr>
        <p:spPr/>
      </p:sp>
      <p:sp>
        <p:nvSpPr>
          <p:cNvPr id="1048599" name="Notes Placeholder 2"/>
          <p:cNvSpPr>
            <a:spLocks noGrp="1"/>
          </p:cNvSpPr>
          <p:nvPr>
            <p:ph type="body" idx="1"/>
          </p:nvPr>
        </p:nvSpPr>
        <p:spPr/>
        <p:txBody>
          <a:bodyPr/>
          <a:lstStyle/>
          <a:p>
            <a:r>
              <a:rPr lang="da-DK" dirty="0"/>
              <a:t>শিক্ষার্থীদের কাছে কম্পিউটার এবং ইন্টারনেট থাকলে অনুগ্রহ করে ওয়েবসাইটের অনলাইন সংস্করণটি ব্যবহার করুন।</a:t>
            </a:r>
          </a:p>
        </p:txBody>
      </p:sp>
      <p:sp>
        <p:nvSpPr>
          <p:cNvPr id="1048600" name="Slide Number Placeholder 3"/>
          <p:cNvSpPr>
            <a:spLocks noGrp="1"/>
          </p:cNvSpPr>
          <p:nvPr>
            <p:ph type="sldNum" sz="quarter" idx="5"/>
          </p:nvPr>
        </p:nvSpPr>
        <p:spPr/>
        <p:txBody>
          <a:bodyPr/>
          <a:lstStyle/>
          <a:p>
            <a:fld id="{1D9321E1-ABFE-492C-A172-25C1D4654C51}"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Slide Image Placeholder 1"/>
          <p:cNvSpPr>
            <a:spLocks noGrp="1" noRot="1" noChangeAspect="1"/>
          </p:cNvSpPr>
          <p:nvPr>
            <p:ph type="sldImg"/>
          </p:nvPr>
        </p:nvSpPr>
        <p:spPr/>
      </p:sp>
      <p:sp>
        <p:nvSpPr>
          <p:cNvPr id="1048704" name="Notes Placeholder 2"/>
          <p:cNvSpPr>
            <a:spLocks noGrp="1"/>
          </p:cNvSpPr>
          <p:nvPr>
            <p:ph type="body" idx="1"/>
          </p:nvPr>
        </p:nvSpPr>
        <p:spPr/>
        <p:txBody>
          <a:bodyPr/>
          <a:lstStyle/>
          <a:p>
            <a:endParaRPr lang="en-GB"/>
          </a:p>
        </p:txBody>
      </p:sp>
      <p:sp>
        <p:nvSpPr>
          <p:cNvPr id="1048705" name="Slide Number Placeholder 3"/>
          <p:cNvSpPr>
            <a:spLocks noGrp="1"/>
          </p:cNvSpPr>
          <p:nvPr>
            <p:ph type="sldNum" sz="quarter" idx="10"/>
          </p:nvPr>
        </p:nvSpPr>
        <p:spPr/>
        <p:txBody>
          <a:bodyPr/>
          <a:lstStyle/>
          <a:p>
            <a:fld id="{1D9321E1-ABFE-492C-A172-25C1D4654C51}" type="slidenum">
              <a:rPr lang="en-GB" smtClean="0"/>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Slide Image Placeholder 1"/>
          <p:cNvSpPr>
            <a:spLocks noGrp="1" noRot="1" noChangeAspect="1"/>
          </p:cNvSpPr>
          <p:nvPr>
            <p:ph type="sldImg"/>
          </p:nvPr>
        </p:nvSpPr>
        <p:spPr/>
      </p:sp>
      <p:sp>
        <p:nvSpPr>
          <p:cNvPr id="1048709"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GB" baseline="0" dirty="0"/>
              <a:t>এই পৃষ্ঠা/স্লাইডে একটি টাস্ক সংযোজিত করা হয়েছে।
 হাইলাইট: যেসব ক্ষেত্রে খাদ্যের মাধ্যমে আয়োডিনের চাহিদা পূরণ করা কঠিন, যেমন  একজন নিরামিষাশী বা নিরামিষাশী মহিলা যিনি মা হতে চান, তার জন্য পরিপূরক প্রয়োজন হতে পারে।
</a:t>
            </a:r>
          </a:p>
        </p:txBody>
      </p:sp>
      <p:sp>
        <p:nvSpPr>
          <p:cNvPr id="1048710" name="Slide Number Placeholder 3"/>
          <p:cNvSpPr>
            <a:spLocks noGrp="1"/>
          </p:cNvSpPr>
          <p:nvPr>
            <p:ph type="sldNum" sz="quarter" idx="10"/>
          </p:nvPr>
        </p:nvSpPr>
        <p:spPr/>
        <p:txBody>
          <a:bodyPr/>
          <a:lstStyle/>
          <a:p>
            <a:fld id="{1D9321E1-ABFE-492C-A172-25C1D4654C51}" type="slidenum">
              <a:rPr lang="en-GB" smtClean="0"/>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Slide Image Placeholder 1"/>
          <p:cNvSpPr>
            <a:spLocks noGrp="1" noRot="1" noChangeAspect="1"/>
          </p:cNvSpPr>
          <p:nvPr>
            <p:ph type="sldImg"/>
          </p:nvPr>
        </p:nvSpPr>
        <p:spPr/>
      </p:sp>
      <p:sp>
        <p:nvSpPr>
          <p:cNvPr id="1048713" name="Notes Placeholder 2"/>
          <p:cNvSpPr>
            <a:spLocks noGrp="1"/>
          </p:cNvSpPr>
          <p:nvPr>
            <p:ph type="body" idx="1"/>
          </p:nvPr>
        </p:nvSpPr>
        <p:spPr/>
        <p:txBody>
          <a:bodyPr/>
          <a:lstStyle/>
          <a:p>
            <a:endParaRPr lang="en-GB"/>
          </a:p>
        </p:txBody>
      </p:sp>
      <p:sp>
        <p:nvSpPr>
          <p:cNvPr id="1048714" name="Slide Number Placeholder 3"/>
          <p:cNvSpPr>
            <a:spLocks noGrp="1"/>
          </p:cNvSpPr>
          <p:nvPr>
            <p:ph type="sldNum" sz="quarter" idx="10"/>
          </p:nvPr>
        </p:nvSpPr>
        <p:spPr/>
        <p:txBody>
          <a:bodyPr/>
          <a:lstStyle/>
          <a:p>
            <a:fld id="{1D9321E1-ABFE-492C-A172-25C1D4654C51}" type="slidenum">
              <a:rPr lang="en-GB" smtClean="0"/>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Slide Image Placeholder 1"/>
          <p:cNvSpPr>
            <a:spLocks noGrp="1" noRot="1" noChangeAspect="1"/>
          </p:cNvSpPr>
          <p:nvPr>
            <p:ph type="sldImg"/>
          </p:nvPr>
        </p:nvSpPr>
        <p:spPr/>
      </p:sp>
      <p:sp>
        <p:nvSpPr>
          <p:cNvPr id="1048718" name="Notes Placeholder 2"/>
          <p:cNvSpPr>
            <a:spLocks noGrp="1"/>
          </p:cNvSpPr>
          <p:nvPr>
            <p:ph type="body" idx="1"/>
          </p:nvPr>
        </p:nvSpPr>
        <p:spPr/>
        <p:txBody>
          <a:bodyPr/>
          <a:lstStyle/>
          <a:p>
            <a:pPr>
              <a:lnSpc>
                <a:spcPct val="115000"/>
              </a:lnSpc>
              <a:spcAft>
                <a:spcPts val="6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১. আয়োডিন শিশুর (মস্তিষ্কের) বিকাশের জন্য গুরুত্বপূর্ণ।
২. থাইরয়েড হরমোন (থাইরয়েড গ্রন্থিতে) উৎপন্ন হয়।
৩. বয়ঃসন্ধিকালে, আপনার প্রতি (দিন) ১৫০মাইক্রোগ্রাম আয়োডিন প্রয়োজন।
৪. (মাছ)আয়োডিনের একটি ভালো সামুদ্রিক উৎস।
৫. মহিলাদের (গর্ভাবস্থায়) প্রতিদিন উচ্চ আয়োডিন গ্রহণের প্রয়োজন হয়।
৬. আয়োডিনের ঘাটতি থাইরয়েডের বৃদ্ধি ঘটাতে পারে, একে (গয়েট্রে) বলে।</a:t>
            </a:r>
          </a:p>
        </p:txBody>
      </p:sp>
      <p:sp>
        <p:nvSpPr>
          <p:cNvPr id="1048719" name="Slide Number Placeholder 3"/>
          <p:cNvSpPr>
            <a:spLocks noGrp="1"/>
          </p:cNvSpPr>
          <p:nvPr>
            <p:ph type="sldNum" sz="quarter" idx="10"/>
          </p:nvPr>
        </p:nvSpPr>
        <p:spPr/>
        <p:txBody>
          <a:bodyPr/>
          <a:lstStyle/>
          <a:p>
            <a:fld id="{1D9321E1-ABFE-492C-A172-25C1D4654C51}" type="slidenum">
              <a:rPr lang="en-GB" smtClean="0"/>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Slide Image Placeholder 1"/>
          <p:cNvSpPr>
            <a:spLocks noGrp="1" noRot="1" noChangeAspect="1"/>
          </p:cNvSpPr>
          <p:nvPr>
            <p:ph type="sldImg"/>
          </p:nvPr>
        </p:nvSpPr>
        <p:spPr/>
      </p:sp>
      <p:sp>
        <p:nvSpPr>
          <p:cNvPr id="104872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US" dirty="0"/>
              <a:t>সঠিক উত্তর: 
✔ আয়োডিনের ঘাটতি রোধ করতে পর্যাপ্ত আয়োডিন গ্রহণ অপরিহার্য।
✔ খাদ্যে পর্যাপ্ত আয়োডিন থাকা বিশেষকরে গর্ভাবস্থায় খুবই গুরুত্বপূর্ণ।
✔ ৩০ বছর আগে একটি বিশ্বব্যাপী প্রচারাভিযান আয়োডিনযুক্ত লবণের মাধ্যমে গলগণ্ডের প্রকোপ কমাতে সাহায্য করেছিল।
✔ আয়োডিনযুক্ত লবণ ছাড়াও আয়োডিনের অন্যান্য গুরুত্বপূর্ণ উৎস হল সামুদ্রিক খাবার এবং দুগ্ধজাত পণ্য।
</a:t>
            </a:r>
          </a:p>
        </p:txBody>
      </p:sp>
      <p:sp>
        <p:nvSpPr>
          <p:cNvPr id="1048724" name="Slide Number Placeholder 3"/>
          <p:cNvSpPr>
            <a:spLocks noGrp="1"/>
          </p:cNvSpPr>
          <p:nvPr>
            <p:ph type="sldNum" sz="quarter" idx="10"/>
          </p:nvPr>
        </p:nvSpPr>
        <p:spPr/>
        <p:txBody>
          <a:bodyPr/>
          <a:lstStyle/>
          <a:p>
            <a:fld id="{1D9321E1-ABFE-492C-A172-25C1D4654C51}" type="slidenum">
              <a:rPr lang="en-GB" smtClean="0"/>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Slide Image Placeholder 1"/>
          <p:cNvSpPr>
            <a:spLocks noGrp="1" noRot="1" noChangeAspect="1"/>
          </p:cNvSpPr>
          <p:nvPr>
            <p:ph type="sldImg"/>
          </p:nvPr>
        </p:nvSpPr>
        <p:spPr/>
      </p:sp>
      <p:sp>
        <p:nvSpPr>
          <p:cNvPr id="1048728" name="Notes Placeholder 2"/>
          <p:cNvSpPr>
            <a:spLocks noGrp="1"/>
          </p:cNvSpPr>
          <p:nvPr>
            <p:ph type="body" idx="1"/>
          </p:nvPr>
        </p:nvSpPr>
        <p:spPr/>
        <p:txBody>
          <a:bodyPr/>
          <a:lstStyle/>
          <a:p>
            <a:r>
              <a:rPr lang="en-GB" dirty="0"/>
              <a:t>সঠিক উত্তর:
✔ মেটাবলিজম
✔ মস্তিষ্কের বিকাশ, বিশেষ করে গর্ভাবস্থায় এবং শৈশবকালে 
✔ বৃদ্ধি এবং বিকাশ, বিশেষ করে শৈশব এবং কৈশোরে
</a:t>
            </a:r>
          </a:p>
        </p:txBody>
      </p:sp>
      <p:sp>
        <p:nvSpPr>
          <p:cNvPr id="1048729" name="Slide Number Placeholder 3"/>
          <p:cNvSpPr>
            <a:spLocks noGrp="1"/>
          </p:cNvSpPr>
          <p:nvPr>
            <p:ph type="sldNum" sz="quarter" idx="10"/>
          </p:nvPr>
        </p:nvSpPr>
        <p:spPr/>
        <p:txBody>
          <a:bodyPr/>
          <a:lstStyle/>
          <a:p>
            <a:fld id="{1D9321E1-ABFE-492C-A172-25C1D4654C51}" type="slidenum">
              <a:rPr lang="en-GB" smtClean="0"/>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Slide Image Placeholder 1"/>
          <p:cNvSpPr>
            <a:spLocks noGrp="1" noRot="1" noChangeAspect="1"/>
          </p:cNvSpPr>
          <p:nvPr>
            <p:ph type="sldImg"/>
          </p:nvPr>
        </p:nvSpPr>
        <p:spPr/>
      </p:sp>
      <p:sp>
        <p:nvSpPr>
          <p:cNvPr id="1048733" name="Notes Placeholder 2"/>
          <p:cNvSpPr>
            <a:spLocks noGrp="1"/>
          </p:cNvSpPr>
          <p:nvPr>
            <p:ph type="body" idx="1"/>
          </p:nvPr>
        </p:nvSpPr>
        <p:spPr/>
        <p:txBody>
          <a:bodyPr/>
          <a:lstStyle/>
          <a:p>
            <a:r>
              <a:rPr lang="en-GB" u="sng" dirty="0"/>
              <a:t>সঠিক উত্তর:
✔ মেটাবলিজম
✔ মস্তিষ্কের বিকাশ, বিশেষ করে গর্ভাবস্থায় এবং শৈশবকালে 
✔ বৃদ্ধি এবং বিকাশ, বিশেষ করে শৈশব এবং কৈশোরে
</a:t>
            </a:r>
          </a:p>
        </p:txBody>
      </p:sp>
      <p:sp>
        <p:nvSpPr>
          <p:cNvPr id="1048734" name="Slide Number Placeholder 3"/>
          <p:cNvSpPr>
            <a:spLocks noGrp="1"/>
          </p:cNvSpPr>
          <p:nvPr>
            <p:ph type="sldNum" sz="quarter" idx="10"/>
          </p:nvPr>
        </p:nvSpPr>
        <p:spPr/>
        <p:txBody>
          <a:bodyPr/>
          <a:lstStyle/>
          <a:p>
            <a:fld id="{1D9321E1-ABFE-492C-A172-25C1D4654C51}" type="slidenum">
              <a:rPr lang="en-GB" smtClean="0"/>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Slide Image Placeholder 1"/>
          <p:cNvSpPr>
            <a:spLocks noGrp="1" noRot="1" noChangeAspect="1"/>
          </p:cNvSpPr>
          <p:nvPr>
            <p:ph type="sldImg"/>
          </p:nvPr>
        </p:nvSpPr>
        <p:spPr/>
      </p:sp>
      <p:sp>
        <p:nvSpPr>
          <p:cNvPr id="1048738" name="Notes Placeholder 2"/>
          <p:cNvSpPr>
            <a:spLocks noGrp="1"/>
          </p:cNvSpPr>
          <p:nvPr>
            <p:ph type="body" idx="1"/>
          </p:nvPr>
        </p:nvSpPr>
        <p:spPr/>
        <p:txBody>
          <a:bodyPr/>
          <a:lstStyle/>
          <a:p>
            <a:r>
              <a:rPr lang="en-GB" u="sng" dirty="0"/>
              <a:t>সঠিক উত্তর:
⇨ খাদ্যে অপর্যাপ্ত আয়োডিন (গয়েট্রে) নামে পরিচিত একটি অবস্থার কারণ হতে পারে, যা একটি বর্ধিত (থাইরয়েড গ্রন্থি) দ্বারা চিহ্নিত করা হয়।
⇨ U-আকৃতির বক্ররেখাটি বোঝায় যে আপনি খুব  (বেশি) এবং খুব (সামান্য) আয়োডিন উভয়ই 
 পেতে পারেন।
⇨ অত্যধিক পরিমাণে আয়োডিন গ্রহণের ফলে থাইরয়েড গ্রন্থি (অত্যধিক সক্রিয়) হতে পারে।
⇨  যখন গর্ভাবস্থায় খুব কম আয়োডিন থাকে, তখন এর (ঘাটতি) হতে পারে এবং (মস্তিষ্কের) বিকাশ ব্যাহত হতে পারে।</a:t>
            </a:r>
          </a:p>
        </p:txBody>
      </p:sp>
      <p:sp>
        <p:nvSpPr>
          <p:cNvPr id="1048739" name="Slide Number Placeholder 3"/>
          <p:cNvSpPr>
            <a:spLocks noGrp="1"/>
          </p:cNvSpPr>
          <p:nvPr>
            <p:ph type="sldNum" sz="quarter" idx="10"/>
          </p:nvPr>
        </p:nvSpPr>
        <p:spPr/>
        <p:txBody>
          <a:bodyPr/>
          <a:lstStyle/>
          <a:p>
            <a:fld id="{1D9321E1-ABFE-492C-A172-25C1D4654C51}" type="slidenum">
              <a:rPr lang="en-GB" smtClean="0"/>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Slide Image Placeholder 1"/>
          <p:cNvSpPr>
            <a:spLocks noGrp="1" noRot="1" noChangeAspect="1"/>
          </p:cNvSpPr>
          <p:nvPr>
            <p:ph type="sldImg"/>
          </p:nvPr>
        </p:nvSpPr>
        <p:spPr/>
      </p:sp>
      <p:sp>
        <p:nvSpPr>
          <p:cNvPr id="1048743" name="Notes Placeholder 2"/>
          <p:cNvSpPr>
            <a:spLocks noGrp="1"/>
          </p:cNvSpPr>
          <p:nvPr>
            <p:ph type="body" idx="1"/>
          </p:nvPr>
        </p:nvSpPr>
        <p:spPr/>
        <p:txBody>
          <a:bodyPr/>
          <a:lstStyle/>
          <a:p>
            <a:r>
              <a:rPr lang="en-GB" u="sng" dirty="0"/>
              <a:t>সঠিক উত্তর:
 ✔ ডিম
 ✔ দুধ এবং দুগ্ধজাত পণ্য
 ✔ মাছ এবং সামুদ্রিক খাবার
 ✔ আয়োডিনযুক্ত লবণ</a:t>
            </a:r>
          </a:p>
        </p:txBody>
      </p:sp>
      <p:sp>
        <p:nvSpPr>
          <p:cNvPr id="1048744" name="Slide Number Placeholder 3"/>
          <p:cNvSpPr>
            <a:spLocks noGrp="1"/>
          </p:cNvSpPr>
          <p:nvPr>
            <p:ph type="sldNum" sz="quarter" idx="10"/>
          </p:nvPr>
        </p:nvSpPr>
        <p:spPr/>
        <p:txBody>
          <a:bodyPr/>
          <a:lstStyle/>
          <a:p>
            <a:fld id="{1D9321E1-ABFE-492C-A172-25C1D4654C51}" type="slidenum">
              <a:rPr lang="en-GB" smtClean="0"/>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Slide Image Placeholder 1"/>
          <p:cNvSpPr>
            <a:spLocks noGrp="1" noRot="1" noChangeAspect="1"/>
          </p:cNvSpPr>
          <p:nvPr>
            <p:ph type="sldImg"/>
          </p:nvPr>
        </p:nvSpPr>
        <p:spPr/>
      </p:sp>
      <p:sp>
        <p:nvSpPr>
          <p:cNvPr id="1048748" name="Notes Placeholder 2"/>
          <p:cNvSpPr>
            <a:spLocks noGrp="1"/>
          </p:cNvSpPr>
          <p:nvPr>
            <p:ph type="body" idx="1"/>
          </p:nvPr>
        </p:nvSpPr>
        <p:spPr/>
        <p:txBody>
          <a:bodyPr/>
          <a:lstStyle/>
          <a:p>
            <a:r>
              <a:rPr lang="en-GB" u="sng" dirty="0"/>
              <a:t>সঠিক উত্তর:
✔ ডিম
✔ দুধ এবং দুগ্ধজাত পণ্য
✔ মাছ এবং সামুদ্রিক খাবার
✔ আয়োডিনযুক্ত লবণ</a:t>
            </a:r>
          </a:p>
        </p:txBody>
      </p:sp>
      <p:sp>
        <p:nvSpPr>
          <p:cNvPr id="1048749" name="Slide Number Placeholder 3"/>
          <p:cNvSpPr>
            <a:spLocks noGrp="1"/>
          </p:cNvSpPr>
          <p:nvPr>
            <p:ph type="sldNum" sz="quarter" idx="10"/>
          </p:nvPr>
        </p:nvSpPr>
        <p:spPr/>
        <p:txBody>
          <a:bodyPr/>
          <a:lstStyle/>
          <a:p>
            <a:fld id="{1D9321E1-ABFE-492C-A172-25C1D4654C51}" type="slidenum">
              <a:rPr lang="en-GB" smtClean="0"/>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p:sp>
      <p:sp>
        <p:nvSpPr>
          <p:cNvPr id="1048605"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da-DK" dirty="0">
                <a:solidFill>
                  <a:schemeClr val="tx1"/>
                </a:solidFill>
              </a:rPr>
              <a:t>শব্দকোষ: একটি অপরিহার্য খনিজ হল যখন একটি খনিজ প্রয়োজন হয় কিন্তু আপনার শরীর এটি তৈরি করতে পারে না, আপনাকে এটি আপনার খাদ্য থেকে পেতে হবে। 
 শিক্ষার্থীদের জিজ্ঞাসা করুন তারা কি জানে যে 'প্রয়োজনীয় খনিজ' শব্দের অর্থ কী?
তাদেরকে আরও জিজ্ঞাসা করুন যে তারা অন্যান্য প্রয়োজনীয় খনিজ [আয়রন, সেলেনিয়াম, কোবার, ম্যাগনেসিয়াম, জিঙ্ক, ক্যালসিয়াম, ফসফরাস, পটাসিয়াম, সোডিয়াম, ক্রোমিয়াম, ক্লোরাইড, ফ্লোরাইড - এবং অবশ্যই আয়োডিন] সম্পর্কে জানে কিনা।</a:t>
            </a:r>
          </a:p>
        </p:txBody>
      </p:sp>
      <p:sp>
        <p:nvSpPr>
          <p:cNvPr id="1048606" name="Slide Number Placeholder 3"/>
          <p:cNvSpPr>
            <a:spLocks noGrp="1"/>
          </p:cNvSpPr>
          <p:nvPr>
            <p:ph type="sldNum" sz="quarter" idx="10"/>
          </p:nvPr>
        </p:nvSpPr>
        <p:spPr/>
        <p:txBody>
          <a:bodyPr/>
          <a:lstStyle/>
          <a:p>
            <a:fld id="{1D9321E1-ABFE-492C-A172-25C1D4654C51}" type="slidenum">
              <a:rPr lang="en-GB" smtClean="0"/>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Slide Image Placeholder 1"/>
          <p:cNvSpPr>
            <a:spLocks noGrp="1" noRot="1" noChangeAspect="1"/>
          </p:cNvSpPr>
          <p:nvPr>
            <p:ph type="sldImg"/>
          </p:nvPr>
        </p:nvSpPr>
        <p:spPr/>
      </p:sp>
      <p:sp>
        <p:nvSpPr>
          <p:cNvPr id="104875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GB" u="sng" dirty="0"/>
              <a:t>সঠিক উত্তর :
১৫০ µg
</a:t>
            </a:r>
          </a:p>
        </p:txBody>
      </p:sp>
      <p:sp>
        <p:nvSpPr>
          <p:cNvPr id="1048754" name="Slide Number Placeholder 3"/>
          <p:cNvSpPr>
            <a:spLocks noGrp="1"/>
          </p:cNvSpPr>
          <p:nvPr>
            <p:ph type="sldNum" sz="quarter" idx="10"/>
          </p:nvPr>
        </p:nvSpPr>
        <p:spPr/>
        <p:txBody>
          <a:bodyPr/>
          <a:lstStyle/>
          <a:p>
            <a:fld id="{1D9321E1-ABFE-492C-A172-25C1D4654C51}" type="slidenum">
              <a:rPr lang="en-GB" smtClean="0"/>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Slide Image Placeholder 1"/>
          <p:cNvSpPr>
            <a:spLocks noGrp="1" noRot="1" noChangeAspect="1"/>
          </p:cNvSpPr>
          <p:nvPr>
            <p:ph type="sldImg"/>
          </p:nvPr>
        </p:nvSpPr>
        <p:spPr/>
      </p:sp>
      <p:sp>
        <p:nvSpPr>
          <p:cNvPr id="1048758"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GB" u="sng" dirty="0"/>
              <a:t>সঠিক উত্তর:
১৫০ µg
</a:t>
            </a:r>
          </a:p>
        </p:txBody>
      </p:sp>
      <p:sp>
        <p:nvSpPr>
          <p:cNvPr id="1048759" name="Slide Number Placeholder 3"/>
          <p:cNvSpPr>
            <a:spLocks noGrp="1"/>
          </p:cNvSpPr>
          <p:nvPr>
            <p:ph type="sldNum" sz="quarter" idx="10"/>
          </p:nvPr>
        </p:nvSpPr>
        <p:spPr/>
        <p:txBody>
          <a:bodyPr/>
          <a:lstStyle/>
          <a:p>
            <a:fld id="{1D9321E1-ABFE-492C-A172-25C1D4654C51}" type="slidenum">
              <a:rPr lang="en-GB" smtClean="0"/>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Slide Image Placeholder 1"/>
          <p:cNvSpPr>
            <a:spLocks noGrp="1" noRot="1" noChangeAspect="1"/>
          </p:cNvSpPr>
          <p:nvPr>
            <p:ph type="sldImg"/>
          </p:nvPr>
        </p:nvSpPr>
        <p:spPr/>
      </p:sp>
      <p:sp>
        <p:nvSpPr>
          <p:cNvPr id="1048763" name="Notes Placeholder 2"/>
          <p:cNvSpPr>
            <a:spLocks noGrp="1"/>
          </p:cNvSpPr>
          <p:nvPr>
            <p:ph type="body" idx="1"/>
          </p:nvPr>
        </p:nvSpPr>
        <p:spPr/>
        <p:txBody>
          <a:bodyPr/>
          <a:lstStyle/>
          <a:p>
            <a:r>
              <a:rPr lang="en-GB" u="sng" dirty="0"/>
              <a:t>সঠিক উত্তর:
২৫০ µg</a:t>
            </a:r>
          </a:p>
        </p:txBody>
      </p:sp>
      <p:sp>
        <p:nvSpPr>
          <p:cNvPr id="1048764" name="Slide Number Placeholder 3"/>
          <p:cNvSpPr>
            <a:spLocks noGrp="1"/>
          </p:cNvSpPr>
          <p:nvPr>
            <p:ph type="sldNum" sz="quarter" idx="10"/>
          </p:nvPr>
        </p:nvSpPr>
        <p:spPr/>
        <p:txBody>
          <a:bodyPr/>
          <a:lstStyle/>
          <a:p>
            <a:fld id="{1D9321E1-ABFE-492C-A172-25C1D4654C51}" type="slidenum">
              <a:rPr lang="en-GB" smtClean="0"/>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Slide Image Placeholder 1"/>
          <p:cNvSpPr>
            <a:spLocks noGrp="1" noRot="1" noChangeAspect="1"/>
          </p:cNvSpPr>
          <p:nvPr>
            <p:ph type="sldImg"/>
          </p:nvPr>
        </p:nvSpPr>
        <p:spPr/>
      </p:sp>
      <p:sp>
        <p:nvSpPr>
          <p:cNvPr id="1048768" name="Notes Placeholder 2"/>
          <p:cNvSpPr>
            <a:spLocks noGrp="1"/>
          </p:cNvSpPr>
          <p:nvPr>
            <p:ph type="body" idx="1"/>
          </p:nvPr>
        </p:nvSpPr>
        <p:spPr/>
        <p:txBody>
          <a:bodyPr/>
          <a:lstStyle/>
          <a:p>
            <a:r>
              <a:rPr lang="en-GB" dirty="0"/>
              <a:t>সঠিক উত্তর:
২৫০ µg</a:t>
            </a:r>
          </a:p>
        </p:txBody>
      </p:sp>
      <p:sp>
        <p:nvSpPr>
          <p:cNvPr id="1048769" name="Slide Number Placeholder 3"/>
          <p:cNvSpPr>
            <a:spLocks noGrp="1"/>
          </p:cNvSpPr>
          <p:nvPr>
            <p:ph type="sldNum" sz="quarter" idx="10"/>
          </p:nvPr>
        </p:nvSpPr>
        <p:spPr/>
        <p:txBody>
          <a:bodyPr/>
          <a:lstStyle/>
          <a:p>
            <a:fld id="{1D9321E1-ABFE-492C-A172-25C1D4654C51}" type="slidenum">
              <a:rPr lang="en-GB" smtClean="0"/>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Slide Image Placeholder 1"/>
          <p:cNvSpPr>
            <a:spLocks noGrp="1" noRot="1" noChangeAspect="1"/>
          </p:cNvSpPr>
          <p:nvPr>
            <p:ph type="sldImg"/>
          </p:nvPr>
        </p:nvSpPr>
        <p:spPr/>
      </p:sp>
      <p:sp>
        <p:nvSpPr>
          <p:cNvPr id="1048773" name="Notes Placeholder 2"/>
          <p:cNvSpPr>
            <a:spLocks noGrp="1"/>
          </p:cNvSpPr>
          <p:nvPr>
            <p:ph type="body" idx="1"/>
          </p:nvPr>
        </p:nvSpPr>
        <p:spPr/>
        <p:txBody>
          <a:bodyPr/>
          <a:lstStyle/>
          <a:p>
            <a:r>
              <a:rPr lang="en-GB" dirty="0"/>
              <a:t>✔ এটি শিশুর মস্তিষ্ক এবং স্নায়ুতন্ত্রের বিকাশের জন্য গুরুত্বপূর্ণ।
 ✔ এটি শিশুর সার্বিক বৃদ্ধি নিশ্চিত করে।
</a:t>
            </a:r>
          </a:p>
        </p:txBody>
      </p:sp>
      <p:sp>
        <p:nvSpPr>
          <p:cNvPr id="1048774" name="Slide Number Placeholder 3"/>
          <p:cNvSpPr>
            <a:spLocks noGrp="1"/>
          </p:cNvSpPr>
          <p:nvPr>
            <p:ph type="sldNum" sz="quarter" idx="10"/>
          </p:nvPr>
        </p:nvSpPr>
        <p:spPr/>
        <p:txBody>
          <a:bodyPr/>
          <a:lstStyle/>
          <a:p>
            <a:fld id="{1D9321E1-ABFE-492C-A172-25C1D4654C51}" type="slidenum">
              <a:rPr lang="en-GB" smtClean="0"/>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Slide Image Placeholder 1"/>
          <p:cNvSpPr>
            <a:spLocks noGrp="1" noRot="1" noChangeAspect="1"/>
          </p:cNvSpPr>
          <p:nvPr>
            <p:ph type="sldImg"/>
          </p:nvPr>
        </p:nvSpPr>
        <p:spPr/>
      </p:sp>
      <p:sp>
        <p:nvSpPr>
          <p:cNvPr id="1048778" name="Notes Placeholder 2"/>
          <p:cNvSpPr>
            <a:spLocks noGrp="1"/>
          </p:cNvSpPr>
          <p:nvPr>
            <p:ph type="body" idx="1"/>
          </p:nvPr>
        </p:nvSpPr>
        <p:spPr/>
        <p:txBody>
          <a:bodyPr/>
          <a:lstStyle/>
          <a:p>
            <a:r>
              <a:rPr lang="en-GB" u="sng" dirty="0"/>
              <a:t>সঠিক উত্তর:
✔ এটি শিশুর মস্তিষ্ক এবং স্নায়ুতন্ত্রের বিকাশের জন্য গুরুত্বপূর্ণ
✔ এটি শিশুর সার্বিক বৃদ্ধি নিশ্চিত করে
</a:t>
            </a:r>
          </a:p>
        </p:txBody>
      </p:sp>
      <p:sp>
        <p:nvSpPr>
          <p:cNvPr id="1048779" name="Slide Number Placeholder 3"/>
          <p:cNvSpPr>
            <a:spLocks noGrp="1"/>
          </p:cNvSpPr>
          <p:nvPr>
            <p:ph type="sldNum" sz="quarter" idx="10"/>
          </p:nvPr>
        </p:nvSpPr>
        <p:spPr/>
        <p:txBody>
          <a:bodyPr/>
          <a:lstStyle/>
          <a:p>
            <a:fld id="{1D9321E1-ABFE-492C-A172-25C1D4654C51}" type="slidenum">
              <a:rPr lang="en-GB" smtClean="0"/>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Slide Image Placeholder 1"/>
          <p:cNvSpPr>
            <a:spLocks noGrp="1" noRot="1" noChangeAspect="1"/>
          </p:cNvSpPr>
          <p:nvPr>
            <p:ph type="sldImg"/>
          </p:nvPr>
        </p:nvSpPr>
        <p:spPr/>
      </p:sp>
      <p:sp>
        <p:nvSpPr>
          <p:cNvPr id="1048783" name="Notes Placeholder 2"/>
          <p:cNvSpPr>
            <a:spLocks noGrp="1"/>
          </p:cNvSpPr>
          <p:nvPr>
            <p:ph type="body" idx="1"/>
          </p:nvPr>
        </p:nvSpPr>
        <p:spPr/>
        <p:txBody>
          <a:bodyPr/>
          <a:lstStyle/>
          <a:p>
            <a:r>
              <a:rPr lang="en-GB" u="sng" dirty="0"/>
              <a:t>সঠিক উত্তর:
 যুক্তরাজ্যের জন্য: ৬
 স্লোভেনিয়ার জন্য: ৯
 সাইপ্রাসের জন্য: ৫
[পাকিস্তান ও বাংলাদেশের জন্য স্লাইড অন্তর্ভুক্ত নয়]
 মনোযোগ: অনুগ্রহ করে জোর দিন, এটি শুধুমাত্র একটি ব্যায়াম।  আপনার ডায়েটে আরও আয়োডিনের উৎস অন্তর্ভুক্ত করা গুরুত্বপূর্ণ, এবং একচেটিয়াভাবে ডিম নয়।</a:t>
            </a:r>
          </a:p>
        </p:txBody>
      </p:sp>
      <p:sp>
        <p:nvSpPr>
          <p:cNvPr id="1048784" name="Slide Number Placeholder 3"/>
          <p:cNvSpPr>
            <a:spLocks noGrp="1"/>
          </p:cNvSpPr>
          <p:nvPr>
            <p:ph type="sldNum" sz="quarter" idx="10"/>
          </p:nvPr>
        </p:nvSpPr>
        <p:spPr/>
        <p:txBody>
          <a:bodyPr/>
          <a:lstStyle/>
          <a:p>
            <a:fld id="{1D9321E1-ABFE-492C-A172-25C1D4654C51}" type="slidenum">
              <a:rPr lang="en-GB" smtClean="0"/>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Slide Image Placeholder 1"/>
          <p:cNvSpPr>
            <a:spLocks noGrp="1" noRot="1" noChangeAspect="1"/>
          </p:cNvSpPr>
          <p:nvPr>
            <p:ph type="sldImg"/>
          </p:nvPr>
        </p:nvSpPr>
        <p:spPr/>
      </p:sp>
      <p:sp>
        <p:nvSpPr>
          <p:cNvPr id="1048788" name="Notes Placeholder 2"/>
          <p:cNvSpPr>
            <a:spLocks noGrp="1"/>
          </p:cNvSpPr>
          <p:nvPr>
            <p:ph type="body" idx="1"/>
          </p:nvPr>
        </p:nvSpPr>
        <p:spPr/>
        <p:txBody>
          <a:bodyPr/>
          <a:lstStyle/>
          <a:p>
            <a:r>
              <a:rPr lang="en-GB" u="sng" baseline="0" dirty="0"/>
              <a:t>সঠিক উত্তর: 
✔ ১ অংশ
[পাকিস্তান ও বাংলাদেশের জন্য স্লাইড অন্তর্ভুক্ত নয়]
</a:t>
            </a:r>
          </a:p>
        </p:txBody>
      </p:sp>
      <p:sp>
        <p:nvSpPr>
          <p:cNvPr id="1048789" name="Slide Number Placeholder 3"/>
          <p:cNvSpPr>
            <a:spLocks noGrp="1"/>
          </p:cNvSpPr>
          <p:nvPr>
            <p:ph type="sldNum" sz="quarter" idx="10"/>
          </p:nvPr>
        </p:nvSpPr>
        <p:spPr/>
        <p:txBody>
          <a:bodyPr/>
          <a:lstStyle/>
          <a:p>
            <a:fld id="{1D9321E1-ABFE-492C-A172-25C1D4654C51}" type="slidenum">
              <a:rPr lang="en-GB" smtClean="0"/>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Slide Image Placeholder 1"/>
          <p:cNvSpPr>
            <a:spLocks noGrp="1" noRot="1" noChangeAspect="1"/>
          </p:cNvSpPr>
          <p:nvPr>
            <p:ph type="sldImg"/>
          </p:nvPr>
        </p:nvSpPr>
        <p:spPr/>
      </p:sp>
      <p:sp>
        <p:nvSpPr>
          <p:cNvPr id="1048793" name="Notes Placeholder 2"/>
          <p:cNvSpPr>
            <a:spLocks noGrp="1"/>
          </p:cNvSpPr>
          <p:nvPr>
            <p:ph type="body" idx="1"/>
          </p:nvPr>
        </p:nvSpPr>
        <p:spPr/>
        <p:txBody>
          <a:bodyPr/>
          <a:lstStyle/>
          <a:p>
            <a:r>
              <a:rPr lang="en-GB" u="sng" dirty="0"/>
              <a:t>সঠিক উত্তর:
 যুক্তরাজ্যের জন্য: ২-৩
 স্লোভেনিয়ার জন্য: ৫
 সাইপ্রাসের জন্য: ৫
[পাকিস্তান ও বাংলাদেশের জন্য স্লাইড অন্তর্ভুক্ত নয়]</a:t>
            </a:r>
          </a:p>
        </p:txBody>
      </p:sp>
      <p:sp>
        <p:nvSpPr>
          <p:cNvPr id="1048794" name="Slide Number Placeholder 3"/>
          <p:cNvSpPr>
            <a:spLocks noGrp="1"/>
          </p:cNvSpPr>
          <p:nvPr>
            <p:ph type="sldNum" sz="quarter" idx="10"/>
          </p:nvPr>
        </p:nvSpPr>
        <p:spPr/>
        <p:txBody>
          <a:bodyPr/>
          <a:lstStyle/>
          <a:p>
            <a:fld id="{1D9321E1-ABFE-492C-A172-25C1D4654C51}" type="slidenum">
              <a:rPr lang="en-GB" smtClean="0"/>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Pladsholder til slidebillede 1"/>
          <p:cNvSpPr>
            <a:spLocks noGrp="1" noRot="1" noChangeAspect="1"/>
          </p:cNvSpPr>
          <p:nvPr>
            <p:ph type="sldImg"/>
          </p:nvPr>
        </p:nvSpPr>
        <p:spPr/>
      </p:sp>
      <p:sp>
        <p:nvSpPr>
          <p:cNvPr id="1048827"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200" b="1" u="none" kern="1200" dirty="0">
                <a:solidFill>
                  <a:schemeClr val="tx1"/>
                </a:solidFill>
                <a:effectLst/>
                <a:latin typeface="+mn-lt"/>
                <a:ea typeface="+mn-ea"/>
                <a:cs typeface="+mn-cs"/>
              </a:rPr>
              <a:t>'আয়োডিন সন্ধান: বৈশ্বিক সুরক্ষিতকরণ কার্যক্রম' সম্পর্কে বিস্তারিত জানতে শিক্ষার্থীদের জন্য ইন্টারনেট অ্যাক্সেস প্রয়োজন।
দলগত কাজের জন্য প্রস্তুত হবার সিদ্ধান্ত নিন:
শিক্ষার্থীরা পাঁচটি অ্যাসাইনমেন্টের মধ্যে কোনটি
বেছে নিতে পারে তা ঠিক করুন। প্রয়োজনে আপনি কাজের বিষয় নির্ধারণ করে দিন। এক্ষেত্রে শিক্ষার্থীর সংখ্যার উপর ভিত্তি করে আপনি তাদেরকে কাজ দিবেন।
গ্রুপের কাজ শুরু করার সময় নিম্নোক্ত বিষয়গুলি নিশ্চিত করুন:
অ্যাসাইনমেন্টের জন্য স্পষ্ট নির্দেশনা প্রদান করুন, যার মধ্যে ছাত্রদের কী করতে হবে তার সুনির্দিষ্ট নির্দেশনা বিদ্যমান এবং তাদের গ্রুপ কাজের প্রত্যাশিত ফলাফলের বিশদ বিবরণ সহ শিক্ষার্থীদের ব্যাখ্যা করুন কোন মানদণ্ডে তাদের ক্লাসের উপস্থাপনাগুলি মূল্যায়ন করা হবে।
মডিউল খ এবং গ এর ক্ষেত্রে, গ্রুপের উপস্থাপনা নিম্নলিখিত মানদণ্ড দ্বারা মূল্যায়ন করা যেতে পারে:
শিক্ষার্থীদের গবেষণার প্রশ্ন গঠনের ক্ষমতা
তথ্য সংগ্রহ এবং বিশ্লেষণ
ছাত্ররা গ্রুপে কতটা কার্যকরীভাবে কাজ করেছে
শিক্ষার্থীদের আইডিয়া এবং তাদের অনুসন্ধানগুলো শেয়ার করার ক্ষমতা
শিক্ষার্থীদের মৌলিকতা এবং সৃজনশীলতা</a:t>
            </a:r>
          </a:p>
        </p:txBody>
      </p:sp>
      <p:sp>
        <p:nvSpPr>
          <p:cNvPr id="1048828" name="Pladsholder til slidenummer 3"/>
          <p:cNvSpPr>
            <a:spLocks noGrp="1"/>
          </p:cNvSpPr>
          <p:nvPr>
            <p:ph type="sldNum" sz="quarter" idx="10"/>
          </p:nvPr>
        </p:nvSpPr>
        <p:spPr/>
        <p:txBody>
          <a:bodyPr/>
          <a:lstStyle/>
          <a:p>
            <a:fld id="{1D9321E1-ABFE-492C-A172-25C1D4654C51}" type="slidenum">
              <a:rPr lang="en-GB" smtClean="0"/>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Pladsholder til slidebillede 1"/>
          <p:cNvSpPr>
            <a:spLocks noGrp="1" noRot="1" noChangeAspect="1"/>
          </p:cNvSpPr>
          <p:nvPr>
            <p:ph type="sldImg"/>
          </p:nvPr>
        </p:nvSpPr>
        <p:spPr/>
      </p:sp>
      <p:sp>
        <p:nvSpPr>
          <p:cNvPr id="1048610" name="Pladsholder til noter 2"/>
          <p:cNvSpPr>
            <a:spLocks noGrp="1"/>
          </p:cNvSpPr>
          <p:nvPr>
            <p:ph type="body" idx="1"/>
          </p:nvPr>
        </p:nvSpPr>
        <p:spPr/>
        <p:txBody>
          <a:bodyPr/>
          <a:lstStyle/>
          <a:p>
            <a:endParaRPr lang="en-GB"/>
          </a:p>
        </p:txBody>
      </p:sp>
      <p:sp>
        <p:nvSpPr>
          <p:cNvPr id="1048611" name="Pladsholder til slidenummer 3"/>
          <p:cNvSpPr>
            <a:spLocks noGrp="1"/>
          </p:cNvSpPr>
          <p:nvPr>
            <p:ph type="sldNum" sz="quarter" idx="10"/>
          </p:nvPr>
        </p:nvSpPr>
        <p:spPr/>
        <p:txBody>
          <a:bodyPr/>
          <a:lstStyle/>
          <a:p>
            <a:fld id="{1D9321E1-ABFE-492C-A172-25C1D4654C51}" type="slidenum">
              <a:rPr lang="en-GB" smtClean="0"/>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Pladsholder til slidebillede 1"/>
          <p:cNvSpPr>
            <a:spLocks noGrp="1" noRot="1" noChangeAspect="1"/>
          </p:cNvSpPr>
          <p:nvPr>
            <p:ph type="sldImg"/>
          </p:nvPr>
        </p:nvSpPr>
        <p:spPr/>
      </p:sp>
      <p:sp>
        <p:nvSpPr>
          <p:cNvPr id="1048827"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200" b="1" u="none" kern="1200" dirty="0">
                <a:solidFill>
                  <a:schemeClr val="tx1"/>
                </a:solidFill>
                <a:effectLst/>
                <a:latin typeface="+mn-lt"/>
                <a:ea typeface="+mn-ea"/>
                <a:cs typeface="+mn-cs"/>
              </a:rPr>
              <a:t>'আয়োডিন সন্ধান: বৈশ্বিক সুরক্ষিতকরণ কার্যক্রম' সম্পর্কে বিস্তারিত জানতে শিক্ষার্থীদের জন্য ইন্টারনেট অ্যাক্সেস প্রয়োজন।
দলগত কাজের জন্য প্রস্তুত হবার সিদ্ধান্ত নিন:
শিক্ষার্থীরা পাঁচটি অ্যাসাইনমেন্টের মধ্যে কোনটি
বেছে নিতে পারে তা ঠিক করুন। প্রয়োজনে আপনি কাজের বিষয় নির্ধারণ করে দিন। এক্ষেত্রে শিক্ষার্থীর সংখ্যার উপর ভিত্তি করে আপনি তাদেরকে কাজ দিবেন।
গ্রুপের কাজ শুরু করার সময় নিম্নোক্ত বিষয়গুলি নিশ্চিত করুন:
অ্যাসাইনমেন্টের জন্য স্পষ্ট নির্দেশনা প্রদান করুন, যার মধ্যে ছাত্রদের কী করতে হবে তার সুনির্দিষ্ট নির্দেশনা বিদ্যমান এবং তাদের গ্রুপ কাজের প্রত্যাশিত ফলাফলের বিশদ বিবরণ সহ শিক্ষার্থীদের ব্যাখ্যা করুন কোন মানদণ্ডে তাদের ক্লাসের উপস্থাপনাগুলি মূল্যায়ন করা হবে।
মডিউল খ এবং গ এর ক্ষেত্রে, গ্রুপের উপস্থাপনা নিম্নলিখিত মানদণ্ড দ্বারা মূল্যায়ন করা যেতে পারে:
শিক্ষার্থীদের গবেষণার প্রশ্ন গঠনের ক্ষমতা
তথ্য সংগ্রহ এবং বিশ্লেষণ
ছাত্ররা গ্রুপে কতটা কার্যকরীভাবে কাজ করেছে
শিক্ষার্থীদের আইডিয়া এবং তাদের অনুসন্ধানগুলো শেয়ার করার ক্ষমতা
শিক্ষার্থীদের মৌলিকতা এবং সৃজনশীলতা</a:t>
            </a:r>
          </a:p>
        </p:txBody>
      </p:sp>
      <p:sp>
        <p:nvSpPr>
          <p:cNvPr id="1048828" name="Pladsholder til slidenummer 3"/>
          <p:cNvSpPr>
            <a:spLocks noGrp="1"/>
          </p:cNvSpPr>
          <p:nvPr>
            <p:ph type="sldNum" sz="quarter" idx="10"/>
          </p:nvPr>
        </p:nvSpPr>
        <p:spPr/>
        <p:txBody>
          <a:bodyPr/>
          <a:lstStyle/>
          <a:p>
            <a:fld id="{1D9321E1-ABFE-492C-A172-25C1D4654C51}" type="slidenum">
              <a:rPr lang="en-GB" smtClean="0"/>
              <a:t>40</a:t>
            </a:fld>
            <a:endParaRPr lang="en-GB" dirty="0"/>
          </a:p>
        </p:txBody>
      </p:sp>
    </p:spTree>
    <p:extLst>
      <p:ext uri="{BB962C8B-B14F-4D97-AF65-F5344CB8AC3E}">
        <p14:creationId xmlns:p14="http://schemas.microsoft.com/office/powerpoint/2010/main" val="3384122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Pladsholder til slidebillede 1"/>
          <p:cNvSpPr>
            <a:spLocks noGrp="1" noRot="1" noChangeAspect="1"/>
          </p:cNvSpPr>
          <p:nvPr>
            <p:ph type="sldImg"/>
          </p:nvPr>
        </p:nvSpPr>
        <p:spPr/>
      </p:sp>
      <p:sp>
        <p:nvSpPr>
          <p:cNvPr id="1048831" name="Pladsholder til noter 2"/>
          <p:cNvSpPr>
            <a:spLocks noGrp="1"/>
          </p:cNvSpPr>
          <p:nvPr>
            <p:ph type="body" idx="1"/>
          </p:nvPr>
        </p:nvSpPr>
        <p:spPr/>
        <p:txBody>
          <a:bodyPr/>
          <a:lstStyle/>
          <a:p>
            <a:r>
              <a:rPr lang="da-DK" sz="1200" u="sng" kern="1200" dirty="0">
                <a:solidFill>
                  <a:schemeClr val="tx1"/>
                </a:solidFill>
                <a:effectLst/>
                <a:latin typeface="+mn-lt"/>
                <a:ea typeface="+mn-ea"/>
                <a:cs typeface="+mn-cs"/>
              </a:rPr>
              <a:t>গ্রুপের কাজ শুরু করার সময় নিম্নোক্ত বিষয়গুলি নিশ্চিত করুন:
অ্যাসাইনমেন্টের জন্য স্পষ্ট নির্দেশনা প্রদান করুন, যার মধ্যে ছাত্রদের কী করতে হবে তার সুনির্দিষ্ট নির্দেশনা বিদ্যমান এবং তাদের গ্রুপ কাজের প্রত্যাশিত ফলাফলের বিশদ বিবরণ সহ শিক্ষার্থীদের ব্যাখ্যা করুন কোন মানদণ্ডে তাদের ক্লাসের উপস্থাপনাগুলি মূল্যায়ন করা হবে।
মডিউল খ এবং গ এর ক্ষেত্রে, গ্রুপের উপস্থাপনা নিম্নলিখিত মানদণ্ড দ্বারা মূল্যায়ন করা যেতে পারে:
শিক্ষার্থীদের গবেষণার প্রশ্ন গঠনের ক্ষমতা
তথ্য সংগ্রহ এবং বিশ্লেষণ
ছাত্ররা গ্রুপে কতটা কার্যকরীভাবে কাজ করেছে
শিক্ষার্থীদের আইডিয়া এবং তাদের অনুসন্ধানগুলো শেয়ার করার ক্ষমতা
শিক্ষার্থীদের মৌলিকতা এবং সৃজনশীলতা</a:t>
            </a:r>
          </a:p>
        </p:txBody>
      </p:sp>
      <p:sp>
        <p:nvSpPr>
          <p:cNvPr id="1048832" name="Pladsholder til slidenummer 3"/>
          <p:cNvSpPr>
            <a:spLocks noGrp="1"/>
          </p:cNvSpPr>
          <p:nvPr>
            <p:ph type="sldNum" sz="quarter" idx="10"/>
          </p:nvPr>
        </p:nvSpPr>
        <p:spPr/>
        <p:txBody>
          <a:bodyPr/>
          <a:lstStyle/>
          <a:p>
            <a:fld id="{1D9321E1-ABFE-492C-A172-25C1D4654C51}" type="slidenum">
              <a:rPr lang="en-GB" smtClean="0"/>
              <a:t>41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Slide Image Placeholder 1"/>
          <p:cNvSpPr>
            <a:spLocks noGrp="1" noRot="1" noChangeAspect="1"/>
          </p:cNvSpPr>
          <p:nvPr>
            <p:ph type="sldImg"/>
          </p:nvPr>
        </p:nvSpPr>
        <p:spPr/>
      </p:sp>
      <p:sp>
        <p:nvSpPr>
          <p:cNvPr id="1048615" name="Notes Placeholder 2"/>
          <p:cNvSpPr>
            <a:spLocks noGrp="1"/>
          </p:cNvSpPr>
          <p:nvPr>
            <p:ph type="body" idx="1"/>
          </p:nvPr>
        </p:nvSpPr>
        <p:spPr/>
        <p:txBody>
          <a:bodyPr/>
          <a:lstStyle/>
          <a:p>
            <a:r>
              <a:rPr lang="en-GB" dirty="0"/>
              <a:t>বড় মানচিত্রের জন্য পরবর্তী স্লাইড দেখুন।</a:t>
            </a:r>
          </a:p>
        </p:txBody>
      </p:sp>
      <p:sp>
        <p:nvSpPr>
          <p:cNvPr id="1048616" name="Slide Number Placeholder 3"/>
          <p:cNvSpPr>
            <a:spLocks noGrp="1"/>
          </p:cNvSpPr>
          <p:nvPr>
            <p:ph type="sldNum" sz="quarter" idx="10"/>
          </p:nvPr>
        </p:nvSpPr>
        <p:spPr/>
        <p:txBody>
          <a:bodyPr/>
          <a:lstStyle/>
          <a:p>
            <a:fld id="{1D9321E1-ABFE-492C-A172-25C1D4654C51}"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Pladsholder til slidebillede 1"/>
          <p:cNvSpPr>
            <a:spLocks noGrp="1" noRot="1" noChangeAspect="1"/>
          </p:cNvSpPr>
          <p:nvPr>
            <p:ph type="sldImg"/>
          </p:nvPr>
        </p:nvSpPr>
        <p:spPr/>
      </p:sp>
      <p:sp>
        <p:nvSpPr>
          <p:cNvPr id="1048619" name="Pladsholder til noter 2"/>
          <p:cNvSpPr>
            <a:spLocks noGrp="1"/>
          </p:cNvSpPr>
          <p:nvPr>
            <p:ph type="body" idx="1"/>
          </p:nvPr>
        </p:nvSpPr>
        <p:spPr/>
        <p:txBody>
          <a:bodyPr/>
          <a:lstStyle/>
          <a:p>
            <a:r>
              <a:rPr lang="en-GB" baseline="0" dirty="0"/>
              <a:t>আপনার দেশ হাইলাইট করতে উপস্থাপনাটিকে বড় করে দেখান।
ছাত্রদের  এমন দেশগুলির বিষয়ে জিজ্ঞাসা করুন যেখানকার জনসংখ্যা যথেষ্ট আয়োডিন পায়, পর্যাপ্ত পরিমাণে আয়োডিন পায় না - বা খুব বেশি পায়।
সাধারণ জনসংখ্যার আয়োডিন গ্রহণ পর্যাপ্ত হলেও, উপগোষ্ঠীগুলিতে অপর্যাপ্ত আয়োডিন গ্রহণ থাকতে পারে; তার উপর গুরুত্ব আরোপ করুন। </a:t>
            </a:r>
          </a:p>
        </p:txBody>
      </p:sp>
      <p:sp>
        <p:nvSpPr>
          <p:cNvPr id="1048620" name="Pladsholder til slidenummer 3"/>
          <p:cNvSpPr>
            <a:spLocks noGrp="1"/>
          </p:cNvSpPr>
          <p:nvPr>
            <p:ph type="sldNum" sz="quarter" idx="10"/>
          </p:nvPr>
        </p:nvSpPr>
        <p:spPr/>
        <p:txBody>
          <a:bodyPr/>
          <a:lstStyle/>
          <a:p>
            <a:fld id="{1D9321E1-ABFE-492C-A172-25C1D4654C51}"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Slide Image Placeholder 1"/>
          <p:cNvSpPr>
            <a:spLocks noGrp="1" noRot="1" noChangeAspect="1"/>
          </p:cNvSpPr>
          <p:nvPr>
            <p:ph type="sldImg"/>
          </p:nvPr>
        </p:nvSpPr>
        <p:spPr/>
      </p:sp>
      <p:sp>
        <p:nvSpPr>
          <p:cNvPr id="1048628"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শব্দকোষ: মানসিক বৈকল্যের সাথে জ্ঞানীয় ফাংশন যেমন শেখা, বোঝা, মনে রাখা বা সমস্যা সমাধানে অসুবিধা ইত্যাদি বিষয় জড়িত যা কিনা একজন ব্যক্তির তথ্য উপলব্ধি করার বা সাধারণ উপায়ে বিশ্বের সাথে যোগাযোগ করার ক্ষমতাকে প্রভাবিত করতে পারে।
শব্দকোষ: আয়োডিনের ঘাটতি বা মাইক্রোনিউট্রিয়েন্টের ঘাটতি হল যখন আপনার শরীর প্রয়োজনীয় কিছু যেমন আয়োডিনের মতো গুরুত্বপূর্ণ ভিটামিন এবং খনিজগুলি যথেষ্ট পরিমাণে পায় না।</a:t>
            </a:r>
          </a:p>
        </p:txBody>
      </p:sp>
      <p:sp>
        <p:nvSpPr>
          <p:cNvPr id="1048629" name="Slide Number Placeholder 3"/>
          <p:cNvSpPr>
            <a:spLocks noGrp="1"/>
          </p:cNvSpPr>
          <p:nvPr>
            <p:ph type="sldNum" sz="quarter" idx="10"/>
          </p:nvPr>
        </p:nvSpPr>
        <p:spPr/>
        <p:txBody>
          <a:bodyPr/>
          <a:lstStyle/>
          <a:p>
            <a:fld id="{1D9321E1-ABFE-492C-A172-25C1D4654C51}" type="slidenum">
              <a:rPr lang="en-GB" smtClean="0"/>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Slide Image Placeholder 1"/>
          <p:cNvSpPr>
            <a:spLocks noGrp="1" noRot="1" noChangeAspect="1"/>
          </p:cNvSpPr>
          <p:nvPr>
            <p:ph type="sldImg"/>
          </p:nvPr>
        </p:nvSpPr>
        <p:spPr/>
      </p:sp>
      <p:sp>
        <p:nvSpPr>
          <p:cNvPr id="1048633" name="Notes Placeholder 2"/>
          <p:cNvSpPr>
            <a:spLocks noGrp="1"/>
          </p:cNvSpPr>
          <p:nvPr>
            <p:ph type="body" idx="1"/>
          </p:nvPr>
        </p:nvSpPr>
        <p:spPr/>
        <p:txBody>
          <a:bodyPr/>
          <a:lstStyle/>
          <a:p>
            <a:endParaRPr lang="en-GB"/>
          </a:p>
        </p:txBody>
      </p:sp>
      <p:sp>
        <p:nvSpPr>
          <p:cNvPr id="1048634" name="Slide Number Placeholder 3"/>
          <p:cNvSpPr>
            <a:spLocks noGrp="1"/>
          </p:cNvSpPr>
          <p:nvPr>
            <p:ph type="sldNum" sz="quarter" idx="10"/>
          </p:nvPr>
        </p:nvSpPr>
        <p:spPr/>
        <p:txBody>
          <a:bodyPr/>
          <a:lstStyle/>
          <a:p>
            <a:fld id="{1D9321E1-ABFE-492C-A172-25C1D4654C51}" type="slidenum">
              <a:rPr lang="en-GB" smtClean="0"/>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Slide Image Placeholder 1"/>
          <p:cNvSpPr>
            <a:spLocks noGrp="1" noRot="1" noChangeAspect="1"/>
          </p:cNvSpPr>
          <p:nvPr>
            <p:ph type="sldImg"/>
          </p:nvPr>
        </p:nvSpPr>
        <p:spPr/>
      </p:sp>
      <p:sp>
        <p:nvSpPr>
          <p:cNvPr id="1048642" name="Notes Placeholder 2"/>
          <p:cNvSpPr>
            <a:spLocks noGrp="1"/>
          </p:cNvSpPr>
          <p:nvPr>
            <p:ph type="body" idx="1"/>
          </p:nvPr>
        </p:nvSpPr>
        <p:spPr/>
        <p:txBody>
          <a:bodyPr/>
          <a:lstStyle/>
          <a:p>
            <a:r>
              <a:rPr lang="en-GB" dirty="0"/>
              <a:t>এই পৃষ্ঠা/স্লাইডে একটি সংযোজিত অংশ রয়েছে। </a:t>
            </a:r>
          </a:p>
        </p:txBody>
      </p:sp>
      <p:sp>
        <p:nvSpPr>
          <p:cNvPr id="1048643" name="Slide Number Placeholder 3"/>
          <p:cNvSpPr>
            <a:spLocks noGrp="1"/>
          </p:cNvSpPr>
          <p:nvPr>
            <p:ph type="sldNum" sz="quarter" idx="10"/>
          </p:nvPr>
        </p:nvSpPr>
        <p:spPr/>
        <p:txBody>
          <a:bodyPr/>
          <a:lstStyle/>
          <a:p>
            <a:fld id="{1D9321E1-ABFE-492C-A172-25C1D4654C51}" type="slidenum">
              <a:rPr lang="en-GB" smtClean="0"/>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048583" name="Date Placeholder 3"/>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584" name="Footer Placeholder 4"/>
          <p:cNvSpPr>
            <a:spLocks noGrp="1"/>
          </p:cNvSpPr>
          <p:nvPr>
            <p:ph type="ftr" sz="quarter" idx="11"/>
          </p:nvPr>
        </p:nvSpPr>
        <p:spPr/>
        <p:txBody>
          <a:bodyPr/>
          <a:lstStyle/>
          <a:p>
            <a:r>
              <a:rPr lang="en-GB" dirty="0"/>
              <a:t>Module A</a:t>
            </a:r>
          </a:p>
        </p:txBody>
      </p:sp>
      <p:sp>
        <p:nvSpPr>
          <p:cNvPr id="1048585"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57"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1048858"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85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1048860" name="Date Placeholder 4"/>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61" name="Footer Placeholder 5"/>
          <p:cNvSpPr>
            <a:spLocks noGrp="1"/>
          </p:cNvSpPr>
          <p:nvPr>
            <p:ph type="ftr" sz="quarter" idx="11"/>
          </p:nvPr>
        </p:nvSpPr>
        <p:spPr/>
        <p:txBody>
          <a:bodyPr/>
          <a:lstStyle/>
          <a:p>
            <a:endParaRPr lang="en-GB" dirty="0"/>
          </a:p>
        </p:txBody>
      </p:sp>
      <p:sp>
        <p:nvSpPr>
          <p:cNvPr id="1048862"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46" name="Title 1"/>
          <p:cNvSpPr>
            <a:spLocks noGrp="1"/>
          </p:cNvSpPr>
          <p:nvPr>
            <p:ph type="title"/>
          </p:nvPr>
        </p:nvSpPr>
        <p:spPr/>
        <p:txBody>
          <a:bodyPr/>
          <a:lstStyle/>
          <a:p>
            <a:r>
              <a:rPr lang="en-GB" dirty="0"/>
              <a:t>Click to edit Master title style</a:t>
            </a:r>
          </a:p>
        </p:txBody>
      </p:sp>
      <p:sp>
        <p:nvSpPr>
          <p:cNvPr id="1048847"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48" name="Date Placeholder 3"/>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49" name="Footer Placeholder 4"/>
          <p:cNvSpPr>
            <a:spLocks noGrp="1"/>
          </p:cNvSpPr>
          <p:nvPr>
            <p:ph type="ftr" sz="quarter" idx="11"/>
          </p:nvPr>
        </p:nvSpPr>
        <p:spPr/>
        <p:txBody>
          <a:bodyPr/>
          <a:lstStyle/>
          <a:p>
            <a:endParaRPr lang="en-GB" dirty="0"/>
          </a:p>
        </p:txBody>
      </p:sp>
      <p:sp>
        <p:nvSpPr>
          <p:cNvPr id="1048850"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41" name="Vertical Title 1"/>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1048842" name="Vertical Text Placeholder 2"/>
          <p:cNvSpPr>
            <a:spLocks noGrp="1"/>
          </p:cNvSpPr>
          <p:nvPr>
            <p:ph type="body" orient="vert" idx="1"/>
          </p:nvPr>
        </p:nvSpPr>
        <p:spPr>
          <a:xfrm>
            <a:off x="838200" y="365125"/>
            <a:ext cx="7734300" cy="5811838"/>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43" name="Date Placeholder 3"/>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44" name="Footer Placeholder 4"/>
          <p:cNvSpPr>
            <a:spLocks noGrp="1"/>
          </p:cNvSpPr>
          <p:nvPr>
            <p:ph type="ftr" sz="quarter" idx="11"/>
          </p:nvPr>
        </p:nvSpPr>
        <p:spPr/>
        <p:txBody>
          <a:bodyPr/>
          <a:lstStyle/>
          <a:p>
            <a:endParaRPr lang="en-GB" dirty="0"/>
          </a:p>
        </p:txBody>
      </p:sp>
      <p:sp>
        <p:nvSpPr>
          <p:cNvPr id="1048845"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r>
              <a:rPr lang="en-GB" dirty="0"/>
              <a:t>Click to edit Master title style</a:t>
            </a:r>
          </a:p>
        </p:txBody>
      </p:sp>
      <p:sp>
        <p:nvSpPr>
          <p:cNvPr id="1048592"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593" name="Date Placeholder 3"/>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594" name="Footer Placeholder 4"/>
          <p:cNvSpPr>
            <a:spLocks noGrp="1"/>
          </p:cNvSpPr>
          <p:nvPr>
            <p:ph type="ftr" sz="quarter" idx="11"/>
          </p:nvPr>
        </p:nvSpPr>
        <p:spPr/>
        <p:txBody>
          <a:bodyPr/>
          <a:lstStyle/>
          <a:p>
            <a:r>
              <a:rPr lang="en-GB" dirty="0"/>
              <a:t>Module A</a:t>
            </a:r>
          </a:p>
        </p:txBody>
      </p:sp>
      <p:sp>
        <p:nvSpPr>
          <p:cNvPr id="1048595"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2097153" name="Picture 6"/>
          <p:cNvPicPr>
            <a:picLocks/>
          </p:cNvPicPr>
          <p:nvPr userDrawn="1"/>
        </p:nvPicPr>
        <p:blipFill>
          <a:blip r:embed="rId2"/>
          <a:stretch>
            <a:fillRect/>
          </a:stretch>
        </p:blipFill>
        <p:spPr>
          <a:xfrm>
            <a:off x="10538691" y="5551055"/>
            <a:ext cx="1653309" cy="13069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48863" name="Title 1"/>
          <p:cNvSpPr>
            <a:spLocks noGrp="1"/>
          </p:cNvSpPr>
          <p:nvPr>
            <p:ph type="title"/>
          </p:nvPr>
        </p:nvSpPr>
        <p:spPr/>
        <p:txBody>
          <a:bodyPr/>
          <a:lstStyle/>
          <a:p>
            <a:r>
              <a:rPr lang="en-US"/>
              <a:t>Click to edit Master title style</a:t>
            </a:r>
            <a:endParaRPr lang="en-GB"/>
          </a:p>
        </p:txBody>
      </p:sp>
      <p:sp>
        <p:nvSpPr>
          <p:cNvPr id="1048864" name="Date Placeholder 2"/>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65" name="Footer Placeholder 3"/>
          <p:cNvSpPr>
            <a:spLocks noGrp="1"/>
          </p:cNvSpPr>
          <p:nvPr>
            <p:ph type="ftr" sz="quarter" idx="11"/>
          </p:nvPr>
        </p:nvSpPr>
        <p:spPr/>
        <p:txBody>
          <a:bodyPr/>
          <a:lstStyle/>
          <a:p>
            <a:r>
              <a:rPr lang="en-GB"/>
              <a:t>Module A</a:t>
            </a:r>
            <a:endParaRPr lang="en-GB" dirty="0"/>
          </a:p>
        </p:txBody>
      </p:sp>
      <p:sp>
        <p:nvSpPr>
          <p:cNvPr id="1048866"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67"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1048868"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1048869" name="Date Placeholder 3"/>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70" name="Footer Placeholder 4"/>
          <p:cNvSpPr>
            <a:spLocks noGrp="1"/>
          </p:cNvSpPr>
          <p:nvPr>
            <p:ph type="ftr" sz="quarter" idx="11"/>
          </p:nvPr>
        </p:nvSpPr>
        <p:spPr/>
        <p:txBody>
          <a:bodyPr/>
          <a:lstStyle/>
          <a:p>
            <a:r>
              <a:rPr lang="en-GB" dirty="0"/>
              <a:t>The ABC of iodine</a:t>
            </a:r>
          </a:p>
        </p:txBody>
      </p:sp>
      <p:sp>
        <p:nvSpPr>
          <p:cNvPr id="1048871" name="Slide Number Placeholder 5"/>
          <p:cNvSpPr>
            <a:spLocks noGrp="1"/>
          </p:cNvSpPr>
          <p:nvPr>
            <p:ph type="sldNum" sz="quarter" idx="12"/>
          </p:nvPr>
        </p:nvSpPr>
        <p:spPr/>
        <p:txBody>
          <a:bodyPr/>
          <a:lstStyle/>
          <a:p>
            <a:fld id="{78FFCAE0-8FE4-485D-829F-E15FA3687CE9}" type="slidenum">
              <a:rPr lang="en-GB" smtClean="0"/>
              <a:t>‹Nr.›</a:t>
            </a:fld>
            <a:endParaRPr lang="en-GB" dirty="0"/>
          </a:p>
        </p:txBody>
      </p:sp>
      <p:pic>
        <p:nvPicPr>
          <p:cNvPr id="2097177" name="Picture 6"/>
          <p:cNvPicPr>
            <a:picLocks/>
          </p:cNvPicPr>
          <p:nvPr userDrawn="1"/>
        </p:nvPicPr>
        <p:blipFill>
          <a:blip r:embed="rId2"/>
          <a:stretch>
            <a:fillRect/>
          </a:stretch>
        </p:blipFill>
        <p:spPr>
          <a:xfrm>
            <a:off x="10538691" y="5551055"/>
            <a:ext cx="1653309" cy="13069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72" name="Title 1"/>
          <p:cNvSpPr>
            <a:spLocks noGrp="1"/>
          </p:cNvSpPr>
          <p:nvPr>
            <p:ph type="title"/>
          </p:nvPr>
        </p:nvSpPr>
        <p:spPr/>
        <p:txBody>
          <a:bodyPr/>
          <a:lstStyle/>
          <a:p>
            <a:r>
              <a:rPr lang="en-GB" dirty="0"/>
              <a:t>Click to edit Master title style</a:t>
            </a:r>
          </a:p>
        </p:txBody>
      </p:sp>
      <p:sp>
        <p:nvSpPr>
          <p:cNvPr id="1048873" name="Content Placeholder 2"/>
          <p:cNvSpPr>
            <a:spLocks noGrp="1"/>
          </p:cNvSpPr>
          <p:nvPr>
            <p:ph sz="half" idx="1"/>
          </p:nvPr>
        </p:nvSpPr>
        <p:spPr>
          <a:xfrm>
            <a:off x="838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74" name="Content Placeholder 3"/>
          <p:cNvSpPr>
            <a:spLocks noGrp="1"/>
          </p:cNvSpPr>
          <p:nvPr>
            <p:ph sz="half" idx="2"/>
          </p:nvPr>
        </p:nvSpPr>
        <p:spPr>
          <a:xfrm>
            <a:off x="6172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75" name="Date Placeholder 4"/>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76" name="Footer Placeholder 5"/>
          <p:cNvSpPr>
            <a:spLocks noGrp="1"/>
          </p:cNvSpPr>
          <p:nvPr>
            <p:ph type="ftr" sz="quarter" idx="11"/>
          </p:nvPr>
        </p:nvSpPr>
        <p:spPr/>
        <p:txBody>
          <a:bodyPr/>
          <a:lstStyle/>
          <a:p>
            <a:r>
              <a:rPr lang="en-GB" dirty="0"/>
              <a:t>Module A</a:t>
            </a:r>
          </a:p>
        </p:txBody>
      </p:sp>
      <p:sp>
        <p:nvSpPr>
          <p:cNvPr id="1048877"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pic>
        <p:nvPicPr>
          <p:cNvPr id="2097178" name="Picture 7"/>
          <p:cNvPicPr>
            <a:picLocks/>
          </p:cNvPicPr>
          <p:nvPr userDrawn="1"/>
        </p:nvPicPr>
        <p:blipFill>
          <a:blip r:embed="rId2"/>
          <a:stretch>
            <a:fillRect/>
          </a:stretch>
        </p:blipFill>
        <p:spPr>
          <a:xfrm>
            <a:off x="10538691" y="5551055"/>
            <a:ext cx="1653309" cy="13069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33" name="Title 1"/>
          <p:cNvSpPr>
            <a:spLocks noGrp="1"/>
          </p:cNvSpPr>
          <p:nvPr>
            <p:ph type="title"/>
          </p:nvPr>
        </p:nvSpPr>
        <p:spPr>
          <a:xfrm>
            <a:off x="839788" y="365125"/>
            <a:ext cx="10515600" cy="1325563"/>
          </a:xfrm>
        </p:spPr>
        <p:txBody>
          <a:bodyPr/>
          <a:lstStyle/>
          <a:p>
            <a:r>
              <a:rPr lang="en-GB" dirty="0"/>
              <a:t>Click to edit Master title style</a:t>
            </a:r>
          </a:p>
        </p:txBody>
      </p:sp>
      <p:sp>
        <p:nvSpPr>
          <p:cNvPr id="104883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1048835" name="Content Placeholder 3"/>
          <p:cNvSpPr>
            <a:spLocks noGrp="1"/>
          </p:cNvSpPr>
          <p:nvPr>
            <p:ph sz="half" idx="2"/>
          </p:nvPr>
        </p:nvSpPr>
        <p:spPr>
          <a:xfrm>
            <a:off x="839788" y="2505075"/>
            <a:ext cx="5157787"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3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1048837" name="Content Placeholder 5"/>
          <p:cNvSpPr>
            <a:spLocks noGrp="1"/>
          </p:cNvSpPr>
          <p:nvPr>
            <p:ph sz="quarter" idx="4"/>
          </p:nvPr>
        </p:nvSpPr>
        <p:spPr>
          <a:xfrm>
            <a:off x="6172200" y="2505075"/>
            <a:ext cx="5183188"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38" name="Date Placeholder 6"/>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39" name="Footer Placeholder 7"/>
          <p:cNvSpPr>
            <a:spLocks noGrp="1"/>
          </p:cNvSpPr>
          <p:nvPr>
            <p:ph type="ftr" sz="quarter" idx="11"/>
          </p:nvPr>
        </p:nvSpPr>
        <p:spPr/>
        <p:txBody>
          <a:bodyPr/>
          <a:lstStyle/>
          <a:p>
            <a:endParaRPr lang="en-GB" dirty="0"/>
          </a:p>
        </p:txBody>
      </p:sp>
      <p:sp>
        <p:nvSpPr>
          <p:cNvPr id="1048840" name="Slide Number Placeholder 8"/>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78" name="Title 1"/>
          <p:cNvSpPr>
            <a:spLocks noGrp="1"/>
          </p:cNvSpPr>
          <p:nvPr>
            <p:ph type="title"/>
          </p:nvPr>
        </p:nvSpPr>
        <p:spPr/>
        <p:txBody>
          <a:bodyPr/>
          <a:lstStyle/>
          <a:p>
            <a:r>
              <a:rPr lang="en-GB" dirty="0"/>
              <a:t>Click to edit Master title style</a:t>
            </a:r>
          </a:p>
        </p:txBody>
      </p:sp>
      <p:sp>
        <p:nvSpPr>
          <p:cNvPr id="1048879" name="Date Placeholder 2"/>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80" name="Footer Placeholder 3"/>
          <p:cNvSpPr>
            <a:spLocks noGrp="1"/>
          </p:cNvSpPr>
          <p:nvPr>
            <p:ph type="ftr" sz="quarter" idx="11"/>
          </p:nvPr>
        </p:nvSpPr>
        <p:spPr/>
        <p:txBody>
          <a:bodyPr/>
          <a:lstStyle/>
          <a:p>
            <a:endParaRPr lang="en-GB" dirty="0"/>
          </a:p>
        </p:txBody>
      </p:sp>
      <p:sp>
        <p:nvSpPr>
          <p:cNvPr id="1048881" name="Slide Number Placeholder 4"/>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82" name="Date Placeholder 1"/>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83" name="Footer Placeholder 2"/>
          <p:cNvSpPr>
            <a:spLocks noGrp="1"/>
          </p:cNvSpPr>
          <p:nvPr>
            <p:ph type="ftr" sz="quarter" idx="11"/>
          </p:nvPr>
        </p:nvSpPr>
        <p:spPr/>
        <p:txBody>
          <a:bodyPr/>
          <a:lstStyle/>
          <a:p>
            <a:endParaRPr lang="en-GB" dirty="0"/>
          </a:p>
        </p:txBody>
      </p:sp>
      <p:sp>
        <p:nvSpPr>
          <p:cNvPr id="1048884" name="Slide Number Placeholder 3"/>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51"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1048852"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85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1048854" name="Date Placeholder 4"/>
          <p:cNvSpPr>
            <a:spLocks noGrp="1"/>
          </p:cNvSpPr>
          <p:nvPr>
            <p:ph type="dt" sz="half" idx="10"/>
          </p:nvPr>
        </p:nvSpPr>
        <p:spPr/>
        <p:txBody>
          <a:bodyPr/>
          <a:lstStyle/>
          <a:p>
            <a:fld id="{140EA6F5-7898-42E4-B684-6284AEB9C508}" type="datetimeFigureOut">
              <a:rPr lang="en-GB" smtClean="0"/>
              <a:t>19/11/2024</a:t>
            </a:fld>
            <a:endParaRPr lang="en-GB" dirty="0"/>
          </a:p>
        </p:txBody>
      </p:sp>
      <p:sp>
        <p:nvSpPr>
          <p:cNvPr id="1048855" name="Footer Placeholder 5"/>
          <p:cNvSpPr>
            <a:spLocks noGrp="1"/>
          </p:cNvSpPr>
          <p:nvPr>
            <p:ph type="ftr" sz="quarter" idx="11"/>
          </p:nvPr>
        </p:nvSpPr>
        <p:spPr/>
        <p:txBody>
          <a:bodyPr/>
          <a:lstStyle/>
          <a:p>
            <a:endParaRPr lang="en-GB" dirty="0"/>
          </a:p>
        </p:txBody>
      </p:sp>
      <p:sp>
        <p:nvSpPr>
          <p:cNvPr id="1048856" name="Slide Number Placeholder 6"/>
          <p:cNvSpPr>
            <a:spLocks noGrp="1"/>
          </p:cNvSpPr>
          <p:nvPr>
            <p:ph type="sldNum" sz="quarter" idx="12"/>
          </p:nvPr>
        </p:nvSpPr>
        <p:spPr/>
        <p:txBody>
          <a:bodyPr/>
          <a:lstStyle/>
          <a:p>
            <a:fld id="{78FFCAE0-8FE4-485D-829F-E15FA3687CE9}" type="slidenum">
              <a:rPr lang="en-GB" smtClean="0"/>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A6F5-7898-42E4-B684-6284AEB9C508}" type="datetimeFigureOut">
              <a:rPr lang="en-GB" smtClean="0"/>
              <a:t>19/11/2024</a:t>
            </a:fld>
            <a:endParaRPr lang="en-GB" dirty="0"/>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Module A</a:t>
            </a:r>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CAE0-8FE4-485D-829F-E15FA3687CE9}" type="slidenum">
              <a:rPr lang="en-GB" smtClean="0"/>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325120" y="546055"/>
            <a:ext cx="11761482" cy="1595152"/>
          </a:xfrm>
        </p:spPr>
        <p:txBody>
          <a:bodyPr>
            <a:normAutofit/>
          </a:bodyPr>
          <a:lstStyle/>
          <a:p>
            <a:pPr>
              <a:lnSpc>
                <a:spcPct val="107000"/>
              </a:lnSpc>
              <a:spcAft>
                <a:spcPts val="800"/>
              </a:spcAft>
            </a:pPr>
            <a:r>
              <a:rPr lang="en-GB" sz="6600" b="1" dirty="0">
                <a:solidFill>
                  <a:srgbClr val="B3186D"/>
                </a:solidFill>
                <a:effectLst/>
                <a:latin typeface="Sans open"/>
                <a:ea typeface="Calibri" panose="020F0502020204030204" pitchFamily="34" charset="0"/>
                <a:cs typeface="Times New Roman" panose="02020603050405020304" pitchFamily="18" charset="0"/>
              </a:rPr>
              <a:t>আয়োডিনের</a:t>
            </a:r>
            <a:r>
              <a:rPr lang="en-US" sz="6600" b="1" dirty="0">
                <a:solidFill>
                  <a:srgbClr val="B3186D"/>
                </a:solidFill>
                <a:effectLst/>
                <a:latin typeface="Sans open"/>
                <a:ea typeface="Calibri" panose="020F0502020204030204" pitchFamily="34" charset="0"/>
                <a:cs typeface="Times New Roman" panose="02020603050405020304" pitchFamily="18" charset="0"/>
              </a:rPr>
              <a:t>  </a:t>
            </a:r>
            <a:r>
              <a:rPr lang="en-GB" altLang="en-US" sz="6600" b="1" dirty="0">
                <a:solidFill>
                  <a:srgbClr val="B3186D"/>
                </a:solidFill>
                <a:effectLst/>
                <a:latin typeface="Sans open"/>
                <a:ea typeface="Calibri" panose="020F0502020204030204" pitchFamily="34" charset="0"/>
                <a:cs typeface="Times New Roman" panose="02020603050405020304" pitchFamily="18" charset="0"/>
              </a:rPr>
              <a:t>অ</a:t>
            </a:r>
            <a:r>
              <a:rPr lang="en-US" altLang="en-US" sz="6600" b="1" dirty="0">
                <a:solidFill>
                  <a:srgbClr val="B3186D"/>
                </a:solidFill>
                <a:effectLst/>
                <a:latin typeface="Sans open"/>
                <a:ea typeface="Calibri" panose="020F0502020204030204" pitchFamily="34" charset="0"/>
                <a:cs typeface="Times New Roman" panose="02020603050405020304" pitchFamily="18" charset="0"/>
              </a:rPr>
              <a:t> </a:t>
            </a:r>
            <a:r>
              <a:rPr lang="en-GB" altLang="en-US" sz="6600" b="1" dirty="0">
                <a:solidFill>
                  <a:srgbClr val="B3186D"/>
                </a:solidFill>
                <a:effectLst/>
                <a:latin typeface="Sans open"/>
                <a:ea typeface="Calibri" panose="020F0502020204030204" pitchFamily="34" charset="0"/>
                <a:cs typeface="Times New Roman" panose="02020603050405020304" pitchFamily="18" charset="0"/>
              </a:rPr>
              <a:t>আ</a:t>
            </a:r>
            <a:r>
              <a:rPr lang="en-US" altLang="en-US" sz="6600" b="1" dirty="0">
                <a:solidFill>
                  <a:srgbClr val="B3186D"/>
                </a:solidFill>
                <a:effectLst/>
                <a:latin typeface="Sans open"/>
                <a:ea typeface="Calibri" panose="020F0502020204030204" pitchFamily="34" charset="0"/>
                <a:cs typeface="Times New Roman" panose="02020603050405020304" pitchFamily="18" charset="0"/>
              </a:rPr>
              <a:t> </a:t>
            </a:r>
            <a:r>
              <a:rPr lang="en-GB" altLang="en-US" sz="6600" b="1" dirty="0">
                <a:solidFill>
                  <a:srgbClr val="B3186D"/>
                </a:solidFill>
                <a:effectLst/>
                <a:latin typeface="Sans open"/>
                <a:ea typeface="Calibri" panose="020F0502020204030204" pitchFamily="34" charset="0"/>
                <a:cs typeface="Times New Roman" panose="02020603050405020304" pitchFamily="18" charset="0"/>
              </a:rPr>
              <a:t>ক</a:t>
            </a:r>
            <a:r>
              <a:rPr lang="en-US" altLang="en-US" sz="6600" b="1" dirty="0">
                <a:solidFill>
                  <a:srgbClr val="B3186D"/>
                </a:solidFill>
                <a:effectLst/>
                <a:latin typeface="Sans open"/>
                <a:ea typeface="Calibri" panose="020F0502020204030204" pitchFamily="34" charset="0"/>
                <a:cs typeface="Times New Roman" panose="02020603050405020304" pitchFamily="18" charset="0"/>
              </a:rPr>
              <a:t> </a:t>
            </a:r>
            <a:r>
              <a:rPr lang="en-GB" altLang="en-US" sz="6600" b="1" dirty="0">
                <a:solidFill>
                  <a:srgbClr val="B3186D"/>
                </a:solidFill>
                <a:effectLst/>
                <a:latin typeface="Sans open"/>
                <a:ea typeface="Calibri" panose="020F0502020204030204" pitchFamily="34" charset="0"/>
                <a:cs typeface="Times New Roman" panose="02020603050405020304" pitchFamily="18" charset="0"/>
              </a:rPr>
              <a:t>খ</a:t>
            </a:r>
            <a:endParaRPr lang="da-DK" sz="4000" dirty="0">
              <a:effectLst/>
              <a:latin typeface="Sans open"/>
              <a:ea typeface="Calibri" panose="020F0502020204030204" pitchFamily="34" charset="0"/>
              <a:cs typeface="Times New Roman" panose="02020603050405020304" pitchFamily="18" charset="0"/>
            </a:endParaRPr>
          </a:p>
        </p:txBody>
      </p:sp>
      <p:sp>
        <p:nvSpPr>
          <p:cNvPr id="1048587" name="Subtitle 2"/>
          <p:cNvSpPr>
            <a:spLocks noGrp="1"/>
          </p:cNvSpPr>
          <p:nvPr>
            <p:ph type="subTitle" idx="1"/>
          </p:nvPr>
        </p:nvSpPr>
        <p:spPr/>
        <p:txBody>
          <a:bodyPr>
            <a:normAutofit/>
          </a:bodyPr>
          <a:lstStyle/>
          <a:p>
            <a:r>
              <a:rPr lang="en-GB" altLang="en-US" sz="5400" dirty="0">
                <a:solidFill>
                  <a:srgbClr val="B3186D"/>
                </a:solidFill>
                <a:latin typeface="Sans open"/>
                <a:ea typeface="Calibri" panose="020F0502020204030204" pitchFamily="34" charset="0"/>
                <a:cs typeface="Times New Roman" panose="02020603050405020304" pitchFamily="18" charset="0"/>
              </a:rPr>
              <a:t>শি</a:t>
            </a:r>
            <a:r>
              <a:rPr lang="en-GB" sz="5400" dirty="0">
                <a:solidFill>
                  <a:srgbClr val="B3186D"/>
                </a:solidFill>
                <a:latin typeface="Sans open"/>
                <a:ea typeface="Calibri" panose="020F0502020204030204" pitchFamily="34" charset="0"/>
                <a:cs typeface="Times New Roman" panose="02020603050405020304" pitchFamily="18" charset="0"/>
              </a:rPr>
              <a:t>ক্ষার্থী এবং শিক্ষকদের জন্য একটি</a:t>
            </a:r>
            <a:r>
              <a:rPr lang="en-US" sz="5400" dirty="0">
                <a:solidFill>
                  <a:srgbClr val="B3186D"/>
                </a:solidFill>
                <a:latin typeface="Sans open"/>
                <a:ea typeface="Calibri" panose="020F0502020204030204" pitchFamily="34" charset="0"/>
                <a:cs typeface="Times New Roman" panose="02020603050405020304" pitchFamily="18" charset="0"/>
              </a:rPr>
              <a:t> </a:t>
            </a:r>
            <a:r>
              <a:rPr lang="en-GB" altLang="en-US" sz="5400" dirty="0">
                <a:solidFill>
                  <a:srgbClr val="B3186D"/>
                </a:solidFill>
                <a:latin typeface="Sans open"/>
                <a:ea typeface="Calibri" panose="020F0502020204030204" pitchFamily="34" charset="0"/>
                <a:cs typeface="Times New Roman" panose="02020603050405020304" pitchFamily="18" charset="0"/>
              </a:rPr>
              <a:t>শিক্ষামূলক</a:t>
            </a:r>
            <a:r>
              <a:rPr lang="en-GB" sz="5400" dirty="0">
                <a:solidFill>
                  <a:srgbClr val="B3186D"/>
                </a:solidFill>
                <a:latin typeface="Sans open"/>
                <a:ea typeface="Calibri" panose="020F0502020204030204" pitchFamily="34" charset="0"/>
                <a:cs typeface="Times New Roman" panose="02020603050405020304" pitchFamily="18" charset="0"/>
              </a:rPr>
              <a:t> নির্দেশিকা</a:t>
            </a:r>
            <a:endParaRPr lang="en-GB" dirty="0"/>
          </a:p>
        </p:txBody>
      </p:sp>
      <p:pic>
        <p:nvPicPr>
          <p:cNvPr id="2097152" name="Picture 3"/>
          <p:cNvPicPr>
            <a:picLocks/>
          </p:cNvPicPr>
          <p:nvPr/>
        </p:nvPicPr>
        <p:blipFill>
          <a:blip r:embed="rId3"/>
          <a:stretch>
            <a:fillRect/>
          </a:stretch>
        </p:blipFill>
        <p:spPr>
          <a:xfrm>
            <a:off x="10434320" y="5257800"/>
            <a:ext cx="1524000" cy="13703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Billede 3"/>
          <p:cNvPicPr>
            <a:picLocks noChangeAspect="1"/>
          </p:cNvPicPr>
          <p:nvPr/>
        </p:nvPicPr>
        <p:blipFill rotWithShape="1">
          <a:blip r:embed="rId3" cstate="print"/>
          <a:srcRect l="21415" t="12474" r="28153" b="12685"/>
          <a:stretch>
            <a:fillRect/>
          </a:stretch>
        </p:blipFill>
        <p:spPr>
          <a:xfrm>
            <a:off x="6934200" y="1883728"/>
            <a:ext cx="4053016" cy="4374292"/>
          </a:xfrm>
          <a:prstGeom prst="rect">
            <a:avLst/>
          </a:prstGeom>
        </p:spPr>
      </p:pic>
      <p:sp>
        <p:nvSpPr>
          <p:cNvPr id="1048644" name="Title 1"/>
          <p:cNvSpPr>
            <a:spLocks noGrp="1"/>
          </p:cNvSpPr>
          <p:nvPr>
            <p:ph type="title"/>
          </p:nvPr>
        </p:nvSpPr>
        <p:spPr/>
        <p:txBody>
          <a:bodyPr>
            <a:normAutofit/>
          </a:bodyPr>
          <a:lstStyle/>
          <a:p>
            <a:pPr marL="0" indent="0"/>
            <a:r>
              <a:rPr lang="en-US" dirty="0">
                <a:solidFill>
                  <a:srgbClr val="B3186D"/>
                </a:solidFill>
                <a:latin typeface="Sans open"/>
                <a:ea typeface="Calibri" panose="020F0502020204030204" pitchFamily="34" charset="0"/>
                <a:cs typeface="Times New Roman" panose="02020603050405020304" pitchFamily="18" charset="0"/>
              </a:rPr>
              <a:t>গর্ভাবস্থায় আয়োডিন: শিশুর বৃদ্ধি এবং মস্তিষ্কের বিকাশ</a:t>
            </a:r>
            <a:endParaRPr lang="zh-CN" altLang="en-US" dirty="0"/>
          </a:p>
        </p:txBody>
      </p:sp>
      <p:sp>
        <p:nvSpPr>
          <p:cNvPr id="1048645" name="Content Placeholder 2"/>
          <p:cNvSpPr>
            <a:spLocks noGrp="1"/>
          </p:cNvSpPr>
          <p:nvPr>
            <p:ph idx="1"/>
          </p:nvPr>
        </p:nvSpPr>
        <p:spPr>
          <a:xfrm>
            <a:off x="838199" y="2174239"/>
            <a:ext cx="6096001" cy="4002723"/>
          </a:xfrm>
        </p:spPr>
        <p:txBody>
          <a:bodyPr>
            <a:normAutofit/>
          </a:bodyPr>
          <a:lstStyle/>
          <a:p>
            <a:pPr marL="0" indent="0" algn="just">
              <a:buNone/>
            </a:pPr>
            <a:r>
              <a:rPr lang="en-US" sz="2600" dirty="0"/>
              <a:t>গর্ভবতী হওয়ার আগে ভাল আয়োডিন পুষ্টি থাকা </a:t>
            </a:r>
            <a:r>
              <a:rPr lang="en-GB" altLang="en-US" sz="2600" dirty="0"/>
              <a:t>জরুরি।</a:t>
            </a:r>
            <a:r>
              <a:rPr lang="en-US" altLang="en-US" sz="2600" dirty="0"/>
              <a:t> </a:t>
            </a:r>
            <a:r>
              <a:rPr lang="en-GB" altLang="en-US" sz="2600" dirty="0"/>
              <a:t>গ</a:t>
            </a:r>
            <a:r>
              <a:rPr lang="en-US" sz="2600" dirty="0"/>
              <a:t>র্ভাবস্থায় আয়োডিন অত্যন্ত গুরুত্বপূর্ণ, কারণ এটি থাইরয়েড হরমোন উৎপাদনে সহায়তা করে।  এই হরমোনগুলি শিশুর মস্তিষ্ক এবং স্নায়ুতন্ত্রের </a:t>
            </a:r>
            <a:r>
              <a:rPr lang="en-GB" altLang="en-US" sz="2600" dirty="0"/>
              <a:t>সুস্থ</a:t>
            </a:r>
            <a:r>
              <a:rPr lang="en-US" sz="2600" dirty="0"/>
              <a:t> বিকাশের জন্য </a:t>
            </a:r>
            <a:r>
              <a:rPr lang="en-GB" altLang="en-US" sz="2600" dirty="0"/>
              <a:t>অত্যন্ত</a:t>
            </a:r>
            <a:r>
              <a:rPr lang="en-US" altLang="en-US" sz="2600" dirty="0"/>
              <a:t> </a:t>
            </a:r>
            <a:r>
              <a:rPr lang="en-GB" altLang="en-US" sz="2600" dirty="0"/>
              <a:t>গুরুত্বপূর্ণ</a:t>
            </a:r>
            <a:r>
              <a:rPr lang="en-US" altLang="en-US" sz="2600" dirty="0"/>
              <a:t> </a:t>
            </a:r>
            <a:r>
              <a:rPr lang="en-GB" altLang="en-US" sz="2600" dirty="0"/>
              <a:t>ভূমিকা</a:t>
            </a:r>
            <a:r>
              <a:rPr lang="en-US" altLang="en-US" sz="2600" dirty="0"/>
              <a:t> </a:t>
            </a:r>
            <a:r>
              <a:rPr lang="en-GB" altLang="en-US" sz="2600" dirty="0"/>
              <a:t>পালন</a:t>
            </a:r>
            <a:r>
              <a:rPr lang="en-US" altLang="en-US" sz="2600" dirty="0"/>
              <a:t> </a:t>
            </a:r>
            <a:r>
              <a:rPr lang="en-GB" altLang="en-US" sz="2600" dirty="0" err="1"/>
              <a:t>করে</a:t>
            </a:r>
            <a:r>
              <a:rPr lang="en-GB" altLang="en-US" sz="2600" dirty="0"/>
              <a:t>।</a:t>
            </a:r>
          </a:p>
          <a:p>
            <a:pPr marL="0" indent="0" algn="just">
              <a:buNone/>
            </a:pPr>
            <a:endParaRPr lang="zh-CN" altLang="en-US" sz="2600" dirty="0"/>
          </a:p>
          <a:p>
            <a:pPr marL="0" indent="0" algn="just">
              <a:buNone/>
            </a:pPr>
            <a:r>
              <a:rPr lang="en-US" sz="2600" dirty="0"/>
              <a:t>এইভাবে, আয়োডিন জ্ঞানীয় ক্ষমতা, শেখার এবং শিশুর বৃদ্ধির সাথে সাথে সামগ্রিক স্বাস্থ্যের বিকাশের জন্য গুরুত্বপূর্ণ। </a:t>
            </a:r>
          </a:p>
          <a:p>
            <a:pPr marL="0" indent="0">
              <a:buNone/>
            </a:pPr>
            <a:endParaRPr lang="en-US" sz="1000" dirty="0"/>
          </a:p>
          <a:p>
            <a:pPr marL="0" indent="0">
              <a:buNone/>
            </a:pPr>
            <a:endParaRPr lang="en-US" dirty="0"/>
          </a:p>
          <a:p>
            <a:pPr marL="0" indent="0">
              <a:buNone/>
            </a:pPr>
            <a:endParaRPr lang="en-US" dirty="0"/>
          </a:p>
          <a:p>
            <a:pPr marL="0" indent="0">
              <a:buNone/>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pPr marL="0" indent="0" algn="ctr"/>
            <a:r>
              <a:rPr lang="en-US" dirty="0">
                <a:solidFill>
                  <a:srgbClr val="B3186D"/>
                </a:solidFill>
                <a:latin typeface="Sans open"/>
                <a:ea typeface="Calibri" panose="020F0502020204030204" pitchFamily="34" charset="0"/>
                <a:cs typeface="Times New Roman" panose="02020603050405020304" pitchFamily="18" charset="0"/>
              </a:rPr>
              <a:t>কেন আমাদের </a:t>
            </a:r>
            <a:r>
              <a:rPr lang="en-GB" altLang="en-US" dirty="0">
                <a:solidFill>
                  <a:srgbClr val="B3186D"/>
                </a:solidFill>
                <a:latin typeface="Sans open"/>
                <a:ea typeface="Calibri" panose="020F0502020204030204" pitchFamily="34" charset="0"/>
                <a:cs typeface="Times New Roman" panose="02020603050405020304" pitchFamily="18" charset="0"/>
              </a:rPr>
              <a:t>এখনই</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US" dirty="0">
                <a:solidFill>
                  <a:srgbClr val="B3186D"/>
                </a:solidFill>
                <a:latin typeface="Sans open"/>
                <a:ea typeface="Calibri" panose="020F0502020204030204" pitchFamily="34" charset="0"/>
                <a:cs typeface="Times New Roman" panose="02020603050405020304" pitchFamily="18" charset="0"/>
              </a:rPr>
              <a:t>আয়োডিনের ঘাটতি সম্পর্কে </a:t>
            </a:r>
            <a:r>
              <a:rPr lang="en-GB" altLang="en-US" dirty="0">
                <a:solidFill>
                  <a:srgbClr val="B3186D"/>
                </a:solidFill>
                <a:latin typeface="Sans open"/>
                <a:ea typeface="Calibri" panose="020F0502020204030204" pitchFamily="34" charset="0"/>
                <a:cs typeface="Times New Roman" panose="02020603050405020304" pitchFamily="18" charset="0"/>
              </a:rPr>
              <a:t>সচেতন</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হওয়া</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US" dirty="0">
                <a:solidFill>
                  <a:srgbClr val="B3186D"/>
                </a:solidFill>
                <a:latin typeface="Sans open"/>
                <a:ea typeface="Calibri" panose="020F0502020204030204" pitchFamily="34" charset="0"/>
                <a:cs typeface="Times New Roman" panose="02020603050405020304" pitchFamily="18" charset="0"/>
              </a:rPr>
              <a:t>উচিত?</a:t>
            </a:r>
          </a:p>
        </p:txBody>
      </p:sp>
      <p:sp>
        <p:nvSpPr>
          <p:cNvPr id="1048650" name="Content Placeholder 2"/>
          <p:cNvSpPr>
            <a:spLocks noGrp="1"/>
          </p:cNvSpPr>
          <p:nvPr>
            <p:ph idx="1"/>
          </p:nvPr>
        </p:nvSpPr>
        <p:spPr>
          <a:xfrm>
            <a:off x="838199" y="2178563"/>
            <a:ext cx="10515600" cy="4351338"/>
          </a:xfrm>
        </p:spPr>
        <p:txBody>
          <a:bodyPr/>
          <a:lstStyle/>
          <a:p>
            <a:pPr marL="0" indent="0" algn="just">
              <a:buNone/>
            </a:pPr>
            <a:r>
              <a:rPr lang="en-US" dirty="0"/>
              <a:t>যদিও গুরুতর আয়োডিনের ঘাটতির লক্ষণগুলি </a:t>
            </a:r>
            <a:r>
              <a:rPr lang="en-GB" altLang="en-US" dirty="0"/>
              <a:t>দিনদিন</a:t>
            </a:r>
            <a:r>
              <a:rPr lang="en-US" altLang="en-US" dirty="0"/>
              <a:t> </a:t>
            </a:r>
            <a:r>
              <a:rPr lang="en-US" dirty="0"/>
              <a:t>ম্লান হয়ে যাচ্ছে, মাঝারি এবং হালকা আয়োডিনের ঘাটতি এখনও বিদ্যমান।  যেহেতু এটি এখন আর একটি সুস্পষ্ট, দৃশ্যমান সমস্যা নয়, তাই অনে</a:t>
            </a:r>
            <a:r>
              <a:rPr lang="en-GB" altLang="en-US" dirty="0"/>
              <a:t>কেই</a:t>
            </a:r>
            <a:r>
              <a:rPr lang="en-US" altLang="en-US" dirty="0"/>
              <a:t> </a:t>
            </a:r>
            <a:r>
              <a:rPr lang="en-US" dirty="0"/>
              <a:t>তাদের খাবারে পর্যাপ্ত আয়োডিন থাকার গুরুত্ব সম্পর্কে </a:t>
            </a:r>
            <a:r>
              <a:rPr lang="en-GB" altLang="en-US" dirty="0"/>
              <a:t>সচেতন</a:t>
            </a:r>
            <a:r>
              <a:rPr lang="en-US" altLang="en-US" dirty="0"/>
              <a:t> </a:t>
            </a:r>
            <a:r>
              <a:rPr lang="en-GB" altLang="en-US" dirty="0"/>
              <a:t>নয়।</a:t>
            </a:r>
            <a:endParaRPr lang="zh-CN" altLang="en-US" dirty="0"/>
          </a:p>
          <a:p>
            <a:pPr marL="0" indent="0" algn="just">
              <a:buNone/>
            </a:pPr>
            <a:r>
              <a:rPr lang="en-US" dirty="0"/>
              <a:t> আয়োডিনের অভাব সমস্ত জনগোষ্ঠীর স্বাস্থ্যকে প্রভাবিত করতে পারে এবং এটি মানসিক প্রতিবন্ধকতার সবচেয়ে বড় </a:t>
            </a:r>
            <a:r>
              <a:rPr lang="en-GB" altLang="en-US" dirty="0"/>
              <a:t>কারণ</a:t>
            </a:r>
            <a:r>
              <a:rPr lang="en-US" altLang="en-US" dirty="0"/>
              <a:t>, </a:t>
            </a:r>
            <a:r>
              <a:rPr lang="en-GB" altLang="en-US" dirty="0"/>
              <a:t>যা</a:t>
            </a:r>
            <a:r>
              <a:rPr lang="en-US" altLang="en-US" dirty="0"/>
              <a:t> </a:t>
            </a:r>
            <a:r>
              <a:rPr lang="en-GB" altLang="en-US" dirty="0"/>
              <a:t>কিনা</a:t>
            </a:r>
            <a:r>
              <a:rPr lang="en-US" altLang="en-US" dirty="0"/>
              <a:t> </a:t>
            </a:r>
            <a:r>
              <a:rPr lang="en-GB" altLang="en-US" dirty="0"/>
              <a:t>প্রতিরোধ</a:t>
            </a:r>
            <a:r>
              <a:rPr lang="en-US" altLang="en-US" dirty="0"/>
              <a:t> </a:t>
            </a:r>
            <a:r>
              <a:rPr lang="en-GB" altLang="en-US" dirty="0"/>
              <a:t>করা</a:t>
            </a:r>
            <a:r>
              <a:rPr lang="en-US" altLang="en-US" dirty="0"/>
              <a:t> </a:t>
            </a:r>
            <a:r>
              <a:rPr lang="en-GB" altLang="en-US" dirty="0"/>
              <a:t>যেতে</a:t>
            </a:r>
            <a:r>
              <a:rPr lang="en-US" altLang="en-US" dirty="0"/>
              <a:t> </a:t>
            </a:r>
            <a:r>
              <a:rPr lang="en-GB" altLang="en-US" dirty="0"/>
              <a:t>পারে।</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Billede 5"/>
          <p:cNvPicPr>
            <a:picLocks noChangeAspect="1"/>
          </p:cNvPicPr>
          <p:nvPr/>
        </p:nvPicPr>
        <p:blipFill rotWithShape="1">
          <a:blip r:embed="rId3"/>
          <a:srcRect t="872" b="872"/>
          <a:stretch>
            <a:fillRect/>
          </a:stretch>
        </p:blipFill>
        <p:spPr>
          <a:xfrm>
            <a:off x="5530770" y="1460926"/>
            <a:ext cx="5492299" cy="4307344"/>
          </a:xfrm>
          <a:prstGeom prst="rect">
            <a:avLst/>
          </a:prstGeom>
        </p:spPr>
      </p:pic>
      <p:sp>
        <p:nvSpPr>
          <p:cNvPr id="1048654" name="Title 1"/>
          <p:cNvSpPr>
            <a:spLocks noGrp="1"/>
          </p:cNvSpPr>
          <p:nvPr>
            <p:ph type="title"/>
          </p:nvPr>
        </p:nvSpPr>
        <p:spPr>
          <a:xfrm>
            <a:off x="474212" y="135363"/>
            <a:ext cx="10515600" cy="1325563"/>
          </a:xfrm>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সঠিক পরিমাণে আয়োডিন পাওয়া সুস্বাস্থ্যের জন্য গুরুত্বপূর্ণ</a:t>
            </a:r>
            <a:endParaRPr lang="zh-CN" altLang="en-US" dirty="0"/>
          </a:p>
        </p:txBody>
      </p:sp>
      <p:sp>
        <p:nvSpPr>
          <p:cNvPr id="1048655" name="Content Placeholder 2"/>
          <p:cNvSpPr>
            <a:spLocks noGrp="1"/>
          </p:cNvSpPr>
          <p:nvPr>
            <p:ph idx="1"/>
          </p:nvPr>
        </p:nvSpPr>
        <p:spPr>
          <a:xfrm>
            <a:off x="474213" y="1816702"/>
            <a:ext cx="5056557" cy="4672041"/>
          </a:xfrm>
        </p:spPr>
        <p:txBody>
          <a:bodyPr>
            <a:noAutofit/>
          </a:bodyPr>
          <a:lstStyle/>
          <a:p>
            <a:pPr marL="0" indent="0" algn="just">
              <a:buNone/>
            </a:pPr>
            <a:r>
              <a:rPr lang="en-US" sz="2600" dirty="0"/>
              <a:t>কেউ ভাবতে পারে যে, সামান্য আয়োডিন যদি মানুষের স্বাস্থ্যের জন্য ভাল </a:t>
            </a:r>
            <a:r>
              <a:rPr lang="en-GB" altLang="en-US" sz="2600" dirty="0"/>
              <a:t>হয়</a:t>
            </a:r>
            <a:r>
              <a:rPr lang="en-US" altLang="en-US" sz="2600" dirty="0"/>
              <a:t>,</a:t>
            </a:r>
            <a:r>
              <a:rPr lang="en-US" sz="2600" dirty="0"/>
              <a:t> তবে </a:t>
            </a:r>
            <a:r>
              <a:rPr lang="en-GB" altLang="en-US" sz="2600" dirty="0"/>
              <a:t>বেশি</a:t>
            </a:r>
            <a:r>
              <a:rPr lang="en-US" altLang="en-US" sz="2600" dirty="0"/>
              <a:t> </a:t>
            </a:r>
            <a:r>
              <a:rPr lang="en-US" sz="2600" dirty="0"/>
              <a:t>আয়োডিন গ্রহণ কর</a:t>
            </a:r>
            <a:r>
              <a:rPr lang="en-GB" altLang="en-US" sz="2600" dirty="0"/>
              <a:t>লে</a:t>
            </a:r>
            <a:r>
              <a:rPr lang="en-US" altLang="en-US" sz="2600" dirty="0"/>
              <a:t> </a:t>
            </a:r>
            <a:r>
              <a:rPr lang="en-US" sz="2600" dirty="0"/>
              <a:t>আরও ভাল </a:t>
            </a:r>
            <a:r>
              <a:rPr lang="en-GB" altLang="en-US" sz="2600" dirty="0"/>
              <a:t>হবে</a:t>
            </a:r>
            <a:r>
              <a:rPr lang="en-US" sz="2600" dirty="0"/>
              <a:t>।  কিন্তু অনেক পুষ্টির মত, আপনি এটি অত্যধিক </a:t>
            </a:r>
            <a:r>
              <a:rPr lang="en-GB" altLang="en-US" sz="2600" dirty="0"/>
              <a:t>গ্রহণ</a:t>
            </a:r>
            <a:r>
              <a:rPr lang="en-US" altLang="en-US" sz="2600" dirty="0"/>
              <a:t> </a:t>
            </a:r>
            <a:r>
              <a:rPr lang="en-GB" altLang="en-US" sz="2600" dirty="0"/>
              <a:t>করে</a:t>
            </a:r>
            <a:r>
              <a:rPr lang="en-US" altLang="en-US" sz="2600" dirty="0"/>
              <a:t> </a:t>
            </a:r>
            <a:r>
              <a:rPr lang="en-GB" altLang="en-US" sz="2600" dirty="0"/>
              <a:t>ফেলতে</a:t>
            </a:r>
            <a:r>
              <a:rPr lang="en-US" altLang="en-US" sz="2600" dirty="0"/>
              <a:t> </a:t>
            </a:r>
            <a:r>
              <a:rPr lang="en-GB" altLang="en-US" sz="2600" dirty="0"/>
              <a:t>পারেন।</a:t>
            </a:r>
            <a:r>
              <a:rPr lang="en-US" sz="2600" dirty="0"/>
              <a:t> উচ্চ</a:t>
            </a:r>
            <a:r>
              <a:rPr lang="en-GB" altLang="en-US" sz="2600" dirty="0"/>
              <a:t>মাত্রায়</a:t>
            </a:r>
            <a:r>
              <a:rPr lang="en-US" altLang="en-US" sz="2600" dirty="0"/>
              <a:t> </a:t>
            </a:r>
            <a:r>
              <a:rPr lang="en-GB" altLang="en-US" sz="2600" dirty="0"/>
              <a:t>আয়োডিন</a:t>
            </a:r>
            <a:r>
              <a:rPr lang="en-US" altLang="en-US" sz="2600" dirty="0"/>
              <a:t> </a:t>
            </a:r>
            <a:r>
              <a:rPr lang="en-US" sz="2600" dirty="0"/>
              <a:t>গ্রহণের ফলে অত্যধিক থাইরয়েড হরমোন উৎপাদন হতে পারে, যার ফলে দ্রুত হৃদস্পন্দন এবং ওজন হ্রাসের মতো উপসর্গ</a:t>
            </a:r>
            <a:r>
              <a:rPr lang="en-GB" altLang="en-US" sz="2600" dirty="0"/>
              <a:t>স</a:t>
            </a:r>
            <a:r>
              <a:rPr lang="en-US" sz="2600" dirty="0"/>
              <a:t>হ অতিরিক্ত সক্রিয় থাইরয়েড </a:t>
            </a:r>
            <a:r>
              <a:rPr lang="en-GB" altLang="en-US" sz="2600" dirty="0"/>
              <a:t>সমস্যা</a:t>
            </a:r>
            <a:r>
              <a:rPr lang="en-US" altLang="en-US" sz="2600" dirty="0"/>
              <a:t> </a:t>
            </a:r>
            <a:r>
              <a:rPr lang="en-US" sz="2600" dirty="0"/>
              <a:t>(হাইপারথাইরয়েডিজম) হতে পারে।</a:t>
            </a:r>
            <a:endParaRPr lang="zh-CN" altLang="en-US" dirty="0"/>
          </a:p>
        </p:txBody>
      </p:sp>
      <p:sp>
        <p:nvSpPr>
          <p:cNvPr id="1048656" name="Rectangle 3"/>
          <p:cNvSpPr/>
          <p:nvPr/>
        </p:nvSpPr>
        <p:spPr>
          <a:xfrm>
            <a:off x="474212" y="5768270"/>
            <a:ext cx="3396748" cy="307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57" name="Rectangular Callout 4"/>
          <p:cNvSpPr/>
          <p:nvPr/>
        </p:nvSpPr>
        <p:spPr>
          <a:xfrm>
            <a:off x="474212" y="2451252"/>
            <a:ext cx="4649118" cy="2565215"/>
          </a:xfrm>
          <a:prstGeom prst="wedgeRectCallout">
            <a:avLst>
              <a:gd name="adj1" fmla="val -11672"/>
              <a:gd name="adj2" fmla="val 82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হাইপোথাইরয়েডিজম এবং হাইপারথাইরয়েডিজম: থাইরয়েড গ্রন্থি যদি পর্যাপ্ত আয়োডিন না পায় তবে এটি খুব কম থাইরয়েড হরমোন (হাইপোথাইরয়েডিজম) তৈরি করতে শুরু করতে পারে।  কিছু ক্ষেত্রে, যখন আয়োডিন গ্রহণ খুব বেশি হয়, তখন এটি</a:t>
            </a:r>
            <a:r>
              <a:rPr lang="en-US" b="1" dirty="0">
                <a:solidFill>
                  <a:schemeClr val="tx1"/>
                </a:solidFill>
              </a:rPr>
              <a:t> </a:t>
            </a:r>
            <a:r>
              <a:rPr lang="en-GB" altLang="en-US" b="1" dirty="0">
                <a:solidFill>
                  <a:schemeClr val="tx1"/>
                </a:solidFill>
              </a:rPr>
              <a:t>অধিক</a:t>
            </a:r>
            <a:r>
              <a:rPr lang="en-US" altLang="en-US" b="1" dirty="0">
                <a:solidFill>
                  <a:schemeClr val="tx1"/>
                </a:solidFill>
              </a:rPr>
              <a:t> </a:t>
            </a:r>
            <a:r>
              <a:rPr lang="en-GB" altLang="en-US" b="1" dirty="0">
                <a:solidFill>
                  <a:schemeClr val="tx1"/>
                </a:solidFill>
              </a:rPr>
              <a:t>পরিমাণে</a:t>
            </a:r>
            <a:r>
              <a:rPr lang="en-GB" b="1" dirty="0">
                <a:solidFill>
                  <a:schemeClr val="tx1"/>
                </a:solidFill>
              </a:rPr>
              <a:t> থাইরয়েড হরমোন (হাইপারথাইরয়েডিজম) উ</a:t>
            </a:r>
            <a:r>
              <a:rPr lang="en-GB" altLang="en-US" b="1" dirty="0">
                <a:solidFill>
                  <a:schemeClr val="tx1"/>
                </a:solidFill>
              </a:rPr>
              <a:t>ৎ</a:t>
            </a:r>
            <a:r>
              <a:rPr lang="en-GB" b="1" dirty="0">
                <a:solidFill>
                  <a:schemeClr val="tx1"/>
                </a:solidFill>
              </a:rPr>
              <a:t>পাদন করতে পারে।</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animBg="1"/>
      <p:bldP spid="10486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a:xfrm>
            <a:off x="838200" y="92140"/>
            <a:ext cx="10515600" cy="1325563"/>
          </a:xfrm>
        </p:spPr>
        <p:txBody>
          <a:bodyPr>
            <a:normAutofit/>
          </a:bodyPr>
          <a:lstStyle/>
          <a:p>
            <a:r>
              <a:rPr lang="en-US" sz="4000" dirty="0">
                <a:solidFill>
                  <a:srgbClr val="B3186D"/>
                </a:solidFill>
                <a:latin typeface="Sans open"/>
                <a:ea typeface="Calibri" panose="020F0502020204030204" pitchFamily="34" charset="0"/>
                <a:cs typeface="Times New Roman" panose="02020603050405020304" pitchFamily="18" charset="0"/>
              </a:rPr>
              <a:t>প্রস্তাবিত </a:t>
            </a:r>
            <a:r>
              <a:rPr lang="en-GB" altLang="en-US" sz="4000" dirty="0">
                <a:solidFill>
                  <a:srgbClr val="B3186D"/>
                </a:solidFill>
                <a:latin typeface="Sans open"/>
                <a:ea typeface="Calibri" panose="020F0502020204030204" pitchFamily="34" charset="0"/>
                <a:cs typeface="Times New Roman" panose="02020603050405020304" pitchFamily="18" charset="0"/>
              </a:rPr>
              <a:t>আয়োডিন</a:t>
            </a:r>
            <a:r>
              <a:rPr lang="en-US" altLang="en-US" sz="4000" dirty="0">
                <a:solidFill>
                  <a:srgbClr val="B3186D"/>
                </a:solidFill>
                <a:latin typeface="Sans open"/>
                <a:ea typeface="Calibri" panose="020F0502020204030204" pitchFamily="34" charset="0"/>
                <a:cs typeface="Times New Roman" panose="02020603050405020304" pitchFamily="18" charset="0"/>
              </a:rPr>
              <a:t> </a:t>
            </a:r>
            <a:r>
              <a:rPr lang="en-US" sz="4000" dirty="0">
                <a:solidFill>
                  <a:srgbClr val="B3186D"/>
                </a:solidFill>
                <a:latin typeface="Sans open"/>
                <a:ea typeface="Calibri" panose="020F0502020204030204" pitchFamily="34" charset="0"/>
                <a:cs typeface="Times New Roman" panose="02020603050405020304" pitchFamily="18" charset="0"/>
              </a:rPr>
              <a:t>গ্রহণ - গর্ভাবস্থা এবং বুকের দুধ খাওয়ানোর </a:t>
            </a:r>
            <a:r>
              <a:rPr lang="en-GB" altLang="en-US" sz="4000" dirty="0">
                <a:solidFill>
                  <a:srgbClr val="B3186D"/>
                </a:solidFill>
                <a:latin typeface="Sans open"/>
                <a:ea typeface="Calibri" panose="020F0502020204030204" pitchFamily="34" charset="0"/>
                <a:cs typeface="Times New Roman" panose="02020603050405020304" pitchFamily="18" charset="0"/>
              </a:rPr>
              <a:t>সময়ও</a:t>
            </a:r>
            <a:r>
              <a:rPr lang="en-US" altLang="en-US" sz="4000" dirty="0">
                <a:solidFill>
                  <a:srgbClr val="B3186D"/>
                </a:solidFill>
                <a:latin typeface="Sans open"/>
                <a:ea typeface="Calibri" panose="020F0502020204030204" pitchFamily="34" charset="0"/>
                <a:cs typeface="Times New Roman" panose="02020603050405020304" pitchFamily="18" charset="0"/>
              </a:rPr>
              <a:t> </a:t>
            </a:r>
            <a:r>
              <a:rPr lang="en-GB" altLang="en-US" sz="4000" dirty="0">
                <a:solidFill>
                  <a:srgbClr val="B3186D"/>
                </a:solidFill>
                <a:latin typeface="Sans open"/>
                <a:ea typeface="Calibri" panose="020F0502020204030204" pitchFamily="34" charset="0"/>
                <a:cs typeface="Times New Roman" panose="02020603050405020304" pitchFamily="18" charset="0"/>
              </a:rPr>
              <a:t>প্রযোজ্য</a:t>
            </a:r>
            <a:endParaRPr lang="en-GB" sz="4000" dirty="0">
              <a:solidFill>
                <a:srgbClr val="B3186D"/>
              </a:solidFill>
              <a:latin typeface="Sans open"/>
              <a:ea typeface="Calibri" panose="020F0502020204030204" pitchFamily="34" charset="0"/>
              <a:cs typeface="Times New Roman" panose="02020603050405020304" pitchFamily="18" charset="0"/>
            </a:endParaRPr>
          </a:p>
        </p:txBody>
      </p:sp>
      <p:sp>
        <p:nvSpPr>
          <p:cNvPr id="1048662" name="Content Placeholder 2"/>
          <p:cNvSpPr>
            <a:spLocks noGrp="1"/>
          </p:cNvSpPr>
          <p:nvPr>
            <p:ph idx="1"/>
          </p:nvPr>
        </p:nvSpPr>
        <p:spPr>
          <a:xfrm>
            <a:off x="6807201" y="1622520"/>
            <a:ext cx="4747018" cy="4480557"/>
          </a:xfrm>
        </p:spPr>
        <p:txBody>
          <a:bodyPr>
            <a:normAutofit/>
          </a:bodyPr>
          <a:lstStyle/>
          <a:p>
            <a:pPr marL="0" indent="0" algn="just">
              <a:buNone/>
            </a:pPr>
            <a:r>
              <a:rPr lang="en-US" sz="2600" dirty="0"/>
              <a:t>বিশ্ব স্বাস্থ্য সংস্থা (WHO) </a:t>
            </a:r>
            <a:r>
              <a:rPr lang="en-US" sz="2600" dirty="0" err="1"/>
              <a:t>প্রতিদিন</a:t>
            </a:r>
            <a:r>
              <a:rPr lang="en-US" sz="2600" dirty="0"/>
              <a:t> নির্দিষ্ট আয়োডিন গ্রহণের </a:t>
            </a:r>
            <a:r>
              <a:rPr lang="en-GB" altLang="en-US" sz="2600" dirty="0"/>
              <a:t>কথা</a:t>
            </a:r>
            <a:r>
              <a:rPr lang="en-US" altLang="en-US" sz="2600" dirty="0"/>
              <a:t> </a:t>
            </a:r>
            <a:r>
              <a:rPr lang="en-GB" altLang="en-US" sz="2600" dirty="0"/>
              <a:t>বলে</a:t>
            </a:r>
            <a:r>
              <a:rPr lang="en-US" altLang="en-US" sz="2600" dirty="0"/>
              <a:t> </a:t>
            </a:r>
            <a:r>
              <a:rPr lang="en-US" sz="2600" dirty="0"/>
              <a:t>(</a:t>
            </a:r>
            <a:r>
              <a:rPr lang="en-GB" altLang="en-US" sz="2600" dirty="0"/>
              <a:t>২০০৭</a:t>
            </a:r>
            <a:r>
              <a:rPr lang="en-US" altLang="en-US" sz="2600" dirty="0"/>
              <a:t>)</a:t>
            </a:r>
            <a:r>
              <a:rPr lang="en-US" sz="2600" dirty="0"/>
              <a:t>।  এই </a:t>
            </a:r>
            <a:r>
              <a:rPr lang="en-GB" altLang="en-US" sz="2600" dirty="0"/>
              <a:t>প্রস্তাবনা</a:t>
            </a:r>
            <a:r>
              <a:rPr lang="en-US" sz="2600" dirty="0"/>
              <a:t>গুলি থাইরয়েড হরমোন বজায় রাখার জন্য প্রয়োজনীয় আয়োডিনের গড় দৈনিক গ্রহণের উপর ভিত্তি করে এবং বিভিন্ন বয়সের গোষ্ঠী এবং জীবনের পর্যায়গুলির সামগ্রিক সুস্থতার উপর ভিত্তি করে </a:t>
            </a:r>
            <a:r>
              <a:rPr lang="en-GB" altLang="en-US" sz="2600" dirty="0"/>
              <a:t>প্রস্তুত</a:t>
            </a:r>
            <a:r>
              <a:rPr lang="en-US" altLang="en-US" sz="2600" dirty="0"/>
              <a:t> </a:t>
            </a:r>
            <a:r>
              <a:rPr lang="en-GB" altLang="en-US" sz="2600" dirty="0"/>
              <a:t>করা</a:t>
            </a:r>
            <a:r>
              <a:rPr lang="en-US" altLang="en-US" sz="2600" dirty="0"/>
              <a:t> </a:t>
            </a:r>
            <a:r>
              <a:rPr lang="en-GB" altLang="en-US" sz="2600" dirty="0"/>
              <a:t>হয়েছে।</a:t>
            </a:r>
            <a:endParaRPr lang="zh-CN" altLang="en-US" dirty="0"/>
          </a:p>
        </p:txBody>
      </p:sp>
      <p:pic>
        <p:nvPicPr>
          <p:cNvPr id="2097162" name="Picture 5" descr="A group of children with their arms crossed  Description automatically generated"/>
          <p:cNvPicPr>
            <a:picLocks noChangeAspect="1"/>
          </p:cNvPicPr>
          <p:nvPr/>
        </p:nvPicPr>
        <p:blipFill>
          <a:blip r:embed="rId3" cstate="print"/>
          <a:srcRect t="9539" b="9539"/>
          <a:stretch>
            <a:fillRect/>
          </a:stretch>
        </p:blipFill>
        <p:spPr>
          <a:xfrm>
            <a:off x="637782" y="1690687"/>
            <a:ext cx="6294728" cy="44123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el 1"/>
          <p:cNvSpPr>
            <a:spLocks noGrp="1"/>
          </p:cNvSpPr>
          <p:nvPr>
            <p:ph type="title"/>
          </p:nvPr>
        </p:nvSpPr>
        <p:spPr>
          <a:xfrm>
            <a:off x="1158240" y="194309"/>
            <a:ext cx="10195560" cy="950607"/>
          </a:xfrm>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প্রস্তাবিত গ্রহণ</a:t>
            </a:r>
            <a:endParaRPr lang="en-GB" dirty="0"/>
          </a:p>
        </p:txBody>
      </p:sp>
      <p:sp>
        <p:nvSpPr>
          <p:cNvPr id="1048667" name="Afrundet rektangel 4"/>
          <p:cNvSpPr/>
          <p:nvPr/>
        </p:nvSpPr>
        <p:spPr>
          <a:xfrm>
            <a:off x="8057190" y="1630315"/>
            <a:ext cx="3008207" cy="3827979"/>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68" name="Afrundet rektangel 5"/>
          <p:cNvSpPr/>
          <p:nvPr/>
        </p:nvSpPr>
        <p:spPr>
          <a:xfrm>
            <a:off x="8176800" y="1144916"/>
            <a:ext cx="1266863" cy="557223"/>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69" name="Tekstfelt 6"/>
          <p:cNvSpPr txBox="1"/>
          <p:nvPr/>
        </p:nvSpPr>
        <p:spPr>
          <a:xfrm>
            <a:off x="8356693" y="1205334"/>
            <a:ext cx="1540390" cy="408939"/>
          </a:xfrm>
          <a:prstGeom prst="rect">
            <a:avLst/>
          </a:prstGeom>
          <a:noFill/>
        </p:spPr>
        <p:txBody>
          <a:bodyPr wrap="square" rtlCol="0">
            <a:spAutoFit/>
          </a:bodyPr>
          <a:lstStyle/>
          <a:p>
            <a:r>
              <a:rPr lang="en-GB" alt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তথ্য</a:t>
            </a:r>
            <a:endParaRPr lang="zh-CN" altLang="en-US"/>
          </a:p>
        </p:txBody>
      </p:sp>
      <p:sp>
        <p:nvSpPr>
          <p:cNvPr id="1048670" name="Tekstfelt 7"/>
          <p:cNvSpPr txBox="1"/>
          <p:nvPr/>
        </p:nvSpPr>
        <p:spPr>
          <a:xfrm>
            <a:off x="8176799" y="2016094"/>
            <a:ext cx="2864675" cy="3816429"/>
          </a:xfrm>
          <a:prstGeom prst="rect">
            <a:avLst/>
          </a:prstGeom>
          <a:noFill/>
        </p:spPr>
        <p:txBody>
          <a:bodyPr wrap="square" rtlCol="0">
            <a:spAutoFit/>
          </a:bodyPr>
          <a:lstStyle/>
          <a:p>
            <a:r>
              <a:rPr lang="en-US" sz="2200" dirty="0">
                <a:solidFill>
                  <a:schemeClr val="bg1"/>
                </a:solidFill>
              </a:rPr>
              <a:t>এক মাইক্রোগ্রাম (µg) </a:t>
            </a:r>
            <a:r>
              <a:rPr lang="en-US" sz="2200" dirty="0" err="1">
                <a:solidFill>
                  <a:schemeClr val="bg1"/>
                </a:solidFill>
              </a:rPr>
              <a:t>এত</a:t>
            </a:r>
            <a:r>
              <a:rPr lang="en-US" sz="2200" dirty="0">
                <a:solidFill>
                  <a:schemeClr val="bg1"/>
                </a:solidFill>
              </a:rPr>
              <a:t> অল্প পরিমাণ যা ব্যাখ্যা করা কঠিন।  আপনার দিনে যে পরিমাণ আয়োডিন দরকার তা এতই কম যে আপনার সারাজীবনে এক চা চামচেরও কম আয়োডিনের প্রয়োজন হবে।</a:t>
            </a:r>
            <a:endParaRPr lang="zh-CN" altLang="en-US" dirty="0"/>
          </a:p>
        </p:txBody>
      </p:sp>
      <p:pic>
        <p:nvPicPr>
          <p:cNvPr id="2097163" name="Picture 2" descr="A group of children with their arms crossed  Description automatically generated"/>
          <p:cNvPicPr>
            <a:picLocks noChangeAspect="1"/>
          </p:cNvPicPr>
          <p:nvPr/>
        </p:nvPicPr>
        <p:blipFill>
          <a:blip r:embed="rId3" cstate="print"/>
          <a:srcRect t="9539" b="9539"/>
          <a:stretch>
            <a:fillRect/>
          </a:stretch>
        </p:blipFill>
        <p:spPr>
          <a:xfrm>
            <a:off x="780234" y="1417823"/>
            <a:ext cx="6943145" cy="48081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64" name="Billede 5"/>
          <p:cNvPicPr>
            <a:picLocks noChangeAspect="1"/>
          </p:cNvPicPr>
          <p:nvPr/>
        </p:nvPicPr>
        <p:blipFill>
          <a:blip r:embed="rId4"/>
          <a:srcRect t="4750" b="4750"/>
          <a:stretch>
            <a:fillRect/>
          </a:stretch>
        </p:blipFill>
        <p:spPr>
          <a:xfrm>
            <a:off x="4899848" y="1105855"/>
            <a:ext cx="7292152" cy="5400513"/>
          </a:xfrm>
          <a:prstGeom prst="rect">
            <a:avLst/>
          </a:prstGeom>
        </p:spPr>
      </p:pic>
      <p:sp>
        <p:nvSpPr>
          <p:cNvPr id="1048674"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আয়োডিন চক্র</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675" name="Content Placeholder 2"/>
          <p:cNvSpPr>
            <a:spLocks noGrp="1"/>
          </p:cNvSpPr>
          <p:nvPr>
            <p:ph idx="1"/>
          </p:nvPr>
        </p:nvSpPr>
        <p:spPr>
          <a:xfrm>
            <a:off x="838200" y="1690688"/>
            <a:ext cx="4370408" cy="4741702"/>
          </a:xfrm>
        </p:spPr>
        <p:txBody>
          <a:bodyPr>
            <a:normAutofit/>
          </a:bodyPr>
          <a:lstStyle/>
          <a:p>
            <a:pPr marL="0" indent="0" algn="just">
              <a:buNone/>
            </a:pPr>
            <a:r>
              <a:rPr lang="en-GB" dirty="0"/>
              <a:t>আয়োডিনের যাত্রা শুরু হয়</a:t>
            </a:r>
            <a:r>
              <a:rPr lang="en-US" dirty="0"/>
              <a:t> </a:t>
            </a:r>
            <a:r>
              <a:rPr lang="en-GB" sz="2800" dirty="0"/>
              <a:t>সমুদ্রে</a:t>
            </a:r>
            <a:r>
              <a:rPr lang="en-GB" altLang="en-US" sz="2800" dirty="0"/>
              <a:t>।</a:t>
            </a:r>
            <a:r>
              <a:rPr lang="en-US" altLang="en-US" sz="2800" dirty="0"/>
              <a:t> </a:t>
            </a:r>
            <a:r>
              <a:rPr lang="en-GB" dirty="0"/>
              <a:t>মাছ, শেলফিশ এবং সামুদ্রিক শৈবাল সমুদ্রের জল থেকে </a:t>
            </a:r>
            <a:r>
              <a:rPr lang="en-GB" altLang="en-US" dirty="0"/>
              <a:t>আয়োডিন</a:t>
            </a:r>
            <a:r>
              <a:rPr lang="en-US" altLang="en-US" dirty="0"/>
              <a:t> </a:t>
            </a:r>
            <a:r>
              <a:rPr lang="en-GB" dirty="0"/>
              <a:t>শোষণ করে।  সমুদ্র থেকে</a:t>
            </a:r>
            <a:r>
              <a:rPr lang="en-US" dirty="0"/>
              <a:t> </a:t>
            </a:r>
            <a:r>
              <a:rPr lang="en-GB" dirty="0"/>
              <a:t>আয়োডিন ছোট ছোট ফোঁটায় বাতাসে বাষ্পীভূত </a:t>
            </a:r>
            <a:r>
              <a:rPr lang="en-GB" dirty="0" err="1"/>
              <a:t>হয়</a:t>
            </a:r>
            <a:r>
              <a:rPr lang="en-GB" dirty="0"/>
              <a:t>। </a:t>
            </a:r>
            <a:r>
              <a:rPr lang="en-GB" dirty="0" err="1"/>
              <a:t>বৃষ্টি</a:t>
            </a:r>
            <a:r>
              <a:rPr lang="en-GB" dirty="0"/>
              <a:t> হলে এই ফোঁটা মাটিতে পড়ে এবং মাটি আয়োডিন শোষণ করে।</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Billede 5"/>
          <p:cNvPicPr>
            <a:picLocks noChangeAspect="1"/>
          </p:cNvPicPr>
          <p:nvPr/>
        </p:nvPicPr>
        <p:blipFill>
          <a:blip r:embed="rId3"/>
          <a:srcRect t="2219" b="2219"/>
          <a:stretch>
            <a:fillRect/>
          </a:stretch>
        </p:blipFill>
        <p:spPr>
          <a:xfrm>
            <a:off x="6580326" y="1249480"/>
            <a:ext cx="4351834" cy="4796080"/>
          </a:xfrm>
          <a:prstGeom prst="rect">
            <a:avLst/>
          </a:prstGeom>
        </p:spPr>
      </p:pic>
      <p:sp>
        <p:nvSpPr>
          <p:cNvPr id="1048679" name="Titel 1"/>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আয়োডিন চক্র</a:t>
            </a:r>
            <a:endParaRPr lang="en-GB" dirty="0"/>
          </a:p>
        </p:txBody>
      </p:sp>
      <p:sp>
        <p:nvSpPr>
          <p:cNvPr id="1048680" name="Pladsholder til indhold 2"/>
          <p:cNvSpPr>
            <a:spLocks noGrp="1"/>
          </p:cNvSpPr>
          <p:nvPr>
            <p:ph idx="1"/>
          </p:nvPr>
        </p:nvSpPr>
        <p:spPr>
          <a:xfrm>
            <a:off x="838200" y="1470093"/>
            <a:ext cx="4934968" cy="4590707"/>
          </a:xfrm>
        </p:spPr>
        <p:txBody>
          <a:bodyPr>
            <a:normAutofit fontScale="88929" lnSpcReduction="10000"/>
          </a:bodyPr>
          <a:lstStyle/>
          <a:p>
            <a:pPr marL="0" indent="0" algn="just">
              <a:lnSpc>
                <a:spcPct val="110000"/>
              </a:lnSpc>
              <a:buNone/>
            </a:pPr>
            <a:r>
              <a:rPr lang="en-GB" altLang="en-US" dirty="0"/>
              <a:t>তাছাড়া</a:t>
            </a:r>
            <a:r>
              <a:rPr lang="en-US" altLang="en-US" dirty="0"/>
              <a:t> </a:t>
            </a:r>
            <a:r>
              <a:rPr lang="en-US" dirty="0"/>
              <a:t>পশুখাদ্যে আয়োডি</a:t>
            </a:r>
            <a:r>
              <a:rPr lang="en-GB" altLang="en-US" dirty="0"/>
              <a:t>নের</a:t>
            </a:r>
            <a:r>
              <a:rPr lang="en-US" altLang="en-US" dirty="0"/>
              <a:t> </a:t>
            </a:r>
            <a:r>
              <a:rPr lang="en-GB" altLang="en-US" dirty="0"/>
              <a:t>পরিমাণ</a:t>
            </a:r>
            <a:r>
              <a:rPr lang="en-US" altLang="en-US" dirty="0"/>
              <a:t>,</a:t>
            </a:r>
            <a:r>
              <a:rPr lang="en-US" dirty="0"/>
              <a:t> খাদ্য </a:t>
            </a:r>
            <a:r>
              <a:rPr lang="en-GB" altLang="en-US" dirty="0"/>
              <a:t>পুষ্টি</a:t>
            </a:r>
            <a:r>
              <a:rPr lang="en-US" dirty="0"/>
              <a:t>করণ, এবং লব</a:t>
            </a:r>
            <a:r>
              <a:rPr lang="en-GB" altLang="en-US" dirty="0"/>
              <a:t>ণে</a:t>
            </a:r>
            <a:r>
              <a:rPr lang="en-US" dirty="0"/>
              <a:t> আয়োডিন </a:t>
            </a:r>
            <a:r>
              <a:rPr lang="en-GB" altLang="en-US" dirty="0"/>
              <a:t>যোগ</a:t>
            </a:r>
            <a:r>
              <a:rPr lang="en-US" altLang="en-US" dirty="0"/>
              <a:t> </a:t>
            </a:r>
            <a:r>
              <a:rPr lang="en-GB" altLang="en-US" dirty="0"/>
              <a:t>করার</a:t>
            </a:r>
            <a:r>
              <a:rPr lang="en-US" altLang="en-US" dirty="0"/>
              <a:t> </a:t>
            </a:r>
            <a:r>
              <a:rPr lang="en-GB" altLang="en-US" dirty="0"/>
              <a:t>জাতীয়</a:t>
            </a:r>
            <a:r>
              <a:rPr lang="en-US" altLang="en-US" dirty="0"/>
              <a:t> </a:t>
            </a:r>
            <a:r>
              <a:rPr lang="en-GB" altLang="en-US" dirty="0"/>
              <a:t>বিধিবিধান</a:t>
            </a:r>
            <a:r>
              <a:rPr lang="en-US" dirty="0"/>
              <a:t> খাদ্যে আয়োডিনের মাত্রাকে প্রভাবিত করে।  কিছু দেশে, দুধ </a:t>
            </a:r>
            <a:r>
              <a:rPr lang="en-GB" altLang="en-US" dirty="0"/>
              <a:t>সংগ্রহ</a:t>
            </a:r>
            <a:r>
              <a:rPr lang="en-US" altLang="en-US" dirty="0"/>
              <a:t> </a:t>
            </a:r>
            <a:r>
              <a:rPr lang="en-GB" altLang="en-US" dirty="0"/>
              <a:t>করার</a:t>
            </a:r>
            <a:r>
              <a:rPr lang="en-US" dirty="0"/>
              <a:t> সময় আয়োডিন একটি জীবাণুনাশক হিসাবেও ব্যবহৃত হয়</a:t>
            </a:r>
            <a:r>
              <a:rPr lang="en-GB" altLang="en-US" dirty="0"/>
              <a:t>।</a:t>
            </a:r>
            <a:r>
              <a:rPr lang="en-US" altLang="en-US" dirty="0"/>
              <a:t> </a:t>
            </a:r>
            <a:r>
              <a:rPr lang="en-US" dirty="0"/>
              <a:t>তাই দুধ এবং দুগ্ধজাত পণ্যগুলিও আয়োডিনের একটি ভাল উ</a:t>
            </a:r>
            <a:r>
              <a:rPr lang="en-GB" altLang="en-US" dirty="0"/>
              <a:t>ৎ</a:t>
            </a:r>
            <a:r>
              <a:rPr lang="en-US" dirty="0"/>
              <a:t>স।  </a:t>
            </a:r>
            <a:r>
              <a:rPr lang="en-GB" altLang="en-US" dirty="0"/>
              <a:t>সুতরাং</a:t>
            </a:r>
            <a:r>
              <a:rPr lang="en-US" dirty="0"/>
              <a:t>, আয়োডিন বিভিন্ন উপায়ে খাদ্য শৃঙ্খলে প্রবেশ করে।</a:t>
            </a:r>
            <a:endParaRPr lang="zh-CN" altLang="en-US" dirty="0"/>
          </a:p>
          <a:p>
            <a:pPr marL="0" indent="0">
              <a:buNone/>
            </a:pPr>
            <a:endParaRPr lang="en-GB" dirty="0"/>
          </a:p>
        </p:txBody>
      </p:sp>
      <p:sp>
        <p:nvSpPr>
          <p:cNvPr id="1048681" name="Rectangle 3"/>
          <p:cNvSpPr/>
          <p:nvPr/>
        </p:nvSpPr>
        <p:spPr>
          <a:xfrm>
            <a:off x="2117215" y="1849119"/>
            <a:ext cx="2113259" cy="436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82" name="Rectangular Callout 4"/>
          <p:cNvSpPr/>
          <p:nvPr/>
        </p:nvSpPr>
        <p:spPr>
          <a:xfrm>
            <a:off x="2603279" y="4284423"/>
            <a:ext cx="3895767" cy="2442518"/>
          </a:xfrm>
          <a:prstGeom prst="wedgeRectCallout">
            <a:avLst>
              <a:gd name="adj1" fmla="val -48102"/>
              <a:gd name="adj2" fmla="val -144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আয়োডিনের মতো প্রয়োজনীয় ভিটামিন বা খনিজগুলি যখন লবণ, রুটি, সিরিয়াল বা দুধের মতো নির্দিষ্ট খাবারে যোগ করা হয় </a:t>
            </a:r>
            <a:r>
              <a:rPr lang="en-US" dirty="0" err="1">
                <a:solidFill>
                  <a:schemeClr val="tx1"/>
                </a:solidFill>
              </a:rPr>
              <a:t>তখন</a:t>
            </a:r>
            <a:r>
              <a:rPr lang="en-US" dirty="0">
                <a:solidFill>
                  <a:schemeClr val="tx1"/>
                </a:solidFill>
              </a:rPr>
              <a:t> </a:t>
            </a:r>
            <a:r>
              <a:rPr lang="en-US" b="1" dirty="0" err="1">
                <a:solidFill>
                  <a:schemeClr val="tx1"/>
                </a:solidFill>
              </a:rPr>
              <a:t>ফর্টিফিকেশন</a:t>
            </a:r>
            <a:r>
              <a:rPr lang="en-US" dirty="0">
                <a:solidFill>
                  <a:schemeClr val="tx1"/>
                </a:solidFill>
              </a:rPr>
              <a:t> হয়।  </a:t>
            </a:r>
            <a:r>
              <a:rPr lang="en-GB" altLang="en-US" dirty="0">
                <a:solidFill>
                  <a:schemeClr val="tx1"/>
                </a:solidFill>
              </a:rPr>
              <a:t>এর</a:t>
            </a:r>
            <a:r>
              <a:rPr lang="en-US" altLang="en-US" dirty="0">
                <a:solidFill>
                  <a:schemeClr val="tx1"/>
                </a:solidFill>
              </a:rPr>
              <a:t> </a:t>
            </a:r>
            <a:r>
              <a:rPr lang="en-US" dirty="0">
                <a:solidFill>
                  <a:schemeClr val="tx1"/>
                </a:solidFill>
              </a:rPr>
              <a:t>উদ্দেশ্য হল নির্দিষ্ট খাবারে নির্দিষ্ট পুষ্টির পরিমাণ বাড়ানো এবং মানুষ যাতে </a:t>
            </a:r>
            <a:r>
              <a:rPr lang="en-US" dirty="0" err="1">
                <a:solidFill>
                  <a:schemeClr val="tx1"/>
                </a:solidFill>
              </a:rPr>
              <a:t>পর্যাপ্ত</a:t>
            </a:r>
            <a:r>
              <a:rPr lang="en-US" dirty="0">
                <a:solidFill>
                  <a:schemeClr val="tx1"/>
                </a:solidFill>
              </a:rPr>
              <a:t> </a:t>
            </a:r>
            <a:r>
              <a:rPr lang="en-US" dirty="0" err="1">
                <a:solidFill>
                  <a:schemeClr val="tx1"/>
                </a:solidFill>
              </a:rPr>
              <a:t>পরিমাণে</a:t>
            </a:r>
            <a:r>
              <a:rPr lang="en-US" dirty="0">
                <a:solidFill>
                  <a:schemeClr val="tx1"/>
                </a:solidFill>
              </a:rPr>
              <a:t> </a:t>
            </a:r>
            <a:r>
              <a:rPr lang="en-US" dirty="0" err="1">
                <a:solidFill>
                  <a:schemeClr val="tx1"/>
                </a:solidFill>
              </a:rPr>
              <a:t>গুরুত্বপূর্ণ</a:t>
            </a:r>
            <a:r>
              <a:rPr lang="en-US" dirty="0">
                <a:solidFill>
                  <a:schemeClr val="tx1"/>
                </a:solidFill>
              </a:rPr>
              <a:t> ভিটামিন এবং খনিজ পায় তা নিশ্চিত করা।</a:t>
            </a: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1" grpId="0" animBg="1"/>
      <p:bldP spid="10486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a:xfrm>
            <a:off x="838199" y="315222"/>
            <a:ext cx="10515600" cy="1191047"/>
          </a:xfrm>
        </p:spPr>
        <p:txBody>
          <a:bodyPr>
            <a:normAutofit fontScale="90000"/>
          </a:bodyPr>
          <a:lstStyle/>
          <a:p>
            <a:r>
              <a:rPr lang="en-US" dirty="0">
                <a:solidFill>
                  <a:srgbClr val="B3186D"/>
                </a:solidFill>
                <a:latin typeface="Sans open"/>
                <a:ea typeface="Calibri" panose="020F0502020204030204" pitchFamily="34" charset="0"/>
                <a:cs typeface="Times New Roman" panose="02020603050405020304" pitchFamily="18" charset="0"/>
              </a:rPr>
              <a:t>কীভাবে</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US" sz="4400" dirty="0">
                <a:solidFill>
                  <a:srgbClr val="B3186D"/>
                </a:solidFill>
                <a:latin typeface="Sans open"/>
                <a:ea typeface="Calibri" panose="020F0502020204030204" pitchFamily="34" charset="0"/>
                <a:cs typeface="Times New Roman" panose="02020603050405020304" pitchFamily="18" charset="0"/>
              </a:rPr>
              <a:t>দেশগুলি </a:t>
            </a:r>
            <a:r>
              <a:rPr lang="en-US" dirty="0">
                <a:solidFill>
                  <a:srgbClr val="B3186D"/>
                </a:solidFill>
                <a:latin typeface="Sans open"/>
                <a:ea typeface="Calibri" panose="020F0502020204030204" pitchFamily="34" charset="0"/>
                <a:cs typeface="Times New Roman" panose="02020603050405020304" pitchFamily="18" charset="0"/>
              </a:rPr>
              <a:t>নিশ্চিত করতে পারে যে </a:t>
            </a:r>
            <a:r>
              <a:rPr lang="en-GB" altLang="en-US" dirty="0">
                <a:solidFill>
                  <a:srgbClr val="B3186D"/>
                </a:solidFill>
                <a:latin typeface="Sans open"/>
                <a:ea typeface="Calibri" panose="020F0502020204030204" pitchFamily="34" charset="0"/>
                <a:cs typeface="Times New Roman" panose="02020603050405020304" pitchFamily="18" charset="0"/>
              </a:rPr>
              <a:t>তাদের</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নাগরিকেরা</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US" dirty="0">
                <a:solidFill>
                  <a:srgbClr val="B3186D"/>
                </a:solidFill>
                <a:latin typeface="Sans open"/>
                <a:ea typeface="Calibri" panose="020F0502020204030204" pitchFamily="34" charset="0"/>
                <a:cs typeface="Times New Roman" panose="02020603050405020304" pitchFamily="18" charset="0"/>
              </a:rPr>
              <a:t>খাবারে পর্যাপ্ত আয়োডিন পাচ্ছে?</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687" name="Content Placeholder 2"/>
          <p:cNvSpPr>
            <a:spLocks noGrp="1"/>
          </p:cNvSpPr>
          <p:nvPr>
            <p:ph idx="1"/>
          </p:nvPr>
        </p:nvSpPr>
        <p:spPr>
          <a:xfrm>
            <a:off x="838199" y="1690687"/>
            <a:ext cx="10515600" cy="2757022"/>
          </a:xfrm>
        </p:spPr>
        <p:txBody>
          <a:bodyPr>
            <a:normAutofit fontScale="92500"/>
          </a:bodyPr>
          <a:lstStyle/>
          <a:p>
            <a:pPr marL="0" indent="0" algn="just">
              <a:buNone/>
            </a:pPr>
            <a:r>
              <a:rPr lang="en-GB" altLang="en-US" dirty="0"/>
              <a:t>একটি</a:t>
            </a:r>
            <a:r>
              <a:rPr lang="en-US" altLang="en-US" dirty="0"/>
              <a:t> </a:t>
            </a:r>
            <a:r>
              <a:rPr lang="en-GB" altLang="en-US" dirty="0" err="1"/>
              <a:t>দেশের</a:t>
            </a:r>
            <a:r>
              <a:rPr lang="en-US" altLang="en-US" dirty="0"/>
              <a:t> </a:t>
            </a:r>
            <a:r>
              <a:rPr lang="en-US" dirty="0" err="1"/>
              <a:t>জনগোষ্ঠী</a:t>
            </a:r>
            <a:r>
              <a:rPr lang="en-US" dirty="0"/>
              <a:t> যথেষ্ট আয়োডিন গ্রহণ করে </a:t>
            </a:r>
            <a:r>
              <a:rPr lang="en-GB" altLang="en-US" dirty="0"/>
              <a:t>কিনা</a:t>
            </a:r>
            <a:r>
              <a:rPr lang="en-US" altLang="en-US" dirty="0"/>
              <a:t> </a:t>
            </a:r>
            <a:r>
              <a:rPr lang="en-US" dirty="0"/>
              <a:t>তা নিশ্চিত করার বিভিন্ন উপায় থাকতে </a:t>
            </a:r>
            <a:r>
              <a:rPr lang="en-US" dirty="0" err="1"/>
              <a:t>পারে</a:t>
            </a:r>
            <a:r>
              <a:rPr lang="en-US" dirty="0"/>
              <a:t>। অনেক দেশে লব</a:t>
            </a:r>
            <a:r>
              <a:rPr lang="en-GB" altLang="en-US" dirty="0"/>
              <a:t>ণ</a:t>
            </a:r>
            <a:r>
              <a:rPr lang="en-US" altLang="en-US" dirty="0"/>
              <a:t> </a:t>
            </a:r>
            <a:r>
              <a:rPr lang="en-US" dirty="0"/>
              <a:t>আয়োডিন</a:t>
            </a:r>
            <a:r>
              <a:rPr lang="en-GB" altLang="en-US" dirty="0"/>
              <a:t>যুক্তকরণ</a:t>
            </a:r>
            <a:r>
              <a:rPr lang="en-US" dirty="0"/>
              <a:t> </a:t>
            </a:r>
            <a:r>
              <a:rPr lang="en-GB" altLang="en-US" dirty="0"/>
              <a:t>কার্যক্রম</a:t>
            </a:r>
            <a:r>
              <a:rPr lang="en-US" altLang="en-US" dirty="0"/>
              <a:t> </a:t>
            </a:r>
            <a:r>
              <a:rPr lang="en-GB" altLang="en-US" dirty="0"/>
              <a:t>হয়ে</a:t>
            </a:r>
            <a:r>
              <a:rPr lang="en-US" altLang="en-US" dirty="0"/>
              <a:t> </a:t>
            </a:r>
            <a:r>
              <a:rPr lang="en-GB" altLang="en-US" dirty="0"/>
              <a:t>থাকে। </a:t>
            </a:r>
            <a:r>
              <a:rPr lang="en-US" dirty="0"/>
              <a:t>কিন্তু লবণে </a:t>
            </a:r>
            <a:r>
              <a:rPr lang="en-GB" altLang="en-US" dirty="0"/>
              <a:t>কি</a:t>
            </a:r>
            <a:r>
              <a:rPr lang="en-US" altLang="en-US" dirty="0"/>
              <a:t> </a:t>
            </a:r>
            <a:r>
              <a:rPr lang="en-GB" altLang="en-US" dirty="0"/>
              <a:t>পরিমাণ</a:t>
            </a:r>
            <a:r>
              <a:rPr lang="en-US" dirty="0"/>
              <a:t> আয়োডিন যোগ করা হয় তার পরিপ্রেক্ষিতে তাদের পার্থক্য হতে পারে (এটি একটি নির্দিষ্ট দেশের মানুষের কতটা আয়োডিন প্রয়োজন তার উপর নির্ভর করে)।  কিছু দেশে, রুটি এবং প্রস্তুতকৃত খাবার তৈরির জন্য আয়োডিনযুক্ত লবণ ব্যবহার করা বাধ্যতামূলক, আর কিছু দেশে এটি স্ব-ইচ্ছার উপর নির্ভ</a:t>
            </a:r>
            <a:r>
              <a:rPr lang="en-GB" altLang="en-US" dirty="0"/>
              <a:t>র</a:t>
            </a:r>
            <a:r>
              <a:rPr lang="en-US" altLang="en-US" dirty="0"/>
              <a:t> </a:t>
            </a:r>
            <a:r>
              <a:rPr lang="en-GB" altLang="en-US" dirty="0"/>
              <a:t>করে।</a:t>
            </a:r>
            <a:endParaRPr lang="zh-CN" altLang="en-US" dirty="0"/>
          </a:p>
        </p:txBody>
      </p:sp>
      <p:pic>
        <p:nvPicPr>
          <p:cNvPr id="2097166" name="Billede 3"/>
          <p:cNvPicPr>
            <a:picLocks noChangeAspect="1"/>
          </p:cNvPicPr>
          <p:nvPr/>
        </p:nvPicPr>
        <p:blipFill>
          <a:blip r:embed="rId3"/>
          <a:stretch>
            <a:fillRect/>
          </a:stretch>
        </p:blipFill>
        <p:spPr>
          <a:xfrm>
            <a:off x="1419225" y="4744327"/>
            <a:ext cx="2038350" cy="1933575"/>
          </a:xfrm>
          <a:prstGeom prst="rect">
            <a:avLst/>
          </a:prstGeom>
        </p:spPr>
      </p:pic>
      <p:pic>
        <p:nvPicPr>
          <p:cNvPr id="2097167" name="Billede 4"/>
          <p:cNvPicPr>
            <a:picLocks noChangeAspect="1"/>
          </p:cNvPicPr>
          <p:nvPr/>
        </p:nvPicPr>
        <p:blipFill>
          <a:blip r:embed="rId3"/>
          <a:stretch>
            <a:fillRect/>
          </a:stretch>
        </p:blipFill>
        <p:spPr>
          <a:xfrm>
            <a:off x="8089619" y="4719275"/>
            <a:ext cx="2038350" cy="1933575"/>
          </a:xfrm>
          <a:prstGeom prst="rect">
            <a:avLst/>
          </a:prstGeom>
        </p:spPr>
      </p:pic>
      <p:pic>
        <p:nvPicPr>
          <p:cNvPr id="2097168" name="Billede 5"/>
          <p:cNvPicPr>
            <a:picLocks noChangeAspect="1"/>
          </p:cNvPicPr>
          <p:nvPr/>
        </p:nvPicPr>
        <p:blipFill>
          <a:blip r:embed="rId3"/>
          <a:stretch>
            <a:fillRect/>
          </a:stretch>
        </p:blipFill>
        <p:spPr>
          <a:xfrm>
            <a:off x="5866155" y="4719275"/>
            <a:ext cx="2038350" cy="1933575"/>
          </a:xfrm>
          <a:prstGeom prst="rect">
            <a:avLst/>
          </a:prstGeom>
        </p:spPr>
      </p:pic>
      <p:pic>
        <p:nvPicPr>
          <p:cNvPr id="2097169" name="Billede 6"/>
          <p:cNvPicPr>
            <a:picLocks noChangeAspect="1"/>
          </p:cNvPicPr>
          <p:nvPr/>
        </p:nvPicPr>
        <p:blipFill>
          <a:blip r:embed="rId3"/>
          <a:stretch>
            <a:fillRect/>
          </a:stretch>
        </p:blipFill>
        <p:spPr>
          <a:xfrm>
            <a:off x="3642690" y="4719275"/>
            <a:ext cx="2038350" cy="19335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p:txBody>
          <a:bodyPr>
            <a:normAutofit fontScale="90000"/>
          </a:bodyPr>
          <a:lstStyle/>
          <a:p>
            <a:r>
              <a:rPr lang="en-US" dirty="0">
                <a:solidFill>
                  <a:srgbClr val="B3186D"/>
                </a:solidFill>
                <a:latin typeface="Sans open"/>
                <a:ea typeface="Calibri" panose="020F0502020204030204" pitchFamily="34" charset="0"/>
                <a:cs typeface="Times New Roman" panose="02020603050405020304" pitchFamily="18" charset="0"/>
              </a:rPr>
              <a:t>দেশগুলি কীভাবে নিশ্চিত করতে পারে যে লোকেরা তাদের খাবারে পর্যাপ্ত আয়োডিন পাচ্ছে?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692" name="Content Placeholder 2"/>
          <p:cNvSpPr>
            <a:spLocks noGrp="1"/>
          </p:cNvSpPr>
          <p:nvPr>
            <p:ph idx="1"/>
          </p:nvPr>
        </p:nvSpPr>
        <p:spPr>
          <a:xfrm>
            <a:off x="838200" y="1825625"/>
            <a:ext cx="6187633" cy="3209362"/>
          </a:xfrm>
        </p:spPr>
        <p:txBody>
          <a:bodyPr>
            <a:normAutofit/>
          </a:bodyPr>
          <a:lstStyle/>
          <a:p>
            <a:pPr marL="0" indent="0" algn="just">
              <a:buNone/>
            </a:pPr>
            <a:r>
              <a:rPr lang="en-US" sz="2600" dirty="0"/>
              <a:t>এছাড়াও অন্যান্য উপায়ে খাদ্য শৃঙ্খলে আয়োডিন প্রবেশ করানো হয়, যার মধ্যে রয়েছে পশুখাদ্যকে শক্তিশালী করা এবং খাদ্য উৎপাদনে বায়োসাইডের ব্যবহার।  এগুলি পশুদের খাওয়ানোর ধরন বা খাবার তৈরির </a:t>
            </a:r>
            <a:r>
              <a:rPr lang="en-US" sz="2600" dirty="0" err="1"/>
              <a:t>পদ্ধতির</a:t>
            </a:r>
            <a:r>
              <a:rPr lang="en-US" sz="2600" dirty="0"/>
              <a:t> </a:t>
            </a:r>
            <a:r>
              <a:rPr lang="en-US" sz="2600" dirty="0" err="1"/>
              <a:t>উপর</a:t>
            </a:r>
            <a:r>
              <a:rPr lang="en-US" sz="2600" dirty="0"/>
              <a:t> ভিত্তি করে দুধ এবং ডিমের মতো খাবারে কতটা আয়োডিন থাকবে তা </a:t>
            </a:r>
            <a:r>
              <a:rPr lang="en-GB" altLang="en-US" sz="2600" dirty="0"/>
              <a:t>নির্ধারণ</a:t>
            </a:r>
            <a:r>
              <a:rPr lang="en-US" altLang="en-US" sz="2600" dirty="0"/>
              <a:t> </a:t>
            </a:r>
            <a:r>
              <a:rPr lang="en-US" sz="2600" dirty="0"/>
              <a:t>করে।</a:t>
            </a:r>
            <a:endParaRPr lang="zh-CN" altLang="en-US" sz="2600" dirty="0"/>
          </a:p>
          <a:p>
            <a:pPr marL="0" indent="0">
              <a:buNone/>
            </a:pPr>
            <a:endParaRPr lang="en-GB" dirty="0"/>
          </a:p>
        </p:txBody>
      </p:sp>
      <p:pic>
        <p:nvPicPr>
          <p:cNvPr id="2097170" name="Billede 3"/>
          <p:cNvPicPr>
            <a:picLocks noChangeAspect="1"/>
          </p:cNvPicPr>
          <p:nvPr/>
        </p:nvPicPr>
        <p:blipFill>
          <a:blip r:embed="rId3"/>
          <a:stretch>
            <a:fillRect/>
          </a:stretch>
        </p:blipFill>
        <p:spPr>
          <a:xfrm>
            <a:off x="7130724" y="1825626"/>
            <a:ext cx="4923344" cy="2943144"/>
          </a:xfrm>
          <a:prstGeom prst="rect">
            <a:avLst/>
          </a:prstGeom>
        </p:spPr>
      </p:pic>
      <p:sp>
        <p:nvSpPr>
          <p:cNvPr id="1048693" name="Content Placeholder 2"/>
          <p:cNvSpPr txBox="1"/>
          <p:nvPr/>
        </p:nvSpPr>
        <p:spPr>
          <a:xfrm>
            <a:off x="838201" y="4996303"/>
            <a:ext cx="8925560" cy="1902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t>আ</a:t>
            </a:r>
            <a:r>
              <a:rPr lang="en-GB" altLang="en-US" sz="2600" dirty="0"/>
              <a:t>য়ো</a:t>
            </a:r>
            <a:r>
              <a:rPr lang="en-US" sz="2600" dirty="0"/>
              <a:t>ডিনযুক্ত লবণ সম্পর্কিত আইন, খাদ্য সংস্কৃতি এবং ভৌগোলিক পরিস্থিতি বিভিন্ন দেশের মধ্যে আয়োডিন গ্রহণে উল্লেখযোগ্য পার্থক্য তৈরি করতে পারে- এমনকি </a:t>
            </a:r>
            <a:r>
              <a:rPr lang="en-GB" altLang="en-US" sz="2600" dirty="0"/>
              <a:t>প্রতিবেশী</a:t>
            </a:r>
            <a:r>
              <a:rPr lang="en-US" altLang="en-US" sz="2600" dirty="0"/>
              <a:t> </a:t>
            </a:r>
            <a:r>
              <a:rPr lang="en-GB" altLang="en-US" sz="2600" dirty="0"/>
              <a:t>দেশগুলোর</a:t>
            </a:r>
            <a:r>
              <a:rPr lang="en-US" altLang="en-US" sz="2600" dirty="0"/>
              <a:t> </a:t>
            </a:r>
            <a:r>
              <a:rPr lang="en-GB" altLang="en-US" sz="2600" dirty="0"/>
              <a:t>মধ্যেও।</a:t>
            </a:r>
            <a:endParaRPr lang="zh-CN" alt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p:txBody>
          <a:bodyPr>
            <a:normAutofit fontScale="90000"/>
          </a:bodyPr>
          <a:lstStyle/>
          <a:p>
            <a:r>
              <a:rPr lang="en-GB" sz="4900" dirty="0">
                <a:solidFill>
                  <a:srgbClr val="B3186D"/>
                </a:solidFill>
                <a:latin typeface="Sans open"/>
                <a:ea typeface="Calibri" panose="020F0502020204030204" pitchFamily="34" charset="0"/>
                <a:cs typeface="Times New Roman" panose="02020603050405020304" pitchFamily="18" charset="0"/>
              </a:rPr>
              <a:t>আয়োডিনের উৎস</a:t>
            </a:r>
            <a:r>
              <a:rPr lang="en-US" sz="4900" dirty="0">
                <a:solidFill>
                  <a:srgbClr val="B3186D"/>
                </a:solidFill>
                <a:latin typeface="Sans open"/>
                <a:ea typeface="Calibri" panose="020F0502020204030204" pitchFamily="34" charset="0"/>
                <a:cs typeface="Times New Roman" panose="02020603050405020304" pitchFamily="18" charset="0"/>
              </a:rPr>
              <a:t/>
            </a:r>
            <a:br>
              <a:rPr lang="en-US" sz="4900" dirty="0">
                <a:solidFill>
                  <a:srgbClr val="B3186D"/>
                </a:solidFill>
                <a:latin typeface="Sans open"/>
                <a:ea typeface="Calibri" panose="020F0502020204030204" pitchFamily="34" charset="0"/>
                <a:cs typeface="Times New Roman" panose="02020603050405020304" pitchFamily="18" charset="0"/>
              </a:rPr>
            </a:br>
            <a:r>
              <a:rPr lang="en-GB" altLang="en-US" sz="2900" dirty="0">
                <a:solidFill>
                  <a:srgbClr val="B3186D"/>
                </a:solidFill>
                <a:latin typeface="Sans open"/>
                <a:ea typeface="Calibri" panose="020F0502020204030204" pitchFamily="34" charset="0"/>
                <a:cs typeface="Times New Roman" panose="02020603050405020304" pitchFamily="18" charset="0"/>
              </a:rPr>
              <a:t>খাবারের</a:t>
            </a:r>
            <a:r>
              <a:rPr lang="en-US" sz="2900" dirty="0">
                <a:solidFill>
                  <a:srgbClr val="B3186D"/>
                </a:solidFill>
                <a:latin typeface="Sans open"/>
                <a:ea typeface="Calibri" panose="020F0502020204030204" pitchFamily="34" charset="0"/>
                <a:cs typeface="Times New Roman" panose="02020603050405020304" pitchFamily="18" charset="0"/>
              </a:rPr>
              <a:t> মাধ্যমে </a:t>
            </a:r>
            <a:r>
              <a:rPr lang="en-GB" altLang="en-US" sz="2900" dirty="0">
                <a:solidFill>
                  <a:srgbClr val="B3186D"/>
                </a:solidFill>
                <a:latin typeface="Sans open"/>
                <a:ea typeface="Calibri" panose="020F0502020204030204" pitchFamily="34" charset="0"/>
                <a:cs typeface="Times New Roman" panose="02020603050405020304" pitchFamily="18" charset="0"/>
              </a:rPr>
              <a:t>দৈনিক</a:t>
            </a:r>
            <a:r>
              <a:rPr lang="en-US" altLang="en-US" sz="2900" dirty="0">
                <a:solidFill>
                  <a:srgbClr val="B3186D"/>
                </a:solidFill>
                <a:latin typeface="Sans open"/>
                <a:ea typeface="Calibri" panose="020F0502020204030204" pitchFamily="34" charset="0"/>
                <a:cs typeface="Times New Roman" panose="02020603050405020304" pitchFamily="18" charset="0"/>
              </a:rPr>
              <a:t> </a:t>
            </a:r>
            <a:r>
              <a:rPr lang="en-US" sz="2900" dirty="0">
                <a:solidFill>
                  <a:srgbClr val="B3186D"/>
                </a:solidFill>
                <a:latin typeface="Sans open"/>
                <a:ea typeface="Calibri" panose="020F0502020204030204" pitchFamily="34" charset="0"/>
                <a:cs typeface="Times New Roman" panose="02020603050405020304" pitchFamily="18" charset="0"/>
              </a:rPr>
              <a:t>প্রস্তাবিত পরিমাণ আয়োডিন পেতে খাবারের পরিমাণ</a:t>
            </a:r>
            <a:endParaRPr lang="en-GB" sz="2900" dirty="0">
              <a:solidFill>
                <a:srgbClr val="B3186D"/>
              </a:solidFill>
              <a:latin typeface="Sans open"/>
              <a:ea typeface="Calibri" panose="020F0502020204030204" pitchFamily="34" charset="0"/>
              <a:cs typeface="Times New Roman" panose="02020603050405020304" pitchFamily="18" charset="0"/>
            </a:endParaRPr>
          </a:p>
        </p:txBody>
      </p:sp>
      <p:pic>
        <p:nvPicPr>
          <p:cNvPr id="2097171" name="Picture 4" descr="A diagram of food and nutrition  Description automatically generated with medium confidence"/>
          <p:cNvPicPr>
            <a:picLocks noChangeAspect="1"/>
          </p:cNvPicPr>
          <p:nvPr/>
        </p:nvPicPr>
        <p:blipFill>
          <a:blip r:embed="rId3" cstate="print"/>
          <a:srcRect t="12790" b="12790"/>
          <a:stretch>
            <a:fillRect/>
          </a:stretch>
        </p:blipFill>
        <p:spPr>
          <a:xfrm>
            <a:off x="1034108" y="1690687"/>
            <a:ext cx="9443089" cy="48021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570619" y="500061"/>
            <a:ext cx="10515600" cy="1325563"/>
          </a:xfrm>
        </p:spPr>
        <p:txBody>
          <a:bodyPr/>
          <a:lstStyle/>
          <a:p>
            <a:pPr algn="ctr"/>
            <a:r>
              <a:rPr lang="en-US" dirty="0" err="1">
                <a:solidFill>
                  <a:srgbClr val="B3186D"/>
                </a:solidFill>
                <a:latin typeface="Sans open"/>
                <a:ea typeface="Calibri" panose="020F0502020204030204" pitchFamily="34" charset="0"/>
                <a:cs typeface="Times New Roman" panose="02020603050405020304" pitchFamily="18" charset="0"/>
              </a:rPr>
              <a:t>আয়োডিন</a:t>
            </a:r>
            <a:r>
              <a:rPr lang="en-US" dirty="0">
                <a:solidFill>
                  <a:srgbClr val="B3186D"/>
                </a:solidFill>
                <a:latin typeface="Sans open"/>
                <a:ea typeface="Calibri" panose="020F0502020204030204" pitchFamily="34" charset="0"/>
                <a:cs typeface="Times New Roman" panose="02020603050405020304" pitchFamily="18" charset="0"/>
              </a:rPr>
              <a:t> </a:t>
            </a:r>
            <a:r>
              <a:rPr lang="en-US" dirty="0" err="1">
                <a:solidFill>
                  <a:srgbClr val="B3186D"/>
                </a:solidFill>
                <a:latin typeface="Sans open"/>
                <a:ea typeface="Calibri" panose="020F0502020204030204" pitchFamily="34" charset="0"/>
                <a:cs typeface="Times New Roman" panose="02020603050405020304" pitchFamily="18" charset="0"/>
              </a:rPr>
              <a:t>ফিডব্যাক</a:t>
            </a:r>
            <a:r>
              <a:rPr lang="en-US" dirty="0">
                <a:solidFill>
                  <a:srgbClr val="B3186D"/>
                </a:solidFill>
                <a:latin typeface="Sans open"/>
                <a:ea typeface="Calibri" panose="020F0502020204030204" pitchFamily="34" charset="0"/>
                <a:cs typeface="Times New Roman" panose="02020603050405020304" pitchFamily="18" charset="0"/>
              </a:rPr>
              <a:t> </a:t>
            </a:r>
            <a:r>
              <a:rPr lang="en-US" dirty="0" err="1">
                <a:solidFill>
                  <a:srgbClr val="B3186D"/>
                </a:solidFill>
                <a:latin typeface="Sans open"/>
                <a:ea typeface="Calibri" panose="020F0502020204030204" pitchFamily="34" charset="0"/>
                <a:cs typeface="Times New Roman" panose="02020603050405020304" pitchFamily="18" charset="0"/>
              </a:rPr>
              <a:t>টুল</a:t>
            </a:r>
            <a:endParaRPr lang="da-DK" dirty="0"/>
          </a:p>
        </p:txBody>
      </p:sp>
      <p:sp>
        <p:nvSpPr>
          <p:cNvPr id="1048597" name="Content Placeholder 2"/>
          <p:cNvSpPr>
            <a:spLocks noGrp="1"/>
          </p:cNvSpPr>
          <p:nvPr>
            <p:ph idx="1"/>
          </p:nvPr>
        </p:nvSpPr>
        <p:spPr>
          <a:xfrm>
            <a:off x="838200" y="2517009"/>
            <a:ext cx="10515600" cy="911991"/>
          </a:xfrm>
        </p:spPr>
        <p:txBody>
          <a:bodyPr/>
          <a:lstStyle/>
          <a:p>
            <a:pPr marL="0" indent="0">
              <a:buNone/>
            </a:pPr>
            <a:r>
              <a:rPr lang="en-US" dirty="0" err="1"/>
              <a:t>আয়োডিন</a:t>
            </a:r>
            <a:r>
              <a:rPr lang="en-US" dirty="0"/>
              <a:t> </a:t>
            </a:r>
            <a:r>
              <a:rPr lang="en-US" dirty="0" err="1"/>
              <a:t>ফিডব্যাক</a:t>
            </a:r>
            <a:r>
              <a:rPr lang="en-US" dirty="0"/>
              <a:t> </a:t>
            </a:r>
            <a:r>
              <a:rPr lang="en-US" dirty="0" err="1"/>
              <a:t>টুল</a:t>
            </a:r>
            <a:r>
              <a:rPr lang="en-US" dirty="0"/>
              <a:t> </a:t>
            </a:r>
            <a:r>
              <a:rPr lang="en-US" dirty="0" err="1"/>
              <a:t>পৃথকভাবে</a:t>
            </a:r>
            <a:r>
              <a:rPr lang="en-US" dirty="0"/>
              <a:t> পূরণ করতে </a:t>
            </a:r>
            <a:r>
              <a:rPr lang="en-GB" altLang="en-US" dirty="0"/>
              <a:t>৫</a:t>
            </a:r>
            <a:r>
              <a:rPr lang="en-US" altLang="en-US" dirty="0"/>
              <a:t> </a:t>
            </a:r>
            <a:r>
              <a:rPr lang="en-US" dirty="0"/>
              <a:t>মিনিট সময় নি</a:t>
            </a:r>
            <a:r>
              <a:rPr lang="en-GB" altLang="en-US" dirty="0"/>
              <a:t>ন।</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লবণ কি আমাদের জন্য খারাপ নয়?</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702" name="Content Placeholder 2"/>
          <p:cNvSpPr>
            <a:spLocks noGrp="1"/>
          </p:cNvSpPr>
          <p:nvPr>
            <p:ph idx="1"/>
          </p:nvPr>
        </p:nvSpPr>
        <p:spPr>
          <a:xfrm>
            <a:off x="838200" y="1825625"/>
            <a:ext cx="5747795" cy="4351338"/>
          </a:xfrm>
        </p:spPr>
        <p:txBody>
          <a:bodyPr>
            <a:normAutofit lnSpcReduction="10000"/>
          </a:bodyPr>
          <a:lstStyle/>
          <a:p>
            <a:pPr marL="0" indent="0" algn="just">
              <a:lnSpc>
                <a:spcPct val="100000"/>
              </a:lnSpc>
              <a:buNone/>
            </a:pPr>
            <a:r>
              <a:rPr lang="en-US" sz="2600" dirty="0"/>
              <a:t>মানুষ যাতে পর্যাপ্ত আয়োডিন পায় তা নিশ্চিত করার জন্য WHO লব</a:t>
            </a:r>
            <a:r>
              <a:rPr lang="en-GB" altLang="en-US" sz="2600" dirty="0"/>
              <a:t>ণে</a:t>
            </a:r>
            <a:r>
              <a:rPr lang="en-US" altLang="en-US" sz="2600" dirty="0"/>
              <a:t> </a:t>
            </a:r>
            <a:r>
              <a:rPr lang="en-GB" altLang="en-US" sz="2600" dirty="0"/>
              <a:t>আয়োডিন</a:t>
            </a:r>
            <a:r>
              <a:rPr lang="en-US" altLang="en-US" sz="2600" dirty="0"/>
              <a:t> </a:t>
            </a:r>
            <a:r>
              <a:rPr lang="en-GB" altLang="en-US" sz="2600" dirty="0"/>
              <a:t>যোগ</a:t>
            </a:r>
            <a:r>
              <a:rPr lang="en-US" altLang="en-US" sz="2600" dirty="0"/>
              <a:t> </a:t>
            </a:r>
            <a:r>
              <a:rPr lang="en-GB" altLang="en-US" sz="2600" dirty="0"/>
              <a:t>করাকে</a:t>
            </a:r>
            <a:r>
              <a:rPr lang="en-US" altLang="en-US" sz="2600" dirty="0"/>
              <a:t> </a:t>
            </a:r>
            <a:r>
              <a:rPr lang="en-US" sz="2600" dirty="0"/>
              <a:t>সর্বোত্তম কৌশল হিসেবে সমর্থন করে।  কিন্তু মানুষ কতটা লবণ খায় তা নিয়েও WHO </a:t>
            </a:r>
            <a:r>
              <a:rPr lang="en-US" sz="2600" dirty="0" err="1"/>
              <a:t>উদ্বিগ্ন</a:t>
            </a:r>
            <a:r>
              <a:rPr lang="en-US" sz="2600" dirty="0"/>
              <a:t>, কারণ এটি উচ্চ রক্তচাপ, হৃদরোগ এবং স্ট্রোকের মতো অন্যান্য স্বাস্থ্য সমস্যা সৃষ্টি করতে পারে।</a:t>
            </a:r>
            <a:r>
              <a:rPr lang="en-US" altLang="en-US" sz="2600" dirty="0"/>
              <a:t> </a:t>
            </a:r>
            <a:r>
              <a:rPr lang="en-GB" altLang="en-US" sz="2600" dirty="0"/>
              <a:t>সেক্ষেত্রে</a:t>
            </a:r>
            <a:r>
              <a:rPr lang="en-US" altLang="en-US" sz="2600" dirty="0"/>
              <a:t> </a:t>
            </a:r>
            <a:r>
              <a:rPr lang="en-US" sz="2600" dirty="0"/>
              <a:t>যা করতে হবে তা হল </a:t>
            </a:r>
            <a:r>
              <a:rPr lang="en-GB" altLang="en-US" sz="2600" dirty="0"/>
              <a:t>লবণ</a:t>
            </a:r>
            <a:r>
              <a:rPr lang="en-US" altLang="en-US" sz="2600" dirty="0"/>
              <a:t> </a:t>
            </a:r>
            <a:r>
              <a:rPr lang="en-GB" altLang="en-US" sz="2600" dirty="0"/>
              <a:t>কম</a:t>
            </a:r>
            <a:r>
              <a:rPr lang="en-US" altLang="en-US" sz="2600" dirty="0"/>
              <a:t> </a:t>
            </a:r>
            <a:r>
              <a:rPr lang="en-GB" altLang="en-US" sz="2600" dirty="0"/>
              <a:t>পরিমাণে</a:t>
            </a:r>
            <a:r>
              <a:rPr lang="en-US" altLang="en-US" sz="2600" dirty="0"/>
              <a:t> </a:t>
            </a:r>
            <a:r>
              <a:rPr lang="en-GB" altLang="en-US" sz="2600" dirty="0"/>
              <a:t>খাওয়া</a:t>
            </a:r>
            <a:r>
              <a:rPr lang="en-US" sz="2600" dirty="0"/>
              <a:t>, তবে নিশ্চিত </a:t>
            </a:r>
            <a:r>
              <a:rPr lang="en-GB" altLang="en-US" sz="2600" dirty="0"/>
              <a:t>করতে</a:t>
            </a:r>
            <a:r>
              <a:rPr lang="en-US" altLang="en-US" sz="2600" dirty="0"/>
              <a:t> </a:t>
            </a:r>
            <a:r>
              <a:rPr lang="en-GB" altLang="en-US" sz="2600" dirty="0"/>
              <a:t>হবে</a:t>
            </a:r>
            <a:r>
              <a:rPr lang="en-US" altLang="en-US" sz="2600" dirty="0"/>
              <a:t> </a:t>
            </a:r>
            <a:r>
              <a:rPr lang="en-GB" altLang="en-US" sz="2600" dirty="0"/>
              <a:t>যে</a:t>
            </a:r>
            <a:r>
              <a:rPr lang="en-US" altLang="en-US" sz="2600" dirty="0"/>
              <a:t> </a:t>
            </a:r>
            <a:r>
              <a:rPr lang="en-US" sz="2600" dirty="0"/>
              <a:t>এটি আয়োডিনযুক্ত</a:t>
            </a:r>
            <a:r>
              <a:rPr lang="en-GB" altLang="en-US" sz="2600" dirty="0"/>
              <a:t>।</a:t>
            </a:r>
            <a:endParaRPr lang="zh-CN" altLang="en-US" sz="2600" dirty="0"/>
          </a:p>
          <a:p>
            <a:pPr marL="0" indent="0">
              <a:buNone/>
            </a:pPr>
            <a:endParaRPr lang="en-US" dirty="0"/>
          </a:p>
          <a:p>
            <a:pPr marL="0" indent="0">
              <a:buNone/>
            </a:pPr>
            <a:endParaRPr lang="en-GB" dirty="0">
              <a:solidFill>
                <a:srgbClr val="FF0000"/>
              </a:solidFill>
            </a:endParaRPr>
          </a:p>
        </p:txBody>
      </p:sp>
      <p:pic>
        <p:nvPicPr>
          <p:cNvPr id="2097172" name="Billede 3"/>
          <p:cNvPicPr>
            <a:picLocks noChangeAspect="1"/>
          </p:cNvPicPr>
          <p:nvPr/>
        </p:nvPicPr>
        <p:blipFill>
          <a:blip r:embed="rId3"/>
          <a:stretch>
            <a:fillRect/>
          </a:stretch>
        </p:blipFill>
        <p:spPr>
          <a:xfrm>
            <a:off x="6706057" y="1825625"/>
            <a:ext cx="5231300" cy="37078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a:xfrm>
            <a:off x="838200" y="185889"/>
            <a:ext cx="10515600" cy="1325563"/>
          </a:xfrm>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আয়োডিন সমৃদ্ধ খাবা</a:t>
            </a:r>
            <a:r>
              <a:rPr lang="en-GB" altLang="en-US" dirty="0">
                <a:solidFill>
                  <a:srgbClr val="B3186D"/>
                </a:solidFill>
                <a:latin typeface="Sans open"/>
                <a:ea typeface="Calibri" panose="020F0502020204030204" pitchFamily="34" charset="0"/>
                <a:cs typeface="Times New Roman" panose="02020603050405020304" pitchFamily="18" charset="0"/>
              </a:rPr>
              <a:t>রের</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পরিকল্পনা</a:t>
            </a:r>
            <a:r>
              <a:rPr lang="en-US" dirty="0">
                <a:solidFill>
                  <a:srgbClr val="B3186D"/>
                </a:solidFill>
                <a:latin typeface="Sans open"/>
                <a:ea typeface="Calibri" panose="020F0502020204030204" pitchFamily="34" charset="0"/>
                <a:cs typeface="Times New Roman" panose="02020603050405020304" pitchFamily="18" charset="0"/>
              </a:rPr>
              <a:t>: একটি </a:t>
            </a:r>
            <a:r>
              <a:rPr lang="en-GB" altLang="en-US" dirty="0">
                <a:solidFill>
                  <a:srgbClr val="B3186D"/>
                </a:solidFill>
                <a:latin typeface="Sans open"/>
                <a:ea typeface="Calibri" panose="020F0502020204030204" pitchFamily="34" charset="0"/>
                <a:cs typeface="Times New Roman" panose="02020603050405020304" pitchFamily="18" charset="0"/>
              </a:rPr>
              <a:t>দলবদ্ধ</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চর্চা</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707" name="Content Placeholder 2"/>
          <p:cNvSpPr>
            <a:spLocks noGrp="1"/>
          </p:cNvSpPr>
          <p:nvPr>
            <p:ph idx="1"/>
          </p:nvPr>
        </p:nvSpPr>
        <p:spPr>
          <a:xfrm>
            <a:off x="838200" y="1825624"/>
            <a:ext cx="5944565" cy="4852967"/>
          </a:xfrm>
        </p:spPr>
        <p:txBody>
          <a:bodyPr>
            <a:normAutofit/>
          </a:bodyPr>
          <a:lstStyle/>
          <a:p>
            <a:pPr marL="0" indent="0" algn="just">
              <a:buNone/>
            </a:pPr>
            <a:r>
              <a:rPr lang="en-US" sz="2600" dirty="0">
                <a:solidFill>
                  <a:srgbClr val="36363D"/>
                </a:solidFill>
              </a:rPr>
              <a:t>একটি ছোট দল বা </a:t>
            </a:r>
            <a:r>
              <a:rPr lang="en-GB" altLang="en-US" sz="2600" dirty="0" err="1">
                <a:solidFill>
                  <a:srgbClr val="36363D"/>
                </a:solidFill>
              </a:rPr>
              <a:t>দুইজন</a:t>
            </a:r>
            <a:r>
              <a:rPr lang="en-US" altLang="en-US" sz="2600" dirty="0">
                <a:solidFill>
                  <a:srgbClr val="36363D"/>
                </a:solidFill>
              </a:rPr>
              <a:t> </a:t>
            </a:r>
            <a:r>
              <a:rPr lang="en-GB" altLang="en-US" sz="2600" dirty="0" err="1">
                <a:solidFill>
                  <a:srgbClr val="36363D"/>
                </a:solidFill>
              </a:rPr>
              <a:t>করে</a:t>
            </a:r>
            <a:r>
              <a:rPr lang="en-US" altLang="en-US" sz="2600" dirty="0">
                <a:solidFill>
                  <a:srgbClr val="36363D"/>
                </a:solidFill>
              </a:rPr>
              <a:t> </a:t>
            </a:r>
            <a:r>
              <a:rPr lang="en-GB" altLang="en-US" sz="2600" dirty="0">
                <a:solidFill>
                  <a:srgbClr val="36363D"/>
                </a:solidFill>
              </a:rPr>
              <a:t>একটি</a:t>
            </a:r>
            <a:r>
              <a:rPr lang="en-US" altLang="en-US" sz="2600" dirty="0">
                <a:solidFill>
                  <a:srgbClr val="36363D"/>
                </a:solidFill>
              </a:rPr>
              <a:t> </a:t>
            </a:r>
            <a:r>
              <a:rPr lang="en-GB" altLang="en-US" sz="2600" dirty="0">
                <a:solidFill>
                  <a:srgbClr val="36363D"/>
                </a:solidFill>
              </a:rPr>
              <a:t>দল</a:t>
            </a:r>
            <a:r>
              <a:rPr lang="en-US" altLang="en-US" sz="2600" dirty="0">
                <a:solidFill>
                  <a:srgbClr val="36363D"/>
                </a:solidFill>
              </a:rPr>
              <a:t> </a:t>
            </a:r>
            <a:r>
              <a:rPr lang="en-GB" altLang="en-US" sz="2600" dirty="0">
                <a:solidFill>
                  <a:srgbClr val="36363D"/>
                </a:solidFill>
              </a:rPr>
              <a:t>গঠন</a:t>
            </a:r>
            <a:r>
              <a:rPr lang="en-US" altLang="en-US" sz="2600" dirty="0">
                <a:solidFill>
                  <a:srgbClr val="36363D"/>
                </a:solidFill>
              </a:rPr>
              <a:t> </a:t>
            </a:r>
            <a:r>
              <a:rPr lang="en-GB" altLang="en-US" sz="2600" dirty="0">
                <a:solidFill>
                  <a:srgbClr val="36363D"/>
                </a:solidFill>
              </a:rPr>
              <a:t>করে</a:t>
            </a:r>
            <a:r>
              <a:rPr lang="en-US" altLang="en-US" sz="2600" dirty="0">
                <a:solidFill>
                  <a:srgbClr val="36363D"/>
                </a:solidFill>
              </a:rPr>
              <a:t> </a:t>
            </a:r>
            <a:r>
              <a:rPr lang="en-US" sz="2600" dirty="0">
                <a:solidFill>
                  <a:srgbClr val="36363D"/>
                </a:solidFill>
              </a:rPr>
              <a:t>আয়োডিন সমৃদ্ধ </a:t>
            </a:r>
            <a:r>
              <a:rPr lang="en-GB" altLang="en-US" sz="2600" dirty="0">
                <a:solidFill>
                  <a:srgbClr val="36363D"/>
                </a:solidFill>
              </a:rPr>
              <a:t>একটি</a:t>
            </a:r>
            <a:r>
              <a:rPr lang="en-US" altLang="en-US" sz="2600" dirty="0">
                <a:solidFill>
                  <a:srgbClr val="36363D"/>
                </a:solidFill>
              </a:rPr>
              <a:t> </a:t>
            </a:r>
            <a:r>
              <a:rPr lang="en-GB" altLang="en-US" sz="2600" dirty="0" err="1">
                <a:solidFill>
                  <a:srgbClr val="36363D"/>
                </a:solidFill>
              </a:rPr>
              <a:t>খাবার</a:t>
            </a:r>
            <a:r>
              <a:rPr lang="en-US" sz="2600" dirty="0">
                <a:solidFill>
                  <a:srgbClr val="36363D"/>
                </a:solidFill>
              </a:rPr>
              <a:t> </a:t>
            </a:r>
            <a:r>
              <a:rPr lang="en-US" sz="2600" dirty="0" err="1">
                <a:solidFill>
                  <a:srgbClr val="36363D"/>
                </a:solidFill>
              </a:rPr>
              <a:t>মধ্যাহ্ন</a:t>
            </a:r>
            <a:r>
              <a:rPr lang="en-US" sz="2600" dirty="0">
                <a:solidFill>
                  <a:srgbClr val="36363D"/>
                </a:solidFill>
              </a:rPr>
              <a:t> </a:t>
            </a:r>
            <a:r>
              <a:rPr lang="en-US" sz="2600" dirty="0" err="1">
                <a:solidFill>
                  <a:srgbClr val="36363D"/>
                </a:solidFill>
              </a:rPr>
              <a:t>ভোজ</a:t>
            </a:r>
            <a:r>
              <a:rPr lang="en-GB" altLang="en-US" sz="2600" dirty="0">
                <a:solidFill>
                  <a:srgbClr val="36363D"/>
                </a:solidFill>
              </a:rPr>
              <a:t>নের</a:t>
            </a:r>
            <a:r>
              <a:rPr lang="en-US" altLang="en-US" sz="2600" dirty="0">
                <a:solidFill>
                  <a:srgbClr val="36363D"/>
                </a:solidFill>
              </a:rPr>
              <a:t> </a:t>
            </a:r>
            <a:r>
              <a:rPr lang="en-GB" altLang="en-US" sz="2600" dirty="0">
                <a:solidFill>
                  <a:srgbClr val="36363D"/>
                </a:solidFill>
              </a:rPr>
              <a:t>জন্য</a:t>
            </a:r>
            <a:r>
              <a:rPr lang="en-US" sz="2600" dirty="0">
                <a:solidFill>
                  <a:srgbClr val="36363D"/>
                </a:solidFill>
              </a:rPr>
              <a:t> সঙ্গে </a:t>
            </a:r>
            <a:r>
              <a:rPr lang="en-GB" altLang="en-US" sz="2600" dirty="0">
                <a:solidFill>
                  <a:srgbClr val="36363D"/>
                </a:solidFill>
              </a:rPr>
              <a:t>করে</a:t>
            </a:r>
            <a:r>
              <a:rPr lang="en-US" altLang="en-US" sz="2600" dirty="0">
                <a:solidFill>
                  <a:srgbClr val="36363D"/>
                </a:solidFill>
              </a:rPr>
              <a:t> </a:t>
            </a:r>
            <a:r>
              <a:rPr lang="en-GB" altLang="en-US" sz="2600" dirty="0" err="1">
                <a:solidFill>
                  <a:srgbClr val="36363D"/>
                </a:solidFill>
              </a:rPr>
              <a:t>নিয়ে</a:t>
            </a:r>
            <a:r>
              <a:rPr lang="en-US" sz="2600" dirty="0">
                <a:solidFill>
                  <a:srgbClr val="36363D"/>
                </a:solidFill>
              </a:rPr>
              <a:t> </a:t>
            </a:r>
            <a:r>
              <a:rPr lang="en-GB" altLang="en-US" sz="2600" dirty="0" err="1">
                <a:solidFill>
                  <a:srgbClr val="36363D"/>
                </a:solidFill>
              </a:rPr>
              <a:t>আসবে</a:t>
            </a:r>
            <a:r>
              <a:rPr lang="en-GB" altLang="en-US" sz="2600" dirty="0">
                <a:solidFill>
                  <a:srgbClr val="36363D"/>
                </a:solidFill>
              </a:rPr>
              <a:t>।</a:t>
            </a:r>
            <a:endParaRPr lang="en-US" sz="2600" dirty="0">
              <a:solidFill>
                <a:srgbClr val="36363D"/>
              </a:solidFill>
            </a:endParaRPr>
          </a:p>
          <a:p>
            <a:pPr marL="0" indent="0" algn="just">
              <a:buNone/>
            </a:pPr>
            <a:r>
              <a:rPr lang="en-US" sz="2600" dirty="0" err="1">
                <a:solidFill>
                  <a:srgbClr val="36363D"/>
                </a:solidFill>
              </a:rPr>
              <a:t>তুমি</a:t>
            </a:r>
            <a:r>
              <a:rPr lang="en-US" sz="2600" dirty="0">
                <a:solidFill>
                  <a:srgbClr val="36363D"/>
                </a:solidFill>
              </a:rPr>
              <a:t> গর্ভবতী/অ-গর্ভবতী মহিলাদের, নিরামিষাশীদের জন্য তিনটি প্রধান খাবার বেছে </a:t>
            </a:r>
            <a:r>
              <a:rPr lang="en-US" sz="2600" dirty="0" err="1">
                <a:solidFill>
                  <a:srgbClr val="36363D"/>
                </a:solidFill>
              </a:rPr>
              <a:t>নিতে</a:t>
            </a:r>
            <a:r>
              <a:rPr lang="en-US" sz="2600" dirty="0">
                <a:solidFill>
                  <a:srgbClr val="36363D"/>
                </a:solidFill>
              </a:rPr>
              <a:t> </a:t>
            </a:r>
            <a:r>
              <a:rPr lang="en-US" sz="2600" dirty="0" err="1">
                <a:solidFill>
                  <a:srgbClr val="36363D"/>
                </a:solidFill>
              </a:rPr>
              <a:t>পারো</a:t>
            </a:r>
            <a:r>
              <a:rPr lang="en-US" sz="2600" dirty="0">
                <a:solidFill>
                  <a:srgbClr val="36363D"/>
                </a:solidFill>
              </a:rPr>
              <a:t>, যাতে তাদের আয়োডিনের চাহিদা পূরণ হয়। </a:t>
            </a:r>
          </a:p>
          <a:p>
            <a:pPr marL="0" indent="0" algn="just">
              <a:buNone/>
            </a:pPr>
            <a:r>
              <a:rPr lang="en-US" sz="2600" dirty="0" err="1">
                <a:solidFill>
                  <a:srgbClr val="36363D"/>
                </a:solidFill>
              </a:rPr>
              <a:t>তোমার</a:t>
            </a:r>
            <a:r>
              <a:rPr lang="en-US" sz="2600" dirty="0">
                <a:solidFill>
                  <a:srgbClr val="36363D"/>
                </a:solidFill>
              </a:rPr>
              <a:t> কাজ অন্যদের কাছে </a:t>
            </a:r>
            <a:r>
              <a:rPr lang="en-US" sz="2600" dirty="0" err="1">
                <a:solidFill>
                  <a:srgbClr val="36363D"/>
                </a:solidFill>
              </a:rPr>
              <a:t>উপস্থাপন</a:t>
            </a:r>
            <a:r>
              <a:rPr lang="en-US" sz="2600" dirty="0">
                <a:solidFill>
                  <a:srgbClr val="36363D"/>
                </a:solidFill>
              </a:rPr>
              <a:t> </a:t>
            </a:r>
            <a:r>
              <a:rPr lang="en-US" sz="2600" dirty="0" err="1">
                <a:solidFill>
                  <a:srgbClr val="36363D"/>
                </a:solidFill>
              </a:rPr>
              <a:t>কর</a:t>
            </a:r>
            <a:r>
              <a:rPr lang="en-US" sz="2600" dirty="0">
                <a:solidFill>
                  <a:srgbClr val="36363D"/>
                </a:solidFill>
              </a:rPr>
              <a:t> </a:t>
            </a:r>
            <a:r>
              <a:rPr lang="en-US" sz="2600" dirty="0" err="1">
                <a:solidFill>
                  <a:srgbClr val="36363D"/>
                </a:solidFill>
              </a:rPr>
              <a:t>এবং</a:t>
            </a:r>
            <a:r>
              <a:rPr lang="en-US" sz="2600" dirty="0">
                <a:solidFill>
                  <a:srgbClr val="36363D"/>
                </a:solidFill>
              </a:rPr>
              <a:t> </a:t>
            </a:r>
            <a:r>
              <a:rPr lang="en-US" sz="2600" dirty="0" err="1">
                <a:solidFill>
                  <a:srgbClr val="36363D"/>
                </a:solidFill>
              </a:rPr>
              <a:t>তোমার</a:t>
            </a:r>
            <a:r>
              <a:rPr lang="en-US" sz="2600" dirty="0">
                <a:solidFill>
                  <a:srgbClr val="36363D"/>
                </a:solidFill>
              </a:rPr>
              <a:t> সহপাঠীদের সাথে </a:t>
            </a:r>
            <a:r>
              <a:rPr lang="en-US" sz="2600" dirty="0" err="1">
                <a:solidFill>
                  <a:srgbClr val="36363D"/>
                </a:solidFill>
              </a:rPr>
              <a:t>আলোচনা</a:t>
            </a:r>
            <a:r>
              <a:rPr lang="en-US" sz="2600" dirty="0">
                <a:solidFill>
                  <a:srgbClr val="36363D"/>
                </a:solidFill>
              </a:rPr>
              <a:t> </a:t>
            </a:r>
            <a:r>
              <a:rPr lang="en-US" sz="2600" dirty="0" err="1">
                <a:solidFill>
                  <a:srgbClr val="36363D"/>
                </a:solidFill>
              </a:rPr>
              <a:t>কর</a:t>
            </a:r>
            <a:r>
              <a:rPr lang="en-US" sz="2600" dirty="0">
                <a:solidFill>
                  <a:srgbClr val="36363D"/>
                </a:solidFill>
              </a:rPr>
              <a:t>। </a:t>
            </a:r>
          </a:p>
        </p:txBody>
      </p:sp>
      <p:pic>
        <p:nvPicPr>
          <p:cNvPr id="2097173" name="Billede 3"/>
          <p:cNvPicPr>
            <a:picLocks noChangeAspect="1"/>
          </p:cNvPicPr>
          <p:nvPr/>
        </p:nvPicPr>
        <p:blipFill>
          <a:blip r:embed="rId3"/>
          <a:stretch>
            <a:fillRect/>
          </a:stretch>
        </p:blipFill>
        <p:spPr>
          <a:xfrm>
            <a:off x="6782765" y="1825624"/>
            <a:ext cx="4946732" cy="35681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ladsholder til indhold 3"/>
          <p:cNvPicPr>
            <a:picLocks noGrp="1" noChangeAspect="1"/>
          </p:cNvPicPr>
          <p:nvPr>
            <p:ph idx="1"/>
          </p:nvPr>
        </p:nvPicPr>
        <p:blipFill>
          <a:blip r:embed="rId3"/>
          <a:srcRect t="5137" b="5137"/>
          <a:stretch>
            <a:fillRect/>
          </a:stretch>
        </p:blipFill>
        <p:spPr>
          <a:xfrm>
            <a:off x="1342663" y="865884"/>
            <a:ext cx="9213448" cy="5590433"/>
          </a:xfrm>
          <a:prstGeom prst="rect">
            <a:avLst/>
          </a:prstGeom>
        </p:spPr>
      </p:pic>
      <p:sp>
        <p:nvSpPr>
          <p:cNvPr id="1048711"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মনে রাখার বিষয়</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a:xfrm>
            <a:off x="0" y="-377821"/>
            <a:ext cx="6638952" cy="1553729"/>
          </a:xfrm>
        </p:spPr>
        <p:txBody>
          <a:bodyPr/>
          <a:lstStyle/>
          <a:p>
            <a:r>
              <a:rPr lang="en-GB" dirty="0">
                <a:solidFill>
                  <a:srgbClr val="C00000"/>
                </a:solidFill>
              </a:rPr>
              <a:t>ধাঁধা</a:t>
            </a:r>
          </a:p>
        </p:txBody>
      </p:sp>
      <p:sp>
        <p:nvSpPr>
          <p:cNvPr id="1048716" name="Content Placeholder 2"/>
          <p:cNvSpPr>
            <a:spLocks noGrp="1"/>
          </p:cNvSpPr>
          <p:nvPr>
            <p:ph idx="1"/>
          </p:nvPr>
        </p:nvSpPr>
        <p:spPr>
          <a:xfrm>
            <a:off x="-5111" y="3428999"/>
            <a:ext cx="11892834" cy="3383282"/>
          </a:xfrm>
        </p:spPr>
        <p:txBody>
          <a:bodyPr>
            <a:normAutofit/>
          </a:bodyPr>
          <a:lstStyle/>
          <a:p>
            <a:pPr marL="0" indent="0">
              <a:buNone/>
            </a:pPr>
            <a:r>
              <a:rPr lang="en-GB" altLang="en-US" dirty="0"/>
              <a:t>১</a:t>
            </a:r>
            <a:r>
              <a:rPr lang="en-US" altLang="en-US" dirty="0"/>
              <a:t>) </a:t>
            </a:r>
            <a:r>
              <a:rPr lang="en-GB" altLang="en-US" dirty="0"/>
              <a:t>আ</a:t>
            </a:r>
            <a:r>
              <a:rPr lang="en-US" dirty="0"/>
              <a:t>য়োডিন শিশুর _____ বিকাশের জন্য গুরুত্বপূর্ণ।</a:t>
            </a:r>
            <a:endParaRPr lang="en-GB" dirty="0"/>
          </a:p>
          <a:p>
            <a:pPr marL="0" indent="0">
              <a:buNone/>
            </a:pPr>
            <a:r>
              <a:rPr lang="en-GB" altLang="en-US" dirty="0"/>
              <a:t>২</a:t>
            </a:r>
            <a:r>
              <a:rPr lang="en-US" altLang="en-US" dirty="0"/>
              <a:t>) </a:t>
            </a:r>
            <a:r>
              <a:rPr lang="en-GB" altLang="en-US" dirty="0"/>
              <a:t>থা</a:t>
            </a:r>
            <a:r>
              <a:rPr lang="en-US" dirty="0"/>
              <a:t>ইরয়েড </a:t>
            </a:r>
            <a:r>
              <a:rPr lang="en-US" dirty="0" err="1"/>
              <a:t>হরমোন</a:t>
            </a:r>
            <a:r>
              <a:rPr lang="en-US" dirty="0"/>
              <a:t> __________ গ্রন্থিতে উৎপন্ন হয়।</a:t>
            </a:r>
            <a:endParaRPr lang="en-GB" dirty="0"/>
          </a:p>
          <a:p>
            <a:pPr marL="0" indent="0">
              <a:buNone/>
            </a:pPr>
            <a:r>
              <a:rPr lang="en-GB" altLang="en-US" dirty="0"/>
              <a:t>৩</a:t>
            </a:r>
            <a:r>
              <a:rPr lang="en-US" altLang="en-US" dirty="0"/>
              <a:t>) </a:t>
            </a:r>
            <a:r>
              <a:rPr lang="en-US" dirty="0"/>
              <a:t>বয়ঃসন্ধিকালে, </a:t>
            </a:r>
            <a:r>
              <a:rPr lang="en-US" dirty="0" err="1"/>
              <a:t>তোমার</a:t>
            </a:r>
            <a:r>
              <a:rPr lang="en-US" dirty="0"/>
              <a:t> </a:t>
            </a:r>
            <a:r>
              <a:rPr lang="en-US" dirty="0" err="1"/>
              <a:t>প্রতি</a:t>
            </a:r>
            <a:r>
              <a:rPr lang="en-US" dirty="0"/>
              <a:t> _____ </a:t>
            </a:r>
            <a:r>
              <a:rPr lang="en-GB" altLang="en-US" dirty="0"/>
              <a:t>১৫০</a:t>
            </a:r>
            <a:r>
              <a:rPr lang="en-US" altLang="en-US" dirty="0"/>
              <a:t> </a:t>
            </a:r>
            <a:r>
              <a:rPr lang="en-US" dirty="0"/>
              <a:t>মাইক্রোগ্রাম আয়োডিন প্রয়োজন।</a:t>
            </a:r>
            <a:endParaRPr lang="en-GB" dirty="0"/>
          </a:p>
          <a:p>
            <a:pPr marL="0" indent="0">
              <a:buNone/>
            </a:pPr>
            <a:r>
              <a:rPr lang="en-GB" altLang="en-US" dirty="0"/>
              <a:t>৪</a:t>
            </a:r>
            <a:r>
              <a:rPr lang="en-US" altLang="en-US" dirty="0"/>
              <a:t>) </a:t>
            </a:r>
            <a:r>
              <a:rPr lang="en-US" dirty="0"/>
              <a:t>___________</a:t>
            </a:r>
            <a:r>
              <a:rPr lang="en-US" dirty="0" err="1"/>
              <a:t>আয়োডিনের</a:t>
            </a:r>
            <a:r>
              <a:rPr lang="en-US" dirty="0"/>
              <a:t> একটি ভালো সামুদ্রিক উৎস।</a:t>
            </a:r>
            <a:endParaRPr lang="en-GB" dirty="0"/>
          </a:p>
          <a:p>
            <a:pPr marL="0" indent="0">
              <a:buNone/>
            </a:pPr>
            <a:r>
              <a:rPr lang="en-GB" altLang="en-US" dirty="0"/>
              <a:t>৫</a:t>
            </a:r>
            <a:r>
              <a:rPr lang="en-US" altLang="en-US" dirty="0"/>
              <a:t>) </a:t>
            </a:r>
            <a:r>
              <a:rPr lang="en-GB" altLang="en-US" dirty="0"/>
              <a:t>ম</a:t>
            </a:r>
            <a:r>
              <a:rPr lang="en-US" dirty="0" err="1"/>
              <a:t>হিলাদের</a:t>
            </a:r>
            <a:r>
              <a:rPr lang="en-US" dirty="0"/>
              <a:t> __________ প্রতিদিন উচ্চ আয়োডিন গ্রহণের প্রয়োজন </a:t>
            </a:r>
            <a:r>
              <a:rPr lang="en-GB" altLang="en-US" dirty="0"/>
              <a:t>হয়।</a:t>
            </a:r>
            <a:endParaRPr lang="en-GB" dirty="0"/>
          </a:p>
          <a:p>
            <a:pPr marL="0" indent="0">
              <a:buNone/>
            </a:pPr>
            <a:r>
              <a:rPr lang="en-GB" altLang="en-US" dirty="0"/>
              <a:t>৬</a:t>
            </a:r>
            <a:r>
              <a:rPr lang="en-US" altLang="en-US" dirty="0"/>
              <a:t>) </a:t>
            </a:r>
            <a:r>
              <a:rPr lang="en-GB" altLang="en-US" dirty="0"/>
              <a:t>আ</a:t>
            </a:r>
            <a:r>
              <a:rPr lang="en-US" dirty="0"/>
              <a:t>য়োডিনের ঘাটতি</a:t>
            </a:r>
            <a:r>
              <a:rPr lang="en-US" altLang="en-US" dirty="0"/>
              <a:t> </a:t>
            </a:r>
            <a:r>
              <a:rPr lang="en-US" dirty="0"/>
              <a:t>থাইরয়েডের বৃদ্ধি ঘটাতে পারে, একে ______ বলে।</a:t>
            </a:r>
            <a:endParaRPr lang="en-GB" dirty="0"/>
          </a:p>
        </p:txBody>
      </p:sp>
      <p:pic>
        <p:nvPicPr>
          <p:cNvPr id="2097175" name="Picture 5"/>
          <p:cNvPicPr>
            <a:picLocks noChangeAspect="1"/>
          </p:cNvPicPr>
          <p:nvPr/>
        </p:nvPicPr>
        <p:blipFill>
          <a:blip r:embed="rId3"/>
          <a:srcRect t="6898" b="6898"/>
          <a:stretch>
            <a:fillRect/>
          </a:stretch>
        </p:blipFill>
        <p:spPr>
          <a:xfrm>
            <a:off x="2333761" y="399043"/>
            <a:ext cx="6280399" cy="26904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ত্রুটিগুলি </a:t>
            </a:r>
            <a:r>
              <a:rPr lang="en-US" dirty="0" err="1">
                <a:solidFill>
                  <a:srgbClr val="B3186D"/>
                </a:solidFill>
                <a:latin typeface="Sans open"/>
                <a:ea typeface="Calibri" panose="020F0502020204030204" pitchFamily="34" charset="0"/>
                <a:cs typeface="Times New Roman" panose="02020603050405020304" pitchFamily="18" charset="0"/>
              </a:rPr>
              <a:t>চিহ্নিত</a:t>
            </a:r>
            <a:r>
              <a:rPr lang="en-US" dirty="0">
                <a:solidFill>
                  <a:srgbClr val="B3186D"/>
                </a:solidFill>
                <a:latin typeface="Sans open"/>
                <a:ea typeface="Calibri" panose="020F0502020204030204" pitchFamily="34" charset="0"/>
                <a:cs typeface="Times New Roman" panose="02020603050405020304" pitchFamily="18" charset="0"/>
              </a:rPr>
              <a:t> </a:t>
            </a:r>
            <a:r>
              <a:rPr lang="en-US" dirty="0" err="1">
                <a:solidFill>
                  <a:srgbClr val="B3186D"/>
                </a:solidFill>
                <a:latin typeface="Sans open"/>
                <a:ea typeface="Calibri" panose="020F0502020204030204" pitchFamily="34" charset="0"/>
                <a:cs typeface="Times New Roman" panose="02020603050405020304" pitchFamily="18" charset="0"/>
              </a:rPr>
              <a:t>কর</a:t>
            </a:r>
            <a:endParaRPr lang="en-GB" dirty="0"/>
          </a:p>
        </p:txBody>
      </p:sp>
      <p:sp>
        <p:nvSpPr>
          <p:cNvPr id="1048721" name="Content Placeholder 2"/>
          <p:cNvSpPr>
            <a:spLocks noGrp="1"/>
          </p:cNvSpPr>
          <p:nvPr>
            <p:ph idx="1"/>
          </p:nvPr>
        </p:nvSpPr>
        <p:spPr>
          <a:xfrm>
            <a:off x="838200" y="1785099"/>
            <a:ext cx="10810461" cy="4129963"/>
          </a:xfrm>
        </p:spPr>
        <p:txBody>
          <a:bodyPr>
            <a:noAutofit/>
          </a:bodyPr>
          <a:lstStyle/>
          <a:p>
            <a:pPr>
              <a:buFont typeface="Wingdings" charset="2"/>
              <a:buChar char="l"/>
            </a:pPr>
            <a:r>
              <a:rPr lang="en-US" sz="2600" dirty="0"/>
              <a:t>আয়রনের ঘাটতি রোধ করতে পর্যাপ্ত আয়োডিন গ্রহণ অপরিহার্য।</a:t>
            </a:r>
          </a:p>
          <a:p>
            <a:pPr>
              <a:buFont typeface="Wingdings" charset="2"/>
              <a:buChar char="l"/>
            </a:pPr>
            <a:endParaRPr lang="en-US" sz="2600" dirty="0"/>
          </a:p>
          <a:p>
            <a:pPr>
              <a:buFont typeface="Wingdings" charset="2"/>
              <a:buChar char="l"/>
            </a:pPr>
            <a:r>
              <a:rPr lang="en-US" sz="2600" dirty="0"/>
              <a:t>খাদ্যে পর্যাপ্ত আয়োডিন থাকা বিশেষ করে বৃদ্ধ বয়সে </a:t>
            </a:r>
            <a:r>
              <a:rPr lang="en-GB" altLang="en-US" sz="2600" dirty="0"/>
              <a:t>খুবই</a:t>
            </a:r>
            <a:r>
              <a:rPr lang="en-US" altLang="en-US" sz="2600" dirty="0"/>
              <a:t> </a:t>
            </a:r>
            <a:r>
              <a:rPr lang="en-US" sz="2600" dirty="0"/>
              <a:t>গুরুত্বপূর্ণ।</a:t>
            </a:r>
          </a:p>
          <a:p>
            <a:pPr>
              <a:buFont typeface="Wingdings" charset="2"/>
              <a:buChar char="l"/>
            </a:pPr>
            <a:endParaRPr lang="en-US" sz="2600" dirty="0"/>
          </a:p>
          <a:p>
            <a:pPr>
              <a:buFont typeface="Wingdings" charset="2"/>
              <a:buChar char="l"/>
            </a:pPr>
            <a:r>
              <a:rPr lang="en-GB" altLang="en-US" sz="2600" dirty="0"/>
              <a:t>১০০</a:t>
            </a:r>
            <a:r>
              <a:rPr lang="en-US" altLang="en-US" sz="2600" dirty="0"/>
              <a:t> </a:t>
            </a:r>
            <a:r>
              <a:rPr lang="en-US" sz="2600" dirty="0"/>
              <a:t>বছর আগে একটি বিশ্বব্যাপী প্রচারাভিযান </a:t>
            </a:r>
            <a:r>
              <a:rPr lang="en-GB" altLang="en-US" sz="2600" dirty="0"/>
              <a:t>আয়োডিনযুক্ত</a:t>
            </a:r>
            <a:r>
              <a:rPr lang="en-US" altLang="en-US" sz="2600" dirty="0"/>
              <a:t> </a:t>
            </a:r>
            <a:r>
              <a:rPr lang="en-US" sz="2600" dirty="0"/>
              <a:t>লবণে</a:t>
            </a:r>
            <a:r>
              <a:rPr lang="en-GB" altLang="en-US" sz="2600" dirty="0"/>
              <a:t>র</a:t>
            </a:r>
            <a:r>
              <a:rPr lang="en-US" altLang="en-US" sz="2600" dirty="0"/>
              <a:t> </a:t>
            </a:r>
            <a:r>
              <a:rPr lang="en-GB" altLang="en-US" sz="2600" dirty="0"/>
              <a:t>মাধ্যমে</a:t>
            </a:r>
            <a:r>
              <a:rPr lang="en-US" sz="2600" dirty="0"/>
              <a:t> </a:t>
            </a:r>
            <a:r>
              <a:rPr lang="en-GB" altLang="en-US" sz="2600" dirty="0"/>
              <a:t>গলগণ্ডের</a:t>
            </a:r>
            <a:r>
              <a:rPr lang="en-US" altLang="en-US" sz="2600" dirty="0"/>
              <a:t> </a:t>
            </a:r>
            <a:r>
              <a:rPr lang="en-US" sz="2600" dirty="0"/>
              <a:t>প্রকোপ কমাতে সাহায্য করেছিল।</a:t>
            </a:r>
            <a:endParaRPr lang="zh-CN" altLang="en-US" sz="2600" dirty="0"/>
          </a:p>
          <a:p>
            <a:pPr>
              <a:buFont typeface="Wingdings" charset="2"/>
              <a:buChar char="l"/>
            </a:pPr>
            <a:endParaRPr lang="zh-CN" altLang="en-US" sz="2600" dirty="0"/>
          </a:p>
          <a:p>
            <a:pPr>
              <a:buFont typeface="Wingdings" charset="2"/>
              <a:buChar char="l"/>
            </a:pPr>
            <a:r>
              <a:rPr lang="en-GB" altLang="en-US" sz="2600" dirty="0"/>
              <a:t>আ</a:t>
            </a:r>
            <a:r>
              <a:rPr lang="en-US" sz="2600" dirty="0"/>
              <a:t>য়োডিনযুক্ত লবণ ছাড়াও আয়োডিনের অন্যান্য গুরুত্বপূর্ণ উৎস হল চকোলেট এবং ভাত।</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
          <p:cNvSpPr>
            <a:spLocks noGrp="1"/>
          </p:cNvSpPr>
          <p:nvPr>
            <p:ph type="title"/>
          </p:nvPr>
        </p:nvSpPr>
        <p:spPr/>
        <p:txBody>
          <a:bodyPr>
            <a:normAutofit/>
          </a:bodyPr>
          <a:lstStyle/>
          <a:p>
            <a:r>
              <a:rPr lang="en-GB" dirty="0">
                <a:solidFill>
                  <a:srgbClr val="B3186D"/>
                </a:solidFill>
                <a:latin typeface="Sans open"/>
                <a:ea typeface="Calibri" panose="020F0502020204030204" pitchFamily="34" charset="0"/>
                <a:cs typeface="Times New Roman" panose="02020603050405020304" pitchFamily="18" charset="0"/>
              </a:rPr>
              <a:t>মডিউল </a:t>
            </a:r>
            <a:r>
              <a:rPr lang="en-GB" altLang="en-US" dirty="0">
                <a:solidFill>
                  <a:srgbClr val="B3186D"/>
                </a:solidFill>
                <a:latin typeface="Sans open"/>
                <a:ea typeface="Calibri" panose="020F0502020204030204" pitchFamily="34" charset="0"/>
                <a:cs typeface="Times New Roman" panose="02020603050405020304" pitchFamily="18" charset="0"/>
              </a:rPr>
              <a:t>ক</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এর</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অনুশীলন</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726" name="Content Placeholder 2"/>
          <p:cNvSpPr>
            <a:spLocks noGrp="1"/>
          </p:cNvSpPr>
          <p:nvPr>
            <p:ph idx="1"/>
          </p:nvPr>
        </p:nvSpPr>
        <p:spPr/>
        <p:txBody>
          <a:bodyPr>
            <a:normAutofit/>
          </a:bodyPr>
          <a:lstStyle/>
          <a:p>
            <a:pPr marL="0" indent="0">
              <a:buNone/>
            </a:pPr>
            <a:r>
              <a:rPr lang="en-GB" altLang="en-US" b="1" dirty="0"/>
              <a:t>ক১</a:t>
            </a:r>
            <a:r>
              <a:rPr lang="en-US" b="1" dirty="0"/>
              <a:t>: </a:t>
            </a:r>
            <a:r>
              <a:rPr lang="en-US" b="1" dirty="0" err="1"/>
              <a:t>আয়োডিন</a:t>
            </a:r>
            <a:r>
              <a:rPr lang="en-US" b="1" dirty="0"/>
              <a:t> </a:t>
            </a:r>
            <a:r>
              <a:rPr lang="en-US" b="1" dirty="0" err="1"/>
              <a:t>তোমার</a:t>
            </a:r>
            <a:r>
              <a:rPr lang="en-US" b="1" dirty="0"/>
              <a:t> শরীরে কোন কাজগুলিকে প্রভাবিত করে এবং নিয়ন্ত্রণ করে?  (</a:t>
            </a:r>
            <a:r>
              <a:rPr lang="en-US" b="1" dirty="0" err="1"/>
              <a:t>তুমি</a:t>
            </a:r>
            <a:r>
              <a:rPr lang="en-US" b="1" dirty="0"/>
              <a:t> একাধিক </a:t>
            </a:r>
            <a:r>
              <a:rPr lang="en-GB" altLang="en-US" b="1" dirty="0"/>
              <a:t>উত্তর</a:t>
            </a:r>
            <a:r>
              <a:rPr lang="en-US" altLang="en-US" b="1" dirty="0"/>
              <a:t> </a:t>
            </a:r>
            <a:r>
              <a:rPr lang="en-US" b="1" dirty="0"/>
              <a:t>চিহ্নিত </a:t>
            </a:r>
            <a:r>
              <a:rPr lang="en-US" b="1" dirty="0" err="1"/>
              <a:t>করতে</a:t>
            </a:r>
            <a:r>
              <a:rPr lang="en-US" b="1" dirty="0"/>
              <a:t> </a:t>
            </a:r>
            <a:r>
              <a:rPr lang="en-US" b="1" dirty="0" err="1"/>
              <a:t>পারো</a:t>
            </a:r>
            <a:r>
              <a:rPr lang="en-US" b="1" dirty="0"/>
              <a:t>)</a:t>
            </a:r>
            <a:endParaRPr lang="en-GB" dirty="0"/>
          </a:p>
          <a:p>
            <a:pPr>
              <a:buFont typeface="Wingdings" charset="2"/>
              <a:buChar char="¨"/>
            </a:pPr>
            <a:r>
              <a:rPr lang="en-US" b="0" dirty="0"/>
              <a:t> রক্ত সঞ্চালন</a:t>
            </a:r>
            <a:endParaRPr lang="en-GB" b="0" dirty="0"/>
          </a:p>
          <a:p>
            <a:pPr>
              <a:buFont typeface="Wingdings" charset="2"/>
              <a:buChar char="¨"/>
            </a:pPr>
            <a:r>
              <a:rPr lang="en-US" b="0" dirty="0"/>
              <a:t> মেটাবলিজম</a:t>
            </a:r>
            <a:endParaRPr lang="en-GB" b="0" dirty="0"/>
          </a:p>
          <a:p>
            <a:pPr>
              <a:buFont typeface="Wingdings" charset="2"/>
              <a:buChar char="¨"/>
            </a:pPr>
            <a:r>
              <a:rPr lang="en-US" b="0" dirty="0"/>
              <a:t> মস্তিষ্কের বিকাশ, বিশেষ করে গর্ভাবস্থায় এবং শৈশবকালে </a:t>
            </a:r>
            <a:endParaRPr lang="en-GB" b="0" dirty="0"/>
          </a:p>
          <a:p>
            <a:pPr>
              <a:buFont typeface="Wingdings" charset="2"/>
              <a:buChar char="¨"/>
            </a:pPr>
            <a:r>
              <a:rPr lang="en-US" b="0" dirty="0"/>
              <a:t> </a:t>
            </a:r>
            <a:r>
              <a:rPr lang="en-US" sz="2800" b="0" dirty="0"/>
              <a:t>প্রজনন কার্যক্রম ও প্রজননক্ষমতা</a:t>
            </a:r>
            <a:endParaRPr lang="en-GB" b="0" dirty="0"/>
          </a:p>
          <a:p>
            <a:pPr>
              <a:buFont typeface="Wingdings" charset="2"/>
              <a:buChar char="¨"/>
            </a:pPr>
            <a:r>
              <a:rPr lang="en-US" b="0" dirty="0"/>
              <a:t> শ্বাসযন্ত্রের </a:t>
            </a:r>
            <a:r>
              <a:rPr lang="en-GB" altLang="en-US" b="0" dirty="0"/>
              <a:t>কার্যক্রম</a:t>
            </a:r>
            <a:endParaRPr lang="en-GB" b="0" dirty="0"/>
          </a:p>
          <a:p>
            <a:pPr>
              <a:buFont typeface="Wingdings" charset="2"/>
              <a:buChar char="¨"/>
            </a:pPr>
            <a:r>
              <a:rPr lang="en-US" b="0" dirty="0"/>
              <a:t> বৃদ্ধি এবং বিকাশ, বিশেষ করে শৈশব এবং কৈশোরে</a:t>
            </a:r>
            <a:endParaRPr lang="en-GB"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normAutofit/>
          </a:bodyPr>
          <a:lstStyle/>
          <a:p>
            <a:r>
              <a:rPr lang="en-GB" dirty="0">
                <a:solidFill>
                  <a:srgbClr val="B3186D"/>
                </a:solidFill>
                <a:latin typeface="Sans open"/>
                <a:ea typeface="Calibri" panose="020F0502020204030204" pitchFamily="34" charset="0"/>
                <a:cs typeface="Times New Roman" panose="02020603050405020304" pitchFamily="18" charset="0"/>
              </a:rPr>
              <a:t>মডিউল </a:t>
            </a:r>
            <a:r>
              <a:rPr lang="en-GB" altLang="en-US" dirty="0">
                <a:solidFill>
                  <a:srgbClr val="B3186D"/>
                </a:solidFill>
                <a:latin typeface="Sans open"/>
                <a:ea typeface="Calibri" panose="020F0502020204030204" pitchFamily="34" charset="0"/>
                <a:cs typeface="Times New Roman" panose="02020603050405020304" pitchFamily="18" charset="0"/>
              </a:rPr>
              <a:t>ক</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dirty="0">
                <a:solidFill>
                  <a:srgbClr val="B3186D"/>
                </a:solidFill>
                <a:latin typeface="Sans open"/>
                <a:ea typeface="Calibri" panose="020F0502020204030204" pitchFamily="34" charset="0"/>
                <a:cs typeface="Times New Roman" panose="02020603050405020304" pitchFamily="18" charset="0"/>
              </a:rPr>
              <a:t>:</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1048731" name="Content Placeholder 2"/>
          <p:cNvSpPr>
            <a:spLocks noGrp="1"/>
          </p:cNvSpPr>
          <p:nvPr>
            <p:ph idx="1"/>
          </p:nvPr>
        </p:nvSpPr>
        <p:spPr/>
        <p:txBody>
          <a:bodyPr>
            <a:normAutofit/>
          </a:bodyPr>
          <a:lstStyle/>
          <a:p>
            <a:pPr marL="0" indent="0">
              <a:buNone/>
            </a:pPr>
            <a:r>
              <a:rPr lang="en-GB" altLang="en-US" b="1" dirty="0"/>
              <a:t>ক১</a:t>
            </a:r>
            <a:r>
              <a:rPr lang="en-US" b="1" dirty="0"/>
              <a:t>: </a:t>
            </a:r>
            <a:r>
              <a:rPr lang="en-US" b="1" dirty="0" err="1"/>
              <a:t>আয়োডিন</a:t>
            </a:r>
            <a:r>
              <a:rPr lang="en-US" b="1" dirty="0"/>
              <a:t> </a:t>
            </a:r>
            <a:r>
              <a:rPr lang="en-US" b="1" dirty="0" err="1"/>
              <a:t>তোমার</a:t>
            </a:r>
            <a:r>
              <a:rPr lang="en-US" b="1" dirty="0"/>
              <a:t> শরীরে কোন কাজগুলিকে প্রভাবিত করে এবং নিয়ন্ত্রণ করে? </a:t>
            </a:r>
            <a:r>
              <a:rPr lang="en-US" b="0" dirty="0"/>
              <a:t> (</a:t>
            </a:r>
            <a:r>
              <a:rPr lang="en-US" b="0" dirty="0" err="1"/>
              <a:t>তুমি</a:t>
            </a:r>
            <a:r>
              <a:rPr lang="en-US" b="0" dirty="0"/>
              <a:t> একাধিক </a:t>
            </a:r>
            <a:r>
              <a:rPr lang="en-GB" altLang="en-US" b="0" dirty="0"/>
              <a:t>উত্তর</a:t>
            </a:r>
            <a:r>
              <a:rPr lang="en-US" altLang="en-US" b="0" dirty="0"/>
              <a:t> </a:t>
            </a:r>
            <a:r>
              <a:rPr lang="en-GB" altLang="en-US" b="0" dirty="0"/>
              <a:t>বেছে</a:t>
            </a:r>
            <a:r>
              <a:rPr lang="en-US" altLang="en-US" b="0" dirty="0"/>
              <a:t> </a:t>
            </a:r>
            <a:r>
              <a:rPr lang="en-GB" altLang="en-US" b="0" dirty="0" err="1"/>
              <a:t>নিতে</a:t>
            </a:r>
            <a:r>
              <a:rPr lang="en-US" altLang="en-US" b="0" dirty="0"/>
              <a:t> </a:t>
            </a:r>
            <a:r>
              <a:rPr lang="en-GB" altLang="en-US" b="0" dirty="0" err="1"/>
              <a:t>পারো</a:t>
            </a:r>
            <a:r>
              <a:rPr lang="en-US" b="0" dirty="0"/>
              <a:t>)</a:t>
            </a:r>
            <a:endParaRPr lang="en-GB" b="0" dirty="0"/>
          </a:p>
          <a:p>
            <a:pPr>
              <a:buFont typeface="Wingdings" charset="2"/>
              <a:buChar char="¨"/>
            </a:pPr>
            <a:r>
              <a:rPr lang="en-US" b="1" dirty="0"/>
              <a:t> </a:t>
            </a:r>
            <a:r>
              <a:rPr lang="en-US" b="0" dirty="0"/>
              <a:t>রক্ত সঞ্চালন</a:t>
            </a:r>
            <a:endParaRPr lang="en-GB" b="0" dirty="0"/>
          </a:p>
          <a:p>
            <a:pPr marL="0" indent="0">
              <a:buNone/>
            </a:pPr>
            <a:r>
              <a:rPr lang="en-US" altLang="en-US" b="0" dirty="0"/>
              <a:t>    </a:t>
            </a:r>
            <a:r>
              <a:rPr lang="en-GB" altLang="en-US" b="0" dirty="0">
                <a:solidFill>
                  <a:srgbClr val="008000"/>
                </a:solidFill>
              </a:rPr>
              <a:t>✔</a:t>
            </a:r>
            <a:r>
              <a:rPr lang="en-US" b="0" dirty="0">
                <a:solidFill>
                  <a:srgbClr val="008000"/>
                </a:solidFill>
              </a:rPr>
              <a:t> মেটাবলিজম</a:t>
            </a:r>
            <a:endParaRPr lang="en-GB" b="0" dirty="0">
              <a:solidFill>
                <a:srgbClr val="008000"/>
              </a:solidFill>
            </a:endParaRPr>
          </a:p>
          <a:p>
            <a:pPr marL="0" indent="0">
              <a:buNone/>
            </a:pPr>
            <a:r>
              <a:rPr lang="en-US" b="0" dirty="0">
                <a:solidFill>
                  <a:srgbClr val="008000"/>
                </a:solidFill>
              </a:rPr>
              <a:t>    </a:t>
            </a:r>
            <a:r>
              <a:rPr lang="en-GB" altLang="en-US" b="0" dirty="0">
                <a:solidFill>
                  <a:srgbClr val="008000"/>
                </a:solidFill>
              </a:rPr>
              <a:t>✔</a:t>
            </a:r>
            <a:r>
              <a:rPr lang="en-US" b="0" dirty="0">
                <a:solidFill>
                  <a:srgbClr val="008000"/>
                </a:solidFill>
              </a:rPr>
              <a:t> মস্তিষ্কের বিকাশ, বিশেষ করে গর্ভাবস্থায় এবং শৈশবকালে </a:t>
            </a:r>
            <a:endParaRPr lang="en-GB" b="0" dirty="0">
              <a:solidFill>
                <a:srgbClr val="008000"/>
              </a:solidFill>
            </a:endParaRPr>
          </a:p>
          <a:p>
            <a:pPr>
              <a:buFont typeface="Wingdings" charset="2"/>
              <a:buChar char="¨"/>
            </a:pPr>
            <a:r>
              <a:rPr lang="en-US" b="0" dirty="0"/>
              <a:t> প্রজনন কার্যক্রম ও প্রজননক্ষমতা</a:t>
            </a:r>
            <a:endParaRPr lang="en-GB" b="0" dirty="0"/>
          </a:p>
          <a:p>
            <a:pPr>
              <a:buFont typeface="Wingdings" charset="2"/>
              <a:buChar char="¨"/>
            </a:pPr>
            <a:r>
              <a:rPr lang="en-US" b="0" dirty="0"/>
              <a:t> শ্বাসযন্ত্রের </a:t>
            </a:r>
            <a:r>
              <a:rPr lang="en-US" sz="2800" b="0" dirty="0"/>
              <a:t>কার্যক্রম</a:t>
            </a:r>
            <a:endParaRPr lang="en-GB" b="0" dirty="0"/>
          </a:p>
          <a:p>
            <a:pPr marL="0" indent="0">
              <a:buNone/>
            </a:pPr>
            <a:r>
              <a:rPr lang="en-US" b="0" dirty="0"/>
              <a:t>    </a:t>
            </a:r>
            <a:r>
              <a:rPr lang="en-GB" altLang="en-US" b="0" dirty="0">
                <a:solidFill>
                  <a:srgbClr val="008000"/>
                </a:solidFill>
              </a:rPr>
              <a:t>✔</a:t>
            </a:r>
            <a:r>
              <a:rPr lang="en-US" b="0" dirty="0">
                <a:solidFill>
                  <a:srgbClr val="008000"/>
                </a:solidFill>
              </a:rPr>
              <a:t>বৃদ্ধি এবং বিকাশ, বিশেষ করে শৈশব এবং কৈশোরে</a:t>
            </a:r>
            <a:endParaRPr lang="en-GB" b="0" dirty="0">
              <a:solidFill>
                <a:srgbClr val="008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a:t>
            </a:r>
            <a:r>
              <a:rPr 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অনুশীলন</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36" name="Content Placeholder 2"/>
          <p:cNvSpPr>
            <a:spLocks noGrp="1"/>
          </p:cNvSpPr>
          <p:nvPr>
            <p:ph idx="1"/>
          </p:nvPr>
        </p:nvSpPr>
        <p:spPr/>
        <p:txBody>
          <a:bodyPr>
            <a:normAutofit lnSpcReduction="10000"/>
          </a:bodyPr>
          <a:lstStyle/>
          <a:p>
            <a:pPr marL="0" indent="0">
              <a:buNone/>
            </a:pPr>
            <a:r>
              <a:rPr lang="en-GB" altLang="en-US" b="1" dirty="0"/>
              <a:t>ক২</a:t>
            </a:r>
            <a:r>
              <a:rPr lang="en-US" b="1" dirty="0"/>
              <a:t>: শূন্যস্থান </a:t>
            </a:r>
            <a:r>
              <a:rPr lang="en-US" b="1" dirty="0" err="1"/>
              <a:t>পূরণ</a:t>
            </a:r>
            <a:r>
              <a:rPr lang="en-US" b="1" dirty="0"/>
              <a:t> </a:t>
            </a:r>
            <a:r>
              <a:rPr lang="en-US" b="1" dirty="0" err="1"/>
              <a:t>কর</a:t>
            </a:r>
            <a:endParaRPr lang="en-GB" dirty="0"/>
          </a:p>
          <a:p>
            <a:r>
              <a:rPr lang="en-US" b="1" dirty="0"/>
              <a:t> </a:t>
            </a:r>
            <a:r>
              <a:rPr lang="en-US" b="0" dirty="0"/>
              <a:t>খাদ্যে অপর্যাপ্ত আয়োডিন ___________ নামে পরিচিত একটি অবস্থার দিকে নিয়ে যেতে পারে, যা একটি বর্ধিত ___________ দ্বারা চিহ্নিত করা হয়।</a:t>
            </a:r>
            <a:endParaRPr lang="en-GB" b="0" dirty="0"/>
          </a:p>
          <a:p>
            <a:r>
              <a:rPr lang="en-US" b="0" dirty="0"/>
              <a:t> U-আকৃতির বক্ররেখাটি বোঝায় যে আপনি খুব _______ এবং খুব _______ আয়োডিন উভয়ই পেতে পারেন।</a:t>
            </a:r>
            <a:endParaRPr lang="en-GB" b="0" dirty="0"/>
          </a:p>
          <a:p>
            <a:r>
              <a:rPr lang="en-US" b="0" dirty="0"/>
              <a:t> অত্যধিক পরিমাণে আয়োডিন গ্রহণের ফলে </a:t>
            </a:r>
            <a:r>
              <a:rPr lang="en-US" sz="2800" b="0" dirty="0"/>
              <a:t>থাইরয়েড গ্রন্থি </a:t>
            </a:r>
            <a:r>
              <a:rPr lang="en-US" b="0" dirty="0"/>
              <a:t>___________ হতে পারে।</a:t>
            </a:r>
            <a:endParaRPr lang="en-GB" b="0" dirty="0"/>
          </a:p>
          <a:p>
            <a:r>
              <a:rPr lang="en-US" b="0" dirty="0"/>
              <a:t> যখন </a:t>
            </a:r>
            <a:r>
              <a:rPr lang="en-GB" altLang="en-US" b="0" dirty="0"/>
              <a:t>গর্ভাবস্থায়</a:t>
            </a:r>
            <a:r>
              <a:rPr lang="en-US" altLang="en-US" b="0" dirty="0"/>
              <a:t> </a:t>
            </a:r>
            <a:r>
              <a:rPr lang="en-US" b="0" dirty="0"/>
              <a:t>খুব কম আয়োডিন থাকে, তখন এর ফলে ___________ </a:t>
            </a:r>
            <a:r>
              <a:rPr lang="en-GB" altLang="en-US" b="0" dirty="0"/>
              <a:t>তৈরি</a:t>
            </a:r>
            <a:r>
              <a:rPr lang="en-US" altLang="en-US" b="0" dirty="0"/>
              <a:t> </a:t>
            </a:r>
            <a:r>
              <a:rPr lang="en-GB" altLang="en-US" b="0" dirty="0"/>
              <a:t>হয়</a:t>
            </a:r>
            <a:r>
              <a:rPr lang="en-US" altLang="en-US" b="0" dirty="0"/>
              <a:t> </a:t>
            </a:r>
            <a:r>
              <a:rPr lang="en-US" b="0" dirty="0"/>
              <a:t>এবং ___________ </a:t>
            </a:r>
            <a:r>
              <a:rPr lang="en-GB" altLang="en-US" b="0" dirty="0"/>
              <a:t>বিকাশ</a:t>
            </a:r>
            <a:r>
              <a:rPr lang="en-US" b="0" dirty="0"/>
              <a:t> </a:t>
            </a:r>
            <a:r>
              <a:rPr lang="en-GB" altLang="en-US" b="0" dirty="0"/>
              <a:t>ব্যাহত</a:t>
            </a:r>
            <a:r>
              <a:rPr lang="en-US" altLang="en-US" b="0" dirty="0"/>
              <a:t> </a:t>
            </a:r>
            <a:r>
              <a:rPr lang="en-US" b="0" dirty="0"/>
              <a:t>হতে পারে।</a:t>
            </a:r>
            <a:endParaRPr lang="en-GB"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a:xfrm>
            <a:off x="420354" y="271561"/>
            <a:ext cx="10587983" cy="1293182"/>
          </a:xfrm>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41" name="Content Placeholder 2"/>
          <p:cNvSpPr>
            <a:spLocks noGrp="1"/>
          </p:cNvSpPr>
          <p:nvPr>
            <p:ph idx="1"/>
          </p:nvPr>
        </p:nvSpPr>
        <p:spPr>
          <a:xfrm>
            <a:off x="420354" y="1564742"/>
            <a:ext cx="10170137" cy="4952304"/>
          </a:xfrm>
        </p:spPr>
        <p:txBody>
          <a:bodyPr>
            <a:normAutofit fontScale="92500" lnSpcReduction="10000"/>
          </a:bodyPr>
          <a:lstStyle/>
          <a:p>
            <a:pPr marL="0" indent="0">
              <a:buNone/>
            </a:pPr>
            <a:r>
              <a:rPr lang="en-GB" altLang="en-US" b="1" dirty="0"/>
              <a:t>ক৩</a:t>
            </a:r>
            <a:r>
              <a:rPr lang="en-US" b="1" dirty="0"/>
              <a:t>: কোন খাবারগুলো ভালো আয়োডিনের উৎস?  </a:t>
            </a:r>
            <a:r>
              <a:rPr lang="en-US" b="0" dirty="0"/>
              <a:t>(</a:t>
            </a:r>
            <a:r>
              <a:rPr lang="en-US" b="0" dirty="0" err="1"/>
              <a:t>তুমি</a:t>
            </a:r>
            <a:r>
              <a:rPr lang="en-US" b="0" dirty="0"/>
              <a:t> একাধিক উত্তর </a:t>
            </a:r>
            <a:r>
              <a:rPr lang="en-GB" altLang="en-US" b="0" dirty="0"/>
              <a:t>বেছে</a:t>
            </a:r>
            <a:r>
              <a:rPr lang="en-US" altLang="en-US" b="0" dirty="0"/>
              <a:t> </a:t>
            </a:r>
            <a:r>
              <a:rPr lang="en-GB" altLang="en-US" b="0" dirty="0" err="1"/>
              <a:t>নিতে</a:t>
            </a:r>
            <a:r>
              <a:rPr lang="en-US" b="0" dirty="0"/>
              <a:t> </a:t>
            </a:r>
            <a:r>
              <a:rPr lang="en-US" b="0" dirty="0" err="1"/>
              <a:t>পারো</a:t>
            </a:r>
            <a:r>
              <a:rPr lang="en-US" altLang="en-US" b="0" dirty="0"/>
              <a:t>)</a:t>
            </a:r>
            <a:endParaRPr lang="en-GB" b="0" dirty="0"/>
          </a:p>
          <a:p>
            <a:pPr>
              <a:buFont typeface="Wingdings" charset="2"/>
              <a:buChar char="n"/>
            </a:pPr>
            <a:r>
              <a:rPr lang="en-US" b="0" dirty="0"/>
              <a:t> ডিম</a:t>
            </a:r>
            <a:endParaRPr lang="en-GB" b="0" dirty="0"/>
          </a:p>
          <a:p>
            <a:pPr>
              <a:buFont typeface="Wingdings" charset="2"/>
              <a:buChar char="n"/>
            </a:pPr>
            <a:r>
              <a:rPr lang="en-US" b="0" dirty="0"/>
              <a:t> রুটি </a:t>
            </a:r>
            <a:endParaRPr lang="en-GB" b="0" dirty="0"/>
          </a:p>
          <a:p>
            <a:pPr>
              <a:buFont typeface="Wingdings" charset="2"/>
              <a:buChar char="n"/>
            </a:pPr>
            <a:r>
              <a:rPr lang="en-US" b="0" dirty="0"/>
              <a:t> সিরিয়াল</a:t>
            </a:r>
            <a:endParaRPr lang="en-GB" b="0" dirty="0"/>
          </a:p>
          <a:p>
            <a:pPr>
              <a:buFont typeface="Wingdings" charset="2"/>
              <a:buChar char="n"/>
            </a:pPr>
            <a:r>
              <a:rPr lang="en-US" b="0" dirty="0"/>
              <a:t> দুধ এবং দুগ্ধজাত পণ্য</a:t>
            </a:r>
            <a:endParaRPr lang="en-GB" b="0" dirty="0"/>
          </a:p>
          <a:p>
            <a:pPr>
              <a:buFont typeface="Wingdings" charset="2"/>
              <a:buChar char="n"/>
            </a:pPr>
            <a:r>
              <a:rPr lang="en-US" b="0" dirty="0"/>
              <a:t> মাছ এবং সামুদ্রিক খাবার</a:t>
            </a:r>
            <a:endParaRPr lang="en-GB" b="0" dirty="0"/>
          </a:p>
          <a:p>
            <a:pPr>
              <a:buFont typeface="Wingdings" charset="2"/>
              <a:buChar char="n"/>
            </a:pPr>
            <a:r>
              <a:rPr lang="en-US" b="0" dirty="0"/>
              <a:t> ফল এবং সবজি</a:t>
            </a:r>
            <a:endParaRPr lang="en-GB" b="0" dirty="0"/>
          </a:p>
          <a:p>
            <a:pPr>
              <a:buFont typeface="Wingdings" charset="2"/>
              <a:buChar char="n"/>
            </a:pPr>
            <a:r>
              <a:rPr lang="en-US" b="0" dirty="0"/>
              <a:t> আলু </a:t>
            </a:r>
            <a:endParaRPr lang="en-GB" b="0" dirty="0"/>
          </a:p>
          <a:p>
            <a:pPr>
              <a:buFont typeface="Wingdings" charset="2"/>
              <a:buChar char="n"/>
            </a:pPr>
            <a:r>
              <a:rPr lang="en-US" b="0" dirty="0"/>
              <a:t> উদ্ভিজ্জ তেল</a:t>
            </a:r>
            <a:endParaRPr lang="en-GB" b="0" dirty="0"/>
          </a:p>
          <a:p>
            <a:pPr>
              <a:buFont typeface="Wingdings" charset="2"/>
              <a:buChar char="n"/>
            </a:pPr>
            <a:r>
              <a:rPr lang="en-US" b="0" dirty="0"/>
              <a:t> আয়োডিনযুক্ত লবণ</a:t>
            </a:r>
            <a:endParaRPr lang="en-GB"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a:xfrm>
            <a:off x="838200" y="365125"/>
            <a:ext cx="10515600" cy="1252631"/>
          </a:xfrm>
        </p:spPr>
        <p:txBody>
          <a:bodyPr>
            <a:normAutofit/>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46" name="Content Placeholder 2"/>
          <p:cNvSpPr>
            <a:spLocks noGrp="1"/>
          </p:cNvSpPr>
          <p:nvPr>
            <p:ph idx="1"/>
          </p:nvPr>
        </p:nvSpPr>
        <p:spPr>
          <a:xfrm>
            <a:off x="838200" y="1825624"/>
            <a:ext cx="10207973" cy="4904573"/>
          </a:xfrm>
        </p:spPr>
        <p:txBody>
          <a:bodyPr>
            <a:normAutofit fontScale="92500" lnSpcReduction="10000"/>
          </a:bodyPr>
          <a:lstStyle/>
          <a:p>
            <a:pPr marL="0" indent="0">
              <a:buNone/>
            </a:pPr>
            <a:r>
              <a:rPr lang="en-GB" altLang="en-US" b="1" dirty="0"/>
              <a:t>ক৩</a:t>
            </a:r>
            <a:r>
              <a:rPr lang="en-US" b="1" dirty="0"/>
              <a:t>: কোন খাবারগুলো ভালো আয়োডিনের উৎস?</a:t>
            </a:r>
            <a:r>
              <a:rPr lang="en-US" b="0" dirty="0"/>
              <a:t>  (</a:t>
            </a:r>
            <a:r>
              <a:rPr lang="en-US" dirty="0" err="1"/>
              <a:t>তুমি</a:t>
            </a:r>
            <a:r>
              <a:rPr lang="en-US" b="0" dirty="0"/>
              <a:t> একাধিক উত্তর </a:t>
            </a:r>
            <a:r>
              <a:rPr lang="en-GB" altLang="en-US" b="0" dirty="0"/>
              <a:t>বাছায়</a:t>
            </a:r>
            <a:r>
              <a:rPr lang="en-US" altLang="en-US" b="0" dirty="0"/>
              <a:t> </a:t>
            </a:r>
            <a:r>
              <a:rPr lang="en-US" b="0" dirty="0" err="1"/>
              <a:t>করতে</a:t>
            </a:r>
            <a:r>
              <a:rPr lang="en-US" b="0" dirty="0"/>
              <a:t> </a:t>
            </a:r>
            <a:r>
              <a:rPr lang="en-US" b="0" dirty="0" err="1"/>
              <a:t>পারো</a:t>
            </a:r>
            <a:r>
              <a:rPr lang="en-US" b="0" dirty="0"/>
              <a:t>)</a:t>
            </a:r>
            <a:endParaRPr lang="en-GB" b="0" dirty="0"/>
          </a:p>
          <a:p>
            <a:pPr marL="0" indent="0">
              <a:buNone/>
            </a:pPr>
            <a:r>
              <a:rPr lang="en-US" b="0" dirty="0"/>
              <a:t> </a:t>
            </a:r>
            <a:r>
              <a:rPr lang="en-GB" altLang="en-US" b="0" dirty="0">
                <a:solidFill>
                  <a:srgbClr val="008000"/>
                </a:solidFill>
              </a:rPr>
              <a:t>✔</a:t>
            </a:r>
            <a:r>
              <a:rPr lang="en-US" altLang="en-US" b="0" dirty="0">
                <a:solidFill>
                  <a:srgbClr val="008000"/>
                </a:solidFill>
              </a:rPr>
              <a:t> </a:t>
            </a:r>
            <a:r>
              <a:rPr lang="en-US" b="0" dirty="0">
                <a:solidFill>
                  <a:srgbClr val="008000"/>
                </a:solidFill>
              </a:rPr>
              <a:t>ডিম</a:t>
            </a:r>
            <a:endParaRPr lang="en-GB" b="0" dirty="0">
              <a:solidFill>
                <a:srgbClr val="008000"/>
              </a:solidFill>
            </a:endParaRPr>
          </a:p>
          <a:p>
            <a:pPr>
              <a:buFont typeface="Wingdings" charset="2"/>
              <a:buChar char="n"/>
            </a:pPr>
            <a:r>
              <a:rPr lang="en-US" b="0" dirty="0"/>
              <a:t> রুটি </a:t>
            </a:r>
            <a:endParaRPr lang="en-GB" b="0" dirty="0"/>
          </a:p>
          <a:p>
            <a:pPr>
              <a:buFont typeface="Wingdings" charset="2"/>
              <a:buChar char="n"/>
            </a:pPr>
            <a:r>
              <a:rPr lang="en-US" b="0" dirty="0"/>
              <a:t> সিরিয়াল</a:t>
            </a:r>
            <a:endParaRPr lang="en-GB" b="0" dirty="0"/>
          </a:p>
          <a:p>
            <a:pPr marL="0" indent="0">
              <a:buNone/>
            </a:pPr>
            <a:r>
              <a:rPr lang="en-US" b="0" dirty="0"/>
              <a:t> </a:t>
            </a:r>
            <a:r>
              <a:rPr lang="en-GB" altLang="en-US" b="0" dirty="0">
                <a:solidFill>
                  <a:srgbClr val="008000"/>
                </a:solidFill>
              </a:rPr>
              <a:t>✔</a:t>
            </a:r>
            <a:r>
              <a:rPr lang="en-US" altLang="en-US" b="0" dirty="0">
                <a:solidFill>
                  <a:srgbClr val="008000"/>
                </a:solidFill>
              </a:rPr>
              <a:t> </a:t>
            </a:r>
            <a:r>
              <a:rPr lang="en-US" b="0" dirty="0">
                <a:solidFill>
                  <a:srgbClr val="008000"/>
                </a:solidFill>
              </a:rPr>
              <a:t>দুধ এবং দুগ্ধজাত পণ্য</a:t>
            </a:r>
            <a:endParaRPr lang="en-GB" b="0" dirty="0">
              <a:solidFill>
                <a:srgbClr val="008000"/>
              </a:solidFill>
            </a:endParaRPr>
          </a:p>
          <a:p>
            <a:pPr marL="0" indent="0">
              <a:buNone/>
            </a:pPr>
            <a:r>
              <a:rPr lang="en-US" b="0" dirty="0">
                <a:solidFill>
                  <a:srgbClr val="008000"/>
                </a:solidFill>
              </a:rPr>
              <a:t> </a:t>
            </a:r>
            <a:r>
              <a:rPr lang="en-GB" altLang="en-US" b="0" dirty="0">
                <a:solidFill>
                  <a:srgbClr val="008000"/>
                </a:solidFill>
              </a:rPr>
              <a:t>✔</a:t>
            </a:r>
            <a:r>
              <a:rPr lang="en-US" altLang="en-US" b="0" dirty="0">
                <a:solidFill>
                  <a:srgbClr val="008000"/>
                </a:solidFill>
              </a:rPr>
              <a:t> </a:t>
            </a:r>
            <a:r>
              <a:rPr lang="en-US" b="0" dirty="0">
                <a:solidFill>
                  <a:srgbClr val="008000"/>
                </a:solidFill>
              </a:rPr>
              <a:t>মাছ এবং সামুদ্রিক খাবার</a:t>
            </a:r>
            <a:endParaRPr lang="en-GB" b="0" dirty="0">
              <a:solidFill>
                <a:srgbClr val="008000"/>
              </a:solidFill>
            </a:endParaRPr>
          </a:p>
          <a:p>
            <a:pPr>
              <a:buFont typeface="Wingdings" charset="2"/>
              <a:buChar char="n"/>
            </a:pPr>
            <a:r>
              <a:rPr lang="en-US" b="0" dirty="0"/>
              <a:t> ফল এবং সবজি</a:t>
            </a:r>
            <a:endParaRPr lang="en-GB" b="0" dirty="0"/>
          </a:p>
          <a:p>
            <a:pPr>
              <a:buFont typeface="Wingdings" charset="2"/>
              <a:buChar char="n"/>
            </a:pPr>
            <a:r>
              <a:rPr lang="en-US" b="0" dirty="0"/>
              <a:t> আলু </a:t>
            </a:r>
            <a:endParaRPr lang="en-GB" b="0" dirty="0"/>
          </a:p>
          <a:p>
            <a:pPr>
              <a:buFont typeface="Wingdings" charset="2"/>
              <a:buChar char="n"/>
            </a:pPr>
            <a:r>
              <a:rPr lang="en-US" b="0" dirty="0"/>
              <a:t> উদ্ভিজ্জ তেল</a:t>
            </a:r>
            <a:endParaRPr lang="en-GB" b="0" dirty="0"/>
          </a:p>
          <a:p>
            <a:pPr marL="0" indent="0">
              <a:buNone/>
            </a:pPr>
            <a:r>
              <a:rPr lang="en-US" b="0" dirty="0"/>
              <a:t> </a:t>
            </a:r>
            <a:r>
              <a:rPr lang="en-GB" altLang="en-US" b="0" dirty="0">
                <a:solidFill>
                  <a:srgbClr val="008000"/>
                </a:solidFill>
              </a:rPr>
              <a:t>✔</a:t>
            </a:r>
            <a:r>
              <a:rPr lang="en-US" altLang="en-US" b="0" dirty="0">
                <a:solidFill>
                  <a:srgbClr val="008000"/>
                </a:solidFill>
              </a:rPr>
              <a:t> </a:t>
            </a:r>
            <a:r>
              <a:rPr lang="en-US" b="0" dirty="0">
                <a:solidFill>
                  <a:srgbClr val="008000"/>
                </a:solidFill>
              </a:rPr>
              <a:t>আয়োডিনযুক্ত লবণ</a:t>
            </a:r>
            <a:endParaRPr lang="en-GB" b="0"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838200" y="365125"/>
            <a:ext cx="10515600" cy="579755"/>
          </a:xfrm>
        </p:spPr>
        <p:txBody>
          <a:bodyPr>
            <a:normAutofit fontScale="90000"/>
          </a:bodyPr>
          <a:lstStyle/>
          <a:p>
            <a:pPr marL="0" indent="0" algn="ctr"/>
            <a:r>
              <a:rPr lang="en-US" sz="5400" dirty="0">
                <a:solidFill>
                  <a:srgbClr val="B3186D"/>
                </a:solidFill>
                <a:latin typeface="Sans open"/>
                <a:ea typeface="Calibri" panose="020F0502020204030204" pitchFamily="34" charset="0"/>
                <a:cs typeface="Times New Roman" panose="02020603050405020304" pitchFamily="18" charset="0"/>
              </a:rPr>
              <a:t>আয়োডিন কেন গুরুত্বপূর্ণ?</a:t>
            </a:r>
            <a:endParaRPr lang="zh-CN" altLang="en-US" dirty="0"/>
          </a:p>
        </p:txBody>
      </p:sp>
      <p:sp>
        <p:nvSpPr>
          <p:cNvPr id="1048602" name="Content Placeholder 2"/>
          <p:cNvSpPr>
            <a:spLocks noGrp="1"/>
          </p:cNvSpPr>
          <p:nvPr>
            <p:ph idx="1"/>
          </p:nvPr>
        </p:nvSpPr>
        <p:spPr>
          <a:xfrm>
            <a:off x="614116" y="1391920"/>
            <a:ext cx="10515600" cy="5618480"/>
          </a:xfrm>
        </p:spPr>
        <p:txBody>
          <a:bodyPr>
            <a:normAutofit fontScale="47857" lnSpcReduction="20000"/>
          </a:bodyPr>
          <a:lstStyle/>
          <a:p>
            <a:pPr marL="0" indent="0" algn="just">
              <a:lnSpc>
                <a:spcPct val="160000"/>
              </a:lnSpc>
              <a:buNone/>
            </a:pPr>
            <a:r>
              <a:rPr lang="en-US" sz="4200" dirty="0"/>
              <a:t>আয়োডিন </a:t>
            </a:r>
            <a:r>
              <a:rPr lang="en-US" sz="4200" b="1" dirty="0">
                <a:solidFill>
                  <a:srgbClr val="BF0000"/>
                </a:solidFill>
              </a:rPr>
              <a:t>একটি অ</a:t>
            </a:r>
            <a:r>
              <a:rPr lang="en-GB" altLang="en-US" sz="4200" b="1" dirty="0">
                <a:solidFill>
                  <a:srgbClr val="BF0000"/>
                </a:solidFill>
              </a:rPr>
              <a:t>পরিহার্য</a:t>
            </a:r>
            <a:r>
              <a:rPr lang="en-US" sz="4200" b="1" dirty="0">
                <a:solidFill>
                  <a:srgbClr val="BF0000"/>
                </a:solidFill>
              </a:rPr>
              <a:t> খনিজ</a:t>
            </a:r>
            <a:r>
              <a:rPr lang="en-US" sz="4200" dirty="0"/>
              <a:t> যা একটি সুস্থ জীবনের জন্য শরীরে গুরুত্বপূর্ণ ভূমিকা পালন করে। প্রতিদিন অল্প পরিমাণে </a:t>
            </a:r>
            <a:r>
              <a:rPr lang="en-GB" altLang="en-US" sz="4200" dirty="0"/>
              <a:t>আয়োডিন</a:t>
            </a:r>
            <a:r>
              <a:rPr lang="en-US" altLang="en-US" sz="4200" dirty="0"/>
              <a:t> </a:t>
            </a:r>
            <a:r>
              <a:rPr lang="en-GB" altLang="en-US" sz="4200" dirty="0" err="1"/>
              <a:t>গ্রহণ</a:t>
            </a:r>
            <a:r>
              <a:rPr lang="en-US" altLang="en-US" sz="4200" dirty="0"/>
              <a:t> </a:t>
            </a:r>
            <a:r>
              <a:rPr lang="en-GB" altLang="en-US" sz="4200" dirty="0" err="1"/>
              <a:t>করতে</a:t>
            </a:r>
            <a:r>
              <a:rPr lang="en-GB" altLang="en-US" sz="4200" dirty="0"/>
              <a:t> </a:t>
            </a:r>
            <a:r>
              <a:rPr lang="en-GB" altLang="en-US" sz="4200" dirty="0" err="1"/>
              <a:t>হবে</a:t>
            </a:r>
            <a:r>
              <a:rPr lang="en-GB" altLang="en-US" sz="4200" dirty="0"/>
              <a:t>। </a:t>
            </a:r>
            <a:r>
              <a:rPr lang="en-US" sz="4200" dirty="0" err="1"/>
              <a:t>এটি</a:t>
            </a:r>
            <a:r>
              <a:rPr lang="en-US" sz="4200" dirty="0"/>
              <a:t> </a:t>
            </a:r>
            <a:r>
              <a:rPr lang="en-US" sz="4200" dirty="0" err="1"/>
              <a:t>তোমার</a:t>
            </a:r>
            <a:r>
              <a:rPr lang="en-US" sz="4200" dirty="0"/>
              <a:t> থাইরয়েড গ্রন্থিকে সাহায্য করে, </a:t>
            </a:r>
            <a:r>
              <a:rPr lang="en-US" sz="4200" dirty="0" err="1"/>
              <a:t>যা</a:t>
            </a:r>
            <a:r>
              <a:rPr lang="en-US" sz="4200" dirty="0"/>
              <a:t> </a:t>
            </a:r>
            <a:r>
              <a:rPr lang="en-US" sz="4200" dirty="0" err="1"/>
              <a:t>তোমার</a:t>
            </a:r>
            <a:r>
              <a:rPr lang="en-US" sz="4200" dirty="0"/>
              <a:t> শরীর কত দ্রুত শক্তি ব্যবহার করে তা নিয়ন্ত্রণ করে। </a:t>
            </a:r>
            <a:r>
              <a:rPr lang="en-GB" altLang="en-US" sz="4200" dirty="0"/>
              <a:t>তাছাড়া</a:t>
            </a:r>
            <a:r>
              <a:rPr lang="en-US" altLang="en-US" sz="4200" dirty="0"/>
              <a:t>, </a:t>
            </a:r>
            <a:r>
              <a:rPr lang="en-US" sz="4200" dirty="0"/>
              <a:t>বৃদ্ধি এবং সক্রিয় থাকার জন্য</a:t>
            </a:r>
            <a:r>
              <a:rPr lang="en-GB" altLang="en-US" sz="4200" dirty="0"/>
              <a:t>ও</a:t>
            </a:r>
            <a:r>
              <a:rPr lang="en-US" altLang="en-US" sz="4200" dirty="0"/>
              <a:t> </a:t>
            </a:r>
            <a:r>
              <a:rPr lang="en-GB" altLang="en-US" sz="4200" dirty="0"/>
              <a:t>আয়োডিন</a:t>
            </a:r>
            <a:r>
              <a:rPr lang="en-US" sz="4200" dirty="0"/>
              <a:t> গুরুত্বপূর্ণ </a:t>
            </a:r>
            <a:r>
              <a:rPr lang="en-GB" altLang="en-US" sz="4200" dirty="0"/>
              <a:t>ভূমিকা</a:t>
            </a:r>
            <a:r>
              <a:rPr lang="en-US" altLang="en-US" sz="4200" dirty="0"/>
              <a:t> </a:t>
            </a:r>
            <a:r>
              <a:rPr lang="en-GB" altLang="en-US" sz="4200" dirty="0"/>
              <a:t>পালন</a:t>
            </a:r>
            <a:r>
              <a:rPr lang="en-US" altLang="en-US" sz="4200" dirty="0"/>
              <a:t> </a:t>
            </a:r>
            <a:r>
              <a:rPr lang="en-GB" altLang="en-US" sz="4200" dirty="0"/>
              <a:t>করে।</a:t>
            </a:r>
            <a:r>
              <a:rPr lang="en-US" altLang="en-US" sz="4200" dirty="0"/>
              <a:t> </a:t>
            </a:r>
            <a:r>
              <a:rPr lang="en-US" sz="4200" dirty="0"/>
              <a:t>পর্যাপ্ত </a:t>
            </a:r>
            <a:r>
              <a:rPr lang="en-US" sz="4200" dirty="0" err="1"/>
              <a:t>আয়োডিন</a:t>
            </a:r>
            <a:r>
              <a:rPr lang="en-US" sz="4200" dirty="0"/>
              <a:t> </a:t>
            </a:r>
            <a:r>
              <a:rPr lang="en-US" sz="4200" dirty="0" err="1"/>
              <a:t>ছাড়া</a:t>
            </a:r>
            <a:r>
              <a:rPr lang="en-US" sz="4200" dirty="0"/>
              <a:t> </a:t>
            </a:r>
            <a:r>
              <a:rPr lang="en-US" sz="4200" dirty="0" err="1"/>
              <a:t>তোমার</a:t>
            </a:r>
            <a:r>
              <a:rPr lang="en-US" sz="4200" dirty="0"/>
              <a:t> </a:t>
            </a:r>
            <a:r>
              <a:rPr lang="en-US" sz="4200" dirty="0" err="1"/>
              <a:t>শরীর</a:t>
            </a:r>
            <a:r>
              <a:rPr lang="en-US" sz="4200" dirty="0"/>
              <a:t> ঠিক মতো কাজ করতে পারে না, তাই আপনি যথেষ্ট </a:t>
            </a:r>
            <a:r>
              <a:rPr lang="en-GB" altLang="en-US" sz="4200" dirty="0" err="1"/>
              <a:t>পরিমাণে</a:t>
            </a:r>
            <a:r>
              <a:rPr lang="en-US" altLang="en-US" sz="4200" dirty="0"/>
              <a:t> </a:t>
            </a:r>
            <a:r>
              <a:rPr lang="en-GB" altLang="en-US" sz="4200" dirty="0" err="1"/>
              <a:t>আয়োডিন</a:t>
            </a:r>
            <a:r>
              <a:rPr lang="en-GB" altLang="en-US" sz="4200" dirty="0"/>
              <a:t> </a:t>
            </a:r>
            <a:r>
              <a:rPr lang="en-US" sz="4200" dirty="0" err="1"/>
              <a:t>পান</a:t>
            </a:r>
            <a:r>
              <a:rPr lang="en-US" sz="4200" dirty="0"/>
              <a:t> </a:t>
            </a:r>
            <a:r>
              <a:rPr lang="en-GB" altLang="en-US" sz="4200" dirty="0"/>
              <a:t>কিনা</a:t>
            </a:r>
            <a:r>
              <a:rPr lang="en-US" altLang="en-US" sz="4200" dirty="0"/>
              <a:t> </a:t>
            </a:r>
            <a:r>
              <a:rPr lang="en-GB" altLang="en-US" sz="4200" dirty="0"/>
              <a:t>তা</a:t>
            </a:r>
            <a:r>
              <a:rPr lang="en-US" altLang="en-US" sz="4200" dirty="0"/>
              <a:t> </a:t>
            </a:r>
            <a:r>
              <a:rPr lang="en-US" sz="4200" dirty="0"/>
              <a:t>নিশ্চিত করা </a:t>
            </a:r>
            <a:r>
              <a:rPr lang="en-US" sz="4200" dirty="0" err="1"/>
              <a:t>গুরুত্বপূর্ণ</a:t>
            </a:r>
            <a:r>
              <a:rPr lang="en-US" sz="4200" dirty="0"/>
              <a:t>। </a:t>
            </a:r>
            <a:r>
              <a:rPr lang="en-US" sz="4200" dirty="0" err="1"/>
              <a:t>শৈশবকালে</a:t>
            </a:r>
            <a:r>
              <a:rPr lang="en-US" sz="4200" dirty="0"/>
              <a:t> </a:t>
            </a:r>
            <a:r>
              <a:rPr lang="en-US" sz="4200" dirty="0" err="1"/>
              <a:t>তোমার</a:t>
            </a:r>
            <a:r>
              <a:rPr lang="en-US" sz="4200" dirty="0"/>
              <a:t> </a:t>
            </a:r>
            <a:r>
              <a:rPr lang="en-US" sz="4200" dirty="0" err="1"/>
              <a:t>খাবারে</a:t>
            </a:r>
            <a:r>
              <a:rPr lang="en-US" sz="4200" dirty="0"/>
              <a:t> </a:t>
            </a:r>
            <a:r>
              <a:rPr lang="en-US" sz="4200" dirty="0" err="1"/>
              <a:t>পর্যাপ্ত</a:t>
            </a:r>
            <a:r>
              <a:rPr lang="en-US" sz="4200" dirty="0"/>
              <a:t> আয়োডিন থাকা </a:t>
            </a:r>
            <a:r>
              <a:rPr lang="en-US" sz="4200" dirty="0" err="1"/>
              <a:t>গুরুত্বপূর্ণ</a:t>
            </a:r>
            <a:r>
              <a:rPr lang="en-GB" altLang="en-US" sz="4200" dirty="0"/>
              <a:t>।</a:t>
            </a:r>
            <a:r>
              <a:rPr lang="en-US" altLang="en-US" sz="4200" dirty="0"/>
              <a:t> </a:t>
            </a:r>
            <a:r>
              <a:rPr lang="en-GB" altLang="en-US" sz="4200" dirty="0"/>
              <a:t>তবে</a:t>
            </a:r>
            <a:r>
              <a:rPr lang="en-US" altLang="en-US" sz="4200" dirty="0"/>
              <a:t> </a:t>
            </a:r>
            <a:r>
              <a:rPr lang="en-US" sz="4200" dirty="0"/>
              <a:t>যখন একজন মহিলা সন্তান নেওয়ার কথা ভাবছেন, তখন </a:t>
            </a:r>
            <a:r>
              <a:rPr lang="en-GB" altLang="en-US" sz="4200" dirty="0"/>
              <a:t>তার</a:t>
            </a:r>
            <a:r>
              <a:rPr lang="en-US" altLang="en-US" sz="4200" dirty="0"/>
              <a:t> </a:t>
            </a:r>
            <a:r>
              <a:rPr lang="en-GB" altLang="en-US" sz="4200" dirty="0"/>
              <a:t>জন্য</a:t>
            </a:r>
            <a:r>
              <a:rPr lang="en-US" altLang="en-US" sz="4200" dirty="0"/>
              <a:t> </a:t>
            </a:r>
            <a:r>
              <a:rPr lang="en-GB" altLang="en-US" sz="4200" dirty="0"/>
              <a:t>আয়োডিন</a:t>
            </a:r>
            <a:r>
              <a:rPr lang="en-US" altLang="en-US" sz="4200" dirty="0"/>
              <a:t> </a:t>
            </a:r>
            <a:r>
              <a:rPr lang="en-GB" altLang="en-US" sz="4200" dirty="0"/>
              <a:t>গ্রহণ</a:t>
            </a:r>
            <a:r>
              <a:rPr lang="en-US" altLang="en-US" sz="4200" dirty="0"/>
              <a:t> </a:t>
            </a:r>
            <a:r>
              <a:rPr lang="en-GB" altLang="en-US" sz="4200" dirty="0"/>
              <a:t>করা</a:t>
            </a:r>
            <a:r>
              <a:rPr lang="en-US" altLang="en-US" sz="4200" dirty="0"/>
              <a:t> </a:t>
            </a:r>
            <a:r>
              <a:rPr lang="en-GB" altLang="en-US" sz="4200" dirty="0"/>
              <a:t>আরও</a:t>
            </a:r>
            <a:r>
              <a:rPr lang="en-US" altLang="en-US" sz="4200" dirty="0"/>
              <a:t> </a:t>
            </a:r>
            <a:r>
              <a:rPr lang="en-GB" altLang="en-US" sz="4200" dirty="0"/>
              <a:t>বেশি</a:t>
            </a:r>
            <a:r>
              <a:rPr lang="en-US" altLang="en-US" sz="4200" dirty="0"/>
              <a:t> </a:t>
            </a:r>
            <a:r>
              <a:rPr lang="en-US" sz="4200" dirty="0"/>
              <a:t>গুরুত্বপূর্ণ হয়ে ওঠে।    </a:t>
            </a:r>
          </a:p>
          <a:p>
            <a:pPr marL="0" indent="0" algn="just">
              <a:lnSpc>
                <a:spcPct val="170000"/>
              </a:lnSpc>
              <a:buNone/>
            </a:pPr>
            <a:r>
              <a:rPr lang="en-US" sz="4200" dirty="0" err="1"/>
              <a:t>তোমার</a:t>
            </a:r>
            <a:r>
              <a:rPr lang="en-US" sz="4200" dirty="0"/>
              <a:t> জন্মের আগে এবং জীবনের খুব প্রথম </a:t>
            </a:r>
            <a:r>
              <a:rPr lang="en-US" sz="4200" dirty="0" err="1"/>
              <a:t>দিকে</a:t>
            </a:r>
            <a:r>
              <a:rPr lang="en-US" sz="4200" dirty="0"/>
              <a:t> </a:t>
            </a:r>
            <a:r>
              <a:rPr lang="en-US" sz="4200" dirty="0" err="1"/>
              <a:t>আয়োডিন</a:t>
            </a:r>
            <a:r>
              <a:rPr lang="en-US" sz="4200" dirty="0"/>
              <a:t> প্রয়োজন, </a:t>
            </a:r>
            <a:r>
              <a:rPr lang="en-US" sz="4200" dirty="0" err="1"/>
              <a:t>যাতে</a:t>
            </a:r>
            <a:r>
              <a:rPr lang="en-US" sz="4200" dirty="0"/>
              <a:t> </a:t>
            </a:r>
            <a:r>
              <a:rPr lang="en-US" sz="4200" dirty="0" err="1"/>
              <a:t>তুমি</a:t>
            </a:r>
            <a:r>
              <a:rPr lang="en-US" sz="4200" dirty="0"/>
              <a:t> ভালভাবে বেড়ে উঠতে এবং </a:t>
            </a:r>
            <a:r>
              <a:rPr lang="en-GB" altLang="en-US" sz="4200" dirty="0"/>
              <a:t>সবকিছু</a:t>
            </a:r>
            <a:r>
              <a:rPr lang="en-US" altLang="en-US" sz="4200" dirty="0"/>
              <a:t> </a:t>
            </a:r>
            <a:r>
              <a:rPr lang="en-US" sz="4200" dirty="0" err="1"/>
              <a:t>শিখতে</a:t>
            </a:r>
            <a:r>
              <a:rPr lang="en-US" sz="4200" dirty="0"/>
              <a:t> </a:t>
            </a:r>
            <a:r>
              <a:rPr lang="en-US" sz="4200" dirty="0" err="1"/>
              <a:t>পারো</a:t>
            </a:r>
            <a:r>
              <a:rPr lang="en-US" sz="4200" dirty="0"/>
              <a:t>।  জন্মের প</a:t>
            </a:r>
            <a:r>
              <a:rPr lang="en-GB" altLang="en-US" sz="4200" dirty="0"/>
              <a:t>রের</a:t>
            </a:r>
            <a:r>
              <a:rPr lang="en-US" altLang="en-US" sz="4200" dirty="0"/>
              <a:t> </a:t>
            </a:r>
            <a:r>
              <a:rPr lang="en-US" sz="4200" dirty="0"/>
              <a:t>মাসগুলিতে মায়ের বুকের দুধ বা </a:t>
            </a:r>
            <a:r>
              <a:rPr lang="en-US" sz="4200" dirty="0" err="1"/>
              <a:t>ফর্মুলা</a:t>
            </a:r>
            <a:r>
              <a:rPr lang="en-US" sz="4200" dirty="0"/>
              <a:t> </a:t>
            </a:r>
            <a:r>
              <a:rPr lang="en-US" sz="4200" dirty="0" err="1"/>
              <a:t>তোমা</a:t>
            </a:r>
            <a:r>
              <a:rPr lang="en-GB" altLang="en-US" sz="4200" dirty="0" err="1"/>
              <a:t>দের</a:t>
            </a:r>
            <a:r>
              <a:rPr lang="en-US" sz="4200" dirty="0"/>
              <a:t> প্রয়োজনীয় আয়োডিন সরবরাহ করতে </a:t>
            </a:r>
            <a:r>
              <a:rPr lang="en-US" sz="4200" dirty="0" err="1"/>
              <a:t>পারে</a:t>
            </a:r>
            <a:r>
              <a:rPr lang="en-US" sz="4200" dirty="0"/>
              <a:t>। </a:t>
            </a:r>
            <a:r>
              <a:rPr lang="en-GB" altLang="en-US" sz="4200" dirty="0" err="1"/>
              <a:t>পরবর্তিতে</a:t>
            </a:r>
            <a:r>
              <a:rPr lang="en-US" altLang="en-US" sz="4200" dirty="0"/>
              <a:t> </a:t>
            </a:r>
            <a:r>
              <a:rPr lang="en-US" sz="4200" dirty="0" err="1"/>
              <a:t>তোমাকে</a:t>
            </a:r>
            <a:r>
              <a:rPr lang="en-US" sz="4200" dirty="0"/>
              <a:t> এটি বিভিন্ন আয়োডিন সমৃদ্ধ খাবার </a:t>
            </a:r>
            <a:r>
              <a:rPr lang="en-US" sz="4200" dirty="0" err="1"/>
              <a:t>থেকে</a:t>
            </a:r>
            <a:r>
              <a:rPr lang="en-US" sz="4200" dirty="0"/>
              <a:t> </a:t>
            </a:r>
            <a:r>
              <a:rPr lang="en-US" sz="4200" dirty="0" err="1"/>
              <a:t>তোমার</a:t>
            </a:r>
            <a:r>
              <a:rPr lang="en-US" sz="4200" dirty="0"/>
              <a:t> ডায়েটে </a:t>
            </a:r>
            <a:r>
              <a:rPr lang="en-GB" altLang="en-US" sz="4200" dirty="0"/>
              <a:t>যুক্ত</a:t>
            </a:r>
            <a:r>
              <a:rPr lang="en-US" altLang="en-US" sz="4200" dirty="0"/>
              <a:t> </a:t>
            </a:r>
            <a:r>
              <a:rPr lang="en-GB" altLang="en-US" sz="4200" dirty="0"/>
              <a:t>ক</a:t>
            </a:r>
            <a:r>
              <a:rPr lang="en-US" sz="4200" dirty="0"/>
              <a:t>রতে </a:t>
            </a:r>
            <a:r>
              <a:rPr lang="en-US" sz="4200" dirty="0" err="1"/>
              <a:t>হবে</a:t>
            </a:r>
            <a:r>
              <a:rPr lang="en-US" sz="4200" dirty="0"/>
              <a:t>।</a:t>
            </a:r>
            <a:endParaRPr lang="en-GB" sz="4200" dirty="0">
              <a:solidFill>
                <a:srgbClr val="FF0000"/>
              </a:solidFill>
            </a:endParaRPr>
          </a:p>
          <a:p>
            <a:pPr marL="0" indent="0">
              <a:buNone/>
            </a:pPr>
            <a:endParaRPr lang="en-US" dirty="0"/>
          </a:p>
        </p:txBody>
      </p:sp>
      <p:sp>
        <p:nvSpPr>
          <p:cNvPr id="1048603" name="Rectangular Callout 4"/>
          <p:cNvSpPr/>
          <p:nvPr/>
        </p:nvSpPr>
        <p:spPr>
          <a:xfrm>
            <a:off x="4307162" y="2142210"/>
            <a:ext cx="4187275" cy="1286790"/>
          </a:xfrm>
          <a:prstGeom prst="wedgeRectCallout">
            <a:avLst>
              <a:gd name="adj1" fmla="val -56658"/>
              <a:gd name="adj2" fmla="val -81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schemeClr val="tx1"/>
                </a:solidFill>
              </a:rPr>
              <a:t>একটি অপরিহার্য খনিজ</a:t>
            </a:r>
            <a:r>
              <a:rPr lang="en-GB" dirty="0">
                <a:solidFill>
                  <a:schemeClr val="tx1"/>
                </a:solidFill>
              </a:rPr>
              <a:t> হল যখন একটি খনিজ প্রয়োজন হয় কিন্তু আপনার শরীর এটি তৈরি করতে পারে না, আপনাকে এটি আপনার খাদ্য থেকে </a:t>
            </a:r>
            <a:r>
              <a:rPr lang="en-GB" dirty="0" err="1">
                <a:solidFill>
                  <a:schemeClr val="tx1"/>
                </a:solidFill>
              </a:rPr>
              <a:t>পেতে</a:t>
            </a:r>
            <a:r>
              <a:rPr lang="en-GB" dirty="0">
                <a:solidFill>
                  <a:schemeClr val="tx1"/>
                </a:solidFill>
              </a:rPr>
              <a:t> </a:t>
            </a:r>
            <a:r>
              <a:rPr lang="en-GB" dirty="0" err="1">
                <a:solidFill>
                  <a:schemeClr val="tx1"/>
                </a:solidFill>
              </a:rPr>
              <a:t>হবে</a:t>
            </a:r>
            <a:r>
              <a:rPr lang="en-GB" dirty="0">
                <a:solidFill>
                  <a:schemeClr val="tx1"/>
                </a:solidFill>
              </a:rPr>
              <a:t>।</a:t>
            </a:r>
            <a:endParaRPr lang="da-DK"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51" name="Content Placeholder 2"/>
          <p:cNvSpPr>
            <a:spLocks noGrp="1"/>
          </p:cNvSpPr>
          <p:nvPr>
            <p:ph idx="1"/>
          </p:nvPr>
        </p:nvSpPr>
        <p:spPr/>
        <p:txBody>
          <a:bodyPr>
            <a:normAutofit lnSpcReduction="10000"/>
          </a:bodyPr>
          <a:lstStyle/>
          <a:p>
            <a:pPr marL="0" indent="0">
              <a:buNone/>
            </a:pPr>
            <a:r>
              <a:rPr lang="en-GB" altLang="en-US" b="1" dirty="0"/>
              <a:t>ক৪</a:t>
            </a:r>
            <a:r>
              <a:rPr lang="en-US" altLang="en-US" b="1" dirty="0"/>
              <a:t>:</a:t>
            </a:r>
            <a:r>
              <a:rPr lang="en-US" b="1" dirty="0"/>
              <a:t> WHO কিশোর-কিশোরীদের প্রতিদিন </a:t>
            </a:r>
            <a:r>
              <a:rPr lang="en-GB" altLang="en-US" sz="2800" b="1" dirty="0"/>
              <a:t>কি</a:t>
            </a:r>
            <a:r>
              <a:rPr lang="en-US" altLang="en-US" sz="2800" b="1" dirty="0"/>
              <a:t> </a:t>
            </a:r>
            <a:r>
              <a:rPr lang="en-GB" altLang="en-US" sz="2800" b="1" dirty="0"/>
              <a:t>পরিমাণ</a:t>
            </a:r>
            <a:r>
              <a:rPr lang="en-US" b="1" dirty="0"/>
              <a:t> আয়োডিন খাওয়ার পরামর্শ দেয়? </a:t>
            </a:r>
            <a:endParaRPr lang="en-GB" dirty="0"/>
          </a:p>
          <a:p>
            <a:pPr>
              <a:buFont typeface="Wingdings" charset="2"/>
              <a:buChar char="n"/>
            </a:pPr>
            <a:r>
              <a:rPr lang="en-US" b="1" dirty="0"/>
              <a:t>  </a:t>
            </a:r>
            <a:r>
              <a:rPr lang="en-GB" altLang="en-US" b="0" dirty="0"/>
              <a:t>১০০</a:t>
            </a:r>
            <a:r>
              <a:rPr lang="en-US" altLang="en-US" b="0" dirty="0"/>
              <a:t> </a:t>
            </a:r>
            <a:r>
              <a:rPr lang="en-US" b="0" dirty="0"/>
              <a:t>μg</a:t>
            </a:r>
            <a:endParaRPr lang="en-GB" b="0" dirty="0"/>
          </a:p>
          <a:p>
            <a:pPr>
              <a:buFont typeface="Wingdings" charset="2"/>
              <a:buChar char="n"/>
            </a:pPr>
            <a:r>
              <a:rPr lang="en-US" b="0" dirty="0"/>
              <a:t>  </a:t>
            </a:r>
            <a:r>
              <a:rPr lang="en-GB" altLang="en-US" b="0" dirty="0"/>
              <a:t>১৫০</a:t>
            </a:r>
            <a:r>
              <a:rPr lang="en-US" b="0" dirty="0"/>
              <a:t> μg</a:t>
            </a:r>
            <a:endParaRPr lang="en-GB" b="0" dirty="0"/>
          </a:p>
          <a:p>
            <a:pPr>
              <a:buFont typeface="Wingdings" charset="2"/>
              <a:buChar char="n"/>
            </a:pPr>
            <a:r>
              <a:rPr lang="en-US" b="0" dirty="0"/>
              <a:t>  </a:t>
            </a:r>
            <a:r>
              <a:rPr lang="en-GB" altLang="en-US" b="0" dirty="0"/>
              <a:t>২০০</a:t>
            </a:r>
            <a:r>
              <a:rPr lang="en-US" altLang="en-US" b="0" dirty="0"/>
              <a:t> </a:t>
            </a:r>
            <a:r>
              <a:rPr lang="en-US" b="0" dirty="0"/>
              <a:t>μg</a:t>
            </a:r>
            <a:endParaRPr lang="en-GB" b="0" dirty="0"/>
          </a:p>
          <a:p>
            <a:pPr>
              <a:buFont typeface="Wingdings" charset="2"/>
              <a:buChar char="n"/>
            </a:pPr>
            <a:r>
              <a:rPr lang="en-US" b="0" dirty="0"/>
              <a:t>  </a:t>
            </a:r>
            <a:r>
              <a:rPr lang="en-GB" altLang="en-US" b="0" dirty="0"/>
              <a:t>২৫০</a:t>
            </a:r>
            <a:r>
              <a:rPr lang="en-US" b="0" dirty="0"/>
              <a:t> μg</a:t>
            </a:r>
            <a:endParaRPr lang="en-GB" b="0" dirty="0"/>
          </a:p>
          <a:p>
            <a:pPr>
              <a:buFont typeface="Wingdings" charset="2"/>
              <a:buChar char="n"/>
            </a:pPr>
            <a:r>
              <a:rPr lang="en-US" b="0" dirty="0"/>
              <a:t>  </a:t>
            </a:r>
            <a:r>
              <a:rPr lang="en-GB" altLang="en-US" b="0" dirty="0"/>
              <a:t>৩০০</a:t>
            </a:r>
            <a:r>
              <a:rPr lang="en-US" b="0" dirty="0"/>
              <a:t> μg</a:t>
            </a:r>
            <a:endParaRPr lang="en-GB" b="0" dirty="0"/>
          </a:p>
          <a:p>
            <a:pPr>
              <a:buFont typeface="Wingdings" charset="2"/>
              <a:buChar char="n"/>
            </a:pPr>
            <a:r>
              <a:rPr lang="en-US" b="0" dirty="0"/>
              <a:t>  </a:t>
            </a:r>
            <a:r>
              <a:rPr lang="en-GB" altLang="en-US" b="0" dirty="0"/>
              <a:t>৬০০</a:t>
            </a:r>
            <a:r>
              <a:rPr lang="en-US" b="0" dirty="0"/>
              <a:t> μg</a:t>
            </a:r>
            <a:endParaRPr lang="en-GB" b="0" dirty="0"/>
          </a:p>
          <a:p>
            <a:pPr>
              <a:buFont typeface="Wingdings" charset="2"/>
              <a:buChar char="n"/>
            </a:pPr>
            <a:r>
              <a:rPr lang="en-US" b="0" dirty="0"/>
              <a:t>  </a:t>
            </a:r>
            <a:r>
              <a:rPr lang="en-GB" altLang="en-US" b="0" dirty="0"/>
              <a:t>১০০০</a:t>
            </a:r>
            <a:r>
              <a:rPr lang="en-US" altLang="en-US" b="0" dirty="0"/>
              <a:t> </a:t>
            </a:r>
            <a:r>
              <a:rPr lang="en-US" b="0" dirty="0"/>
              <a:t>μg</a:t>
            </a:r>
            <a:endParaRPr lang="en-GB"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56" name="Content Placeholder 2"/>
          <p:cNvSpPr>
            <a:spLocks noGrp="1"/>
          </p:cNvSpPr>
          <p:nvPr>
            <p:ph idx="1"/>
          </p:nvPr>
        </p:nvSpPr>
        <p:spPr/>
        <p:txBody>
          <a:bodyPr>
            <a:normAutofit lnSpcReduction="10000"/>
          </a:bodyPr>
          <a:lstStyle/>
          <a:p>
            <a:pPr marL="0" indent="0">
              <a:buNone/>
            </a:pPr>
            <a:r>
              <a:rPr lang="en-GB" altLang="en-US" sz="2800" b="1" dirty="0"/>
              <a:t>ক৪</a:t>
            </a:r>
            <a:r>
              <a:rPr lang="en-US" altLang="en-US" sz="2800" b="1" dirty="0"/>
              <a:t>:</a:t>
            </a:r>
            <a:r>
              <a:rPr lang="en-US" sz="2800" b="1" dirty="0"/>
              <a:t> WHO কিশোর-কিশোরীদের প্রতিদিন </a:t>
            </a:r>
            <a:r>
              <a:rPr lang="en-GB" altLang="en-US" sz="2800" b="1" dirty="0"/>
              <a:t>কি</a:t>
            </a:r>
            <a:r>
              <a:rPr lang="en-US" altLang="en-US" sz="2800" b="1" dirty="0"/>
              <a:t> </a:t>
            </a:r>
            <a:r>
              <a:rPr lang="en-GB" altLang="en-US" sz="2800" b="1" dirty="0"/>
              <a:t>পরিমাণ</a:t>
            </a:r>
            <a:r>
              <a:rPr lang="en-US" sz="2800" b="1" dirty="0"/>
              <a:t> আয়োডিন খাওয়ার পরামর্শ দেয়? </a:t>
            </a:r>
            <a:endParaRPr lang="en-GB" sz="2800" dirty="0"/>
          </a:p>
          <a:p>
            <a:pPr>
              <a:buFont typeface="Wingdings" charset="2"/>
              <a:buChar char="n"/>
            </a:pPr>
            <a:r>
              <a:rPr lang="en-US" sz="2800" b="1" dirty="0"/>
              <a:t>  </a:t>
            </a:r>
            <a:r>
              <a:rPr lang="en-GB" altLang="en-US" sz="2800" b="0" dirty="0"/>
              <a:t>১০০</a:t>
            </a:r>
            <a:r>
              <a:rPr lang="en-US" altLang="en-US" sz="2800" b="0" dirty="0"/>
              <a:t> </a:t>
            </a:r>
            <a:r>
              <a:rPr lang="en-US" sz="2800" b="0" dirty="0"/>
              <a:t>μg</a:t>
            </a:r>
            <a:endParaRPr lang="en-GB" sz="2800" b="0" dirty="0"/>
          </a:p>
          <a:p>
            <a:pPr marL="0" indent="0">
              <a:buNone/>
            </a:pPr>
            <a:r>
              <a:rPr lang="en-US" sz="2800" b="0" dirty="0">
                <a:solidFill>
                  <a:srgbClr val="008000"/>
                </a:solidFill>
              </a:rPr>
              <a:t> </a:t>
            </a:r>
            <a:r>
              <a:rPr lang="en-GB" altLang="en-US" sz="2800" b="0" dirty="0">
                <a:solidFill>
                  <a:srgbClr val="008000"/>
                </a:solidFill>
              </a:rPr>
              <a:t>✔</a:t>
            </a:r>
            <a:r>
              <a:rPr lang="en-US" altLang="en-US" sz="2800" b="0" dirty="0">
                <a:solidFill>
                  <a:srgbClr val="008000"/>
                </a:solidFill>
              </a:rPr>
              <a:t> </a:t>
            </a:r>
            <a:r>
              <a:rPr lang="en-GB" altLang="en-US" sz="2800" b="0" dirty="0">
                <a:solidFill>
                  <a:srgbClr val="008000"/>
                </a:solidFill>
              </a:rPr>
              <a:t>১৫০</a:t>
            </a:r>
            <a:r>
              <a:rPr lang="en-US" sz="2800" b="0" dirty="0">
                <a:solidFill>
                  <a:srgbClr val="008000"/>
                </a:solidFill>
              </a:rPr>
              <a:t> μg</a:t>
            </a:r>
            <a:endParaRPr lang="en-GB" sz="2800" b="0" dirty="0">
              <a:solidFill>
                <a:srgbClr val="008000"/>
              </a:solidFill>
            </a:endParaRPr>
          </a:p>
          <a:p>
            <a:pPr>
              <a:buFont typeface="Wingdings" charset="2"/>
              <a:buChar char="n"/>
            </a:pPr>
            <a:r>
              <a:rPr lang="en-US" sz="2800" b="0" dirty="0"/>
              <a:t>  </a:t>
            </a:r>
            <a:r>
              <a:rPr lang="en-GB" altLang="en-US" sz="2800" b="0" dirty="0"/>
              <a:t>২০০</a:t>
            </a:r>
            <a:r>
              <a:rPr lang="en-US" altLang="en-US" sz="2800" b="0" dirty="0"/>
              <a:t> </a:t>
            </a:r>
            <a:r>
              <a:rPr lang="en-US" sz="2800" b="0" dirty="0"/>
              <a:t>μg</a:t>
            </a:r>
            <a:endParaRPr lang="en-GB" sz="2800" b="0" dirty="0"/>
          </a:p>
          <a:p>
            <a:pPr>
              <a:buFont typeface="Wingdings" charset="2"/>
              <a:buChar char="n"/>
            </a:pPr>
            <a:r>
              <a:rPr lang="en-US" sz="2800" b="0" dirty="0"/>
              <a:t>  </a:t>
            </a:r>
            <a:r>
              <a:rPr lang="en-GB" altLang="en-US" sz="2800" b="0" dirty="0"/>
              <a:t>২৫০</a:t>
            </a:r>
            <a:r>
              <a:rPr lang="en-US" sz="2800" b="0" dirty="0"/>
              <a:t> μg</a:t>
            </a:r>
            <a:endParaRPr lang="en-GB" sz="2800" b="0" dirty="0"/>
          </a:p>
          <a:p>
            <a:pPr>
              <a:buFont typeface="Wingdings" charset="2"/>
              <a:buChar char="n"/>
            </a:pPr>
            <a:r>
              <a:rPr lang="en-US" sz="2800" b="0" dirty="0"/>
              <a:t>  </a:t>
            </a:r>
            <a:r>
              <a:rPr lang="en-GB" altLang="en-US" sz="2800" b="0" dirty="0"/>
              <a:t>৩০০</a:t>
            </a:r>
            <a:r>
              <a:rPr lang="en-US" sz="2800" b="0" dirty="0"/>
              <a:t> μg</a:t>
            </a:r>
            <a:endParaRPr lang="en-GB" sz="2800" b="0" dirty="0"/>
          </a:p>
          <a:p>
            <a:pPr>
              <a:buFont typeface="Wingdings" charset="2"/>
              <a:buChar char="n"/>
            </a:pPr>
            <a:r>
              <a:rPr lang="en-US" sz="2800" b="0" dirty="0"/>
              <a:t>  </a:t>
            </a:r>
            <a:r>
              <a:rPr lang="en-GB" altLang="en-US" sz="2800" b="0" dirty="0"/>
              <a:t>৬০০</a:t>
            </a:r>
            <a:r>
              <a:rPr lang="en-US" sz="2800" b="0" dirty="0"/>
              <a:t> μg</a:t>
            </a:r>
            <a:endParaRPr lang="en-GB" sz="2800" b="0" dirty="0"/>
          </a:p>
          <a:p>
            <a:pPr marL="0" indent="0">
              <a:buFont typeface="Wingdings" charset="2"/>
              <a:buChar char="n"/>
            </a:pPr>
            <a:r>
              <a:rPr lang="en-US" sz="2800" b="0" dirty="0"/>
              <a:t>  </a:t>
            </a:r>
            <a:r>
              <a:rPr lang="en-GB" altLang="en-US" sz="2800" b="0" dirty="0"/>
              <a:t>১০০০</a:t>
            </a:r>
            <a:r>
              <a:rPr lang="en-US" altLang="en-US" sz="2800" b="0" dirty="0"/>
              <a:t> </a:t>
            </a:r>
            <a:r>
              <a:rPr lang="en-US" sz="2800" b="0" dirty="0"/>
              <a:t>μg</a:t>
            </a:r>
            <a:endParaRPr lang="en-GB"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61" name="Content Placeholder 2"/>
          <p:cNvSpPr>
            <a:spLocks noGrp="1"/>
          </p:cNvSpPr>
          <p:nvPr>
            <p:ph idx="1"/>
          </p:nvPr>
        </p:nvSpPr>
        <p:spPr/>
        <p:txBody>
          <a:bodyPr>
            <a:normAutofit fontScale="92500" lnSpcReduction="10000"/>
          </a:bodyPr>
          <a:lstStyle/>
          <a:p>
            <a:pPr marL="0" indent="0">
              <a:buNone/>
            </a:pPr>
            <a:r>
              <a:rPr lang="en-GB" altLang="en-US" b="1" dirty="0"/>
              <a:t>ক৫</a:t>
            </a:r>
            <a:r>
              <a:rPr lang="en-GB" b="1" dirty="0"/>
              <a:t>: WHO গর্ভবতী মহিলাদের প্রতিদিন ক</a:t>
            </a:r>
            <a:r>
              <a:rPr lang="en-GB" altLang="en-US" b="1" dirty="0"/>
              <a:t>ি</a:t>
            </a:r>
            <a:r>
              <a:rPr lang="en-US" altLang="en-US" b="1" dirty="0"/>
              <a:t> </a:t>
            </a:r>
            <a:r>
              <a:rPr lang="en-GB" altLang="en-US" b="1" dirty="0"/>
              <a:t>পরিমাণ</a:t>
            </a:r>
            <a:r>
              <a:rPr lang="en-GB" b="1" dirty="0"/>
              <a:t> আয়োডিন খাওয়ার পরামর্শ দেয়? </a:t>
            </a:r>
            <a:endParaRPr lang="en-GB" dirty="0"/>
          </a:p>
          <a:p>
            <a:pPr>
              <a:buFont typeface="Wingdings" charset="2"/>
              <a:buChar char="n"/>
            </a:pPr>
            <a:r>
              <a:rPr lang="en-GB" b="1" dirty="0"/>
              <a:t>  </a:t>
            </a:r>
            <a:r>
              <a:rPr lang="en-GB" altLang="en-US" b="0" dirty="0"/>
              <a:t>৭৫</a:t>
            </a:r>
            <a:r>
              <a:rPr lang="en-US" altLang="en-US" b="0" dirty="0"/>
              <a:t> </a:t>
            </a:r>
            <a:r>
              <a:rPr lang="en-GB" b="0" dirty="0"/>
              <a:t>µg</a:t>
            </a:r>
          </a:p>
          <a:p>
            <a:pPr>
              <a:buFont typeface="Wingdings" charset="2"/>
              <a:buChar char="n"/>
            </a:pPr>
            <a:r>
              <a:rPr lang="en-GB" b="0" dirty="0"/>
              <a:t>  </a:t>
            </a:r>
            <a:r>
              <a:rPr lang="en-GB" altLang="en-US" b="0" dirty="0"/>
              <a:t>১০০</a:t>
            </a:r>
            <a:r>
              <a:rPr lang="en-GB" b="0" dirty="0"/>
              <a:t> μg</a:t>
            </a:r>
          </a:p>
          <a:p>
            <a:pPr>
              <a:buFont typeface="Wingdings" charset="2"/>
              <a:buChar char="n"/>
            </a:pPr>
            <a:r>
              <a:rPr lang="en-GB" b="0" dirty="0"/>
              <a:t>  </a:t>
            </a:r>
            <a:r>
              <a:rPr lang="en-GB" altLang="en-US" b="0" dirty="0"/>
              <a:t>১৫০</a:t>
            </a:r>
            <a:r>
              <a:rPr lang="en-GB" b="0" dirty="0"/>
              <a:t> μg</a:t>
            </a:r>
          </a:p>
          <a:p>
            <a:pPr>
              <a:buFont typeface="Wingdings" charset="2"/>
              <a:buChar char="n"/>
            </a:pPr>
            <a:r>
              <a:rPr lang="en-GB" b="0" dirty="0"/>
              <a:t>  </a:t>
            </a:r>
            <a:r>
              <a:rPr lang="en-GB" altLang="en-US" b="0" dirty="0"/>
              <a:t>১৭৫</a:t>
            </a:r>
            <a:r>
              <a:rPr lang="en-GB" b="0" dirty="0"/>
              <a:t> μg</a:t>
            </a:r>
          </a:p>
          <a:p>
            <a:pPr>
              <a:buFont typeface="Wingdings" charset="2"/>
              <a:buChar char="n"/>
            </a:pPr>
            <a:r>
              <a:rPr lang="en-GB" b="0" dirty="0"/>
              <a:t>  </a:t>
            </a:r>
            <a:r>
              <a:rPr lang="en-GB" altLang="en-US" b="0" dirty="0"/>
              <a:t>২০০</a:t>
            </a:r>
            <a:r>
              <a:rPr lang="en-GB" b="0" dirty="0"/>
              <a:t> μg</a:t>
            </a:r>
          </a:p>
          <a:p>
            <a:pPr>
              <a:buFont typeface="Wingdings" charset="2"/>
              <a:buChar char="n"/>
            </a:pPr>
            <a:r>
              <a:rPr lang="en-GB" b="0" dirty="0"/>
              <a:t>  </a:t>
            </a:r>
            <a:r>
              <a:rPr lang="en-GB" altLang="en-US" b="0" dirty="0"/>
              <a:t>২৫০</a:t>
            </a:r>
            <a:r>
              <a:rPr lang="en-GB" b="0" dirty="0"/>
              <a:t> μg</a:t>
            </a:r>
          </a:p>
          <a:p>
            <a:pPr>
              <a:buFont typeface="Wingdings" charset="2"/>
              <a:buChar char="n"/>
            </a:pPr>
            <a:r>
              <a:rPr lang="en-GB" b="0" dirty="0"/>
              <a:t>  </a:t>
            </a:r>
            <a:r>
              <a:rPr lang="en-GB" altLang="en-US" b="0" dirty="0"/>
              <a:t>৬০০</a:t>
            </a:r>
            <a:r>
              <a:rPr lang="en-GB" b="0" dirty="0"/>
              <a:t> μg</a:t>
            </a:r>
          </a:p>
          <a:p>
            <a:pPr>
              <a:buFont typeface="Wingdings" charset="2"/>
              <a:buChar char="n"/>
            </a:pPr>
            <a:r>
              <a:rPr lang="en-GB" b="0" dirty="0"/>
              <a:t>  </a:t>
            </a:r>
            <a:r>
              <a:rPr lang="en-GB" altLang="en-US" b="0" dirty="0"/>
              <a:t>১০০০</a:t>
            </a:r>
            <a:r>
              <a:rPr lang="en-GB" b="0" dirty="0"/>
              <a:t>μg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66" name="Content Placeholder 2"/>
          <p:cNvSpPr>
            <a:spLocks noGrp="1"/>
          </p:cNvSpPr>
          <p:nvPr>
            <p:ph idx="1"/>
          </p:nvPr>
        </p:nvSpPr>
        <p:spPr/>
        <p:txBody>
          <a:bodyPr>
            <a:normAutofit fontScale="92500" lnSpcReduction="10000"/>
          </a:bodyPr>
          <a:lstStyle/>
          <a:p>
            <a:pPr marL="0" indent="0">
              <a:buNone/>
            </a:pPr>
            <a:r>
              <a:rPr lang="en-GB" altLang="en-US" sz="2800" b="1" dirty="0"/>
              <a:t>ক৫</a:t>
            </a:r>
            <a:r>
              <a:rPr lang="en-GB" sz="2800" b="1" dirty="0"/>
              <a:t>: WHO গর্ভবতী মহিলাদের প্রতিদিন ক</a:t>
            </a:r>
            <a:r>
              <a:rPr lang="en-GB" altLang="en-US" sz="2800" b="1" dirty="0"/>
              <a:t>ি</a:t>
            </a:r>
            <a:r>
              <a:rPr lang="en-US" altLang="en-US" sz="2800" b="1" dirty="0"/>
              <a:t> </a:t>
            </a:r>
            <a:r>
              <a:rPr lang="en-GB" altLang="en-US" sz="2800" b="1" dirty="0"/>
              <a:t>পরিমাণ</a:t>
            </a:r>
            <a:r>
              <a:rPr lang="en-GB" sz="2800" b="1" dirty="0"/>
              <a:t> আয়োডিন খাওয়ার পরামর্শ দেয়? </a:t>
            </a:r>
            <a:endParaRPr lang="en-GB" sz="2800" dirty="0"/>
          </a:p>
          <a:p>
            <a:pPr>
              <a:buFont typeface="Wingdings" charset="2"/>
              <a:buChar char="n"/>
            </a:pPr>
            <a:r>
              <a:rPr lang="en-GB" sz="2800" b="1" dirty="0"/>
              <a:t>  </a:t>
            </a:r>
            <a:r>
              <a:rPr lang="en-GB" altLang="en-US" sz="2800" b="0" dirty="0"/>
              <a:t>৭৫</a:t>
            </a:r>
            <a:r>
              <a:rPr lang="en-US" altLang="en-US" sz="2800" b="0" dirty="0"/>
              <a:t> </a:t>
            </a:r>
            <a:r>
              <a:rPr lang="en-GB" sz="2800" b="0" dirty="0"/>
              <a:t>µg</a:t>
            </a:r>
          </a:p>
          <a:p>
            <a:pPr>
              <a:buFont typeface="Wingdings" charset="2"/>
              <a:buChar char="n"/>
            </a:pPr>
            <a:r>
              <a:rPr lang="en-GB" sz="2800" b="0" dirty="0"/>
              <a:t>  </a:t>
            </a:r>
            <a:r>
              <a:rPr lang="en-GB" altLang="en-US" sz="2800" b="0" dirty="0"/>
              <a:t>১০০</a:t>
            </a:r>
            <a:r>
              <a:rPr lang="en-GB" sz="2800" b="0" dirty="0"/>
              <a:t> μg</a:t>
            </a:r>
          </a:p>
          <a:p>
            <a:pPr>
              <a:buFont typeface="Wingdings" charset="2"/>
              <a:buChar char="n"/>
            </a:pPr>
            <a:r>
              <a:rPr lang="en-GB" sz="2800" b="0" dirty="0"/>
              <a:t>  </a:t>
            </a:r>
            <a:r>
              <a:rPr lang="en-GB" altLang="en-US" sz="2800" b="0" dirty="0"/>
              <a:t>১৫০</a:t>
            </a:r>
            <a:r>
              <a:rPr lang="en-GB" sz="2800" b="0" dirty="0"/>
              <a:t> μg</a:t>
            </a:r>
          </a:p>
          <a:p>
            <a:pPr>
              <a:buFont typeface="Wingdings" charset="2"/>
              <a:buChar char="n"/>
            </a:pPr>
            <a:r>
              <a:rPr lang="en-GB" sz="2800" b="0" dirty="0"/>
              <a:t>  </a:t>
            </a:r>
            <a:r>
              <a:rPr lang="en-GB" altLang="en-US" sz="2800" b="0" dirty="0"/>
              <a:t>১৭৫</a:t>
            </a:r>
            <a:r>
              <a:rPr lang="en-GB" sz="2800" b="0" dirty="0"/>
              <a:t> μg</a:t>
            </a:r>
          </a:p>
          <a:p>
            <a:pPr>
              <a:buFont typeface="Wingdings" charset="2"/>
              <a:buChar char="n"/>
            </a:pPr>
            <a:r>
              <a:rPr lang="en-GB" sz="2800" b="0" dirty="0"/>
              <a:t>  </a:t>
            </a:r>
            <a:r>
              <a:rPr lang="en-GB" altLang="en-US" sz="2800" b="0" dirty="0"/>
              <a:t>২০০</a:t>
            </a:r>
            <a:r>
              <a:rPr lang="en-GB" sz="2800" b="0" dirty="0"/>
              <a:t> μg</a:t>
            </a:r>
          </a:p>
          <a:p>
            <a:pPr marL="0" indent="0">
              <a:buNone/>
            </a:pPr>
            <a:r>
              <a:rPr lang="en-US" altLang="en-US" sz="2800" b="0" dirty="0"/>
              <a:t> </a:t>
            </a:r>
            <a:r>
              <a:rPr lang="en-GB" altLang="en-US" sz="2800" b="0" dirty="0">
                <a:solidFill>
                  <a:srgbClr val="008000"/>
                </a:solidFill>
              </a:rPr>
              <a:t>✔২৫০</a:t>
            </a:r>
            <a:r>
              <a:rPr lang="en-GB" sz="2800" b="0" dirty="0">
                <a:solidFill>
                  <a:srgbClr val="008000"/>
                </a:solidFill>
              </a:rPr>
              <a:t> μg</a:t>
            </a:r>
          </a:p>
          <a:p>
            <a:pPr>
              <a:buFont typeface="Wingdings" charset="2"/>
              <a:buChar char="n"/>
            </a:pPr>
            <a:r>
              <a:rPr lang="en-GB" sz="2800" b="0" dirty="0"/>
              <a:t>  </a:t>
            </a:r>
            <a:r>
              <a:rPr lang="en-GB" altLang="en-US" sz="2800" b="0" dirty="0"/>
              <a:t>৬০০</a:t>
            </a:r>
            <a:r>
              <a:rPr lang="en-GB" sz="2800" b="0" dirty="0"/>
              <a:t> μg</a:t>
            </a:r>
          </a:p>
          <a:p>
            <a:pPr marL="0" indent="0">
              <a:buFont typeface="Wingdings" charset="2"/>
              <a:buChar char="n"/>
            </a:pPr>
            <a:r>
              <a:rPr lang="en-GB" sz="2800" b="0" dirty="0"/>
              <a:t>  </a:t>
            </a:r>
            <a:r>
              <a:rPr lang="en-GB" altLang="en-US" sz="2800" b="0" dirty="0"/>
              <a:t>১০০০</a:t>
            </a:r>
            <a:r>
              <a:rPr lang="en-GB" sz="2800" b="0" dirty="0"/>
              <a:t>μg</a:t>
            </a:r>
            <a:endParaRPr lang="en-GB" b="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71" name="Content Placeholder 2"/>
          <p:cNvSpPr>
            <a:spLocks noGrp="1"/>
          </p:cNvSpPr>
          <p:nvPr>
            <p:ph idx="1"/>
          </p:nvPr>
        </p:nvSpPr>
        <p:spPr/>
        <p:txBody>
          <a:bodyPr>
            <a:normAutofit/>
          </a:bodyPr>
          <a:lstStyle/>
          <a:p>
            <a:pPr marL="0" indent="0">
              <a:buNone/>
            </a:pPr>
            <a:r>
              <a:rPr lang="en-GB" altLang="en-US" b="1" dirty="0"/>
              <a:t>ক৬</a:t>
            </a:r>
            <a:r>
              <a:rPr lang="en-GB" b="1" dirty="0"/>
              <a:t>: গর্ভাবস্থায় আয়োডিন কেন গুরুত্বপূর্ণ?  </a:t>
            </a:r>
            <a:r>
              <a:rPr lang="en-GB" b="0" dirty="0"/>
              <a:t>(</a:t>
            </a:r>
            <a:r>
              <a:rPr lang="en-GB" b="0" dirty="0" err="1"/>
              <a:t>তুমি</a:t>
            </a:r>
            <a:r>
              <a:rPr lang="en-GB" b="0" dirty="0"/>
              <a:t> একাধিক উত্তর </a:t>
            </a:r>
            <a:r>
              <a:rPr lang="en-GB" altLang="en-US" b="0" dirty="0"/>
              <a:t>বেছে</a:t>
            </a:r>
            <a:r>
              <a:rPr lang="en-US" altLang="en-US" b="0" dirty="0"/>
              <a:t> </a:t>
            </a:r>
            <a:r>
              <a:rPr lang="en-GB" altLang="en-US" b="0" dirty="0" err="1"/>
              <a:t>নিতে</a:t>
            </a:r>
            <a:r>
              <a:rPr lang="en-US" altLang="en-US" b="0" dirty="0"/>
              <a:t> </a:t>
            </a:r>
            <a:r>
              <a:rPr lang="en-GB" altLang="en-US" b="0" dirty="0" err="1"/>
              <a:t>পারো</a:t>
            </a:r>
            <a:r>
              <a:rPr lang="en-US" altLang="en-US" b="0" dirty="0"/>
              <a:t>)</a:t>
            </a:r>
          </a:p>
          <a:p>
            <a:pPr marL="0" indent="0">
              <a:buNone/>
            </a:pPr>
            <a:endParaRPr lang="en-GB" b="0" dirty="0"/>
          </a:p>
          <a:p>
            <a:pPr>
              <a:buFont typeface="Wingdings" charset="2"/>
              <a:buChar char="n"/>
            </a:pPr>
            <a:r>
              <a:rPr lang="en-GB" b="0" dirty="0"/>
              <a:t>  </a:t>
            </a:r>
            <a:r>
              <a:rPr lang="en-GB" altLang="en-US" b="0" dirty="0"/>
              <a:t>এটি</a:t>
            </a:r>
            <a:r>
              <a:rPr lang="en-US" altLang="en-US" b="0" dirty="0"/>
              <a:t> </a:t>
            </a:r>
            <a:r>
              <a:rPr lang="en-GB" b="0" dirty="0"/>
              <a:t>শিশুর হাড় ও দাঁতের বিকাশের জন্য গুরুত্বপূর্ণ</a:t>
            </a:r>
          </a:p>
          <a:p>
            <a:pPr>
              <a:buFont typeface="Wingdings" charset="2"/>
              <a:buChar char="n"/>
            </a:pPr>
            <a:r>
              <a:rPr lang="en-GB" b="0" dirty="0"/>
              <a:t>  এটি শিশুর মস্তিষ্ক এবং স্নায়ুতন্ত্রের বিকাশের জন্য গুরুত্বপূর্ণ</a:t>
            </a:r>
          </a:p>
          <a:p>
            <a:pPr>
              <a:buFont typeface="Wingdings" charset="2"/>
              <a:buChar char="n"/>
            </a:pPr>
            <a:r>
              <a:rPr lang="en-GB" b="0" dirty="0"/>
              <a:t>  এটি শিশুর সার্বিক বৃদ্ধি নিশ্চিত করে</a:t>
            </a:r>
          </a:p>
          <a:p>
            <a:pPr>
              <a:buFont typeface="Wingdings" charset="2"/>
              <a:buChar char="n"/>
            </a:pPr>
            <a:r>
              <a:rPr lang="en-GB" b="0" dirty="0"/>
              <a:t>  এটি শিশুর অঙ্গ এবং ত্বকের বিকাশের জন্য গুরুত্বপূর্ণ</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76" name="Content Placeholder 2"/>
          <p:cNvSpPr>
            <a:spLocks noGrp="1"/>
          </p:cNvSpPr>
          <p:nvPr>
            <p:ph idx="1"/>
          </p:nvPr>
        </p:nvSpPr>
        <p:spPr/>
        <p:txBody>
          <a:bodyPr>
            <a:normAutofit/>
          </a:bodyPr>
          <a:lstStyle/>
          <a:p>
            <a:pPr marL="0" indent="0">
              <a:buNone/>
            </a:pPr>
            <a:r>
              <a:rPr lang="en-GB" altLang="en-US" sz="2800" b="1" dirty="0"/>
              <a:t>ক৬</a:t>
            </a:r>
            <a:r>
              <a:rPr lang="en-GB" sz="2800" b="1" dirty="0"/>
              <a:t>: গর্ভাবস্থায় আয়োডিন কেন গুরুত্বপূর্ণ?  </a:t>
            </a:r>
            <a:r>
              <a:rPr lang="en-GB" sz="2800" b="0" dirty="0"/>
              <a:t>(</a:t>
            </a:r>
            <a:r>
              <a:rPr lang="en-GB" dirty="0" err="1"/>
              <a:t>তুমি</a:t>
            </a:r>
            <a:r>
              <a:rPr lang="en-GB" sz="2800" b="0" dirty="0"/>
              <a:t> একাধিক উত্তর </a:t>
            </a:r>
            <a:r>
              <a:rPr lang="en-GB" altLang="en-US" sz="2800" b="0" dirty="0"/>
              <a:t>বেছে</a:t>
            </a:r>
            <a:r>
              <a:rPr lang="en-US" altLang="en-US" sz="2800" b="0" dirty="0"/>
              <a:t> </a:t>
            </a:r>
            <a:r>
              <a:rPr lang="en-GB" altLang="en-US" sz="2800" b="0" dirty="0" err="1"/>
              <a:t>নিতে</a:t>
            </a:r>
            <a:r>
              <a:rPr lang="en-US" altLang="en-US" sz="2800" b="0" dirty="0"/>
              <a:t> </a:t>
            </a:r>
            <a:r>
              <a:rPr lang="en-GB" altLang="en-US" sz="2800" b="0" dirty="0" err="1"/>
              <a:t>পারো</a:t>
            </a:r>
            <a:r>
              <a:rPr lang="en-US" altLang="en-US" sz="2800" b="0" dirty="0"/>
              <a:t>)</a:t>
            </a:r>
          </a:p>
          <a:p>
            <a:pPr marL="0" indent="0">
              <a:buNone/>
            </a:pPr>
            <a:endParaRPr lang="en-GB" sz="2800" b="0" dirty="0"/>
          </a:p>
          <a:p>
            <a:pPr>
              <a:buFont typeface="Wingdings" charset="2"/>
              <a:buChar char="n"/>
            </a:pPr>
            <a:r>
              <a:rPr lang="en-GB" sz="2800" b="0" dirty="0"/>
              <a:t>  </a:t>
            </a:r>
            <a:r>
              <a:rPr lang="en-GB" altLang="en-US" sz="2800" b="0" dirty="0"/>
              <a:t>এটি</a:t>
            </a:r>
            <a:r>
              <a:rPr lang="en-US" altLang="en-US" sz="2800" b="0" dirty="0"/>
              <a:t> </a:t>
            </a:r>
            <a:r>
              <a:rPr lang="en-GB" sz="2800" b="0" dirty="0"/>
              <a:t>শিশুর হাড় ও দাঁতের বিকাশের জন্য গুরুত্বপূর্</a:t>
            </a:r>
            <a:r>
              <a:rPr lang="en-GB" altLang="en-US" sz="2800" b="0" dirty="0"/>
              <a:t>ণ</a:t>
            </a:r>
            <a:endParaRPr lang="en-GB" sz="2800" b="0" dirty="0"/>
          </a:p>
          <a:p>
            <a:pPr marL="0" indent="0">
              <a:buNone/>
            </a:pPr>
            <a:r>
              <a:rPr lang="en-US" altLang="en-US" sz="2800" b="0" dirty="0"/>
              <a:t> </a:t>
            </a:r>
            <a:r>
              <a:rPr lang="en-GB" altLang="en-US" sz="2800" b="0" dirty="0">
                <a:solidFill>
                  <a:srgbClr val="008000"/>
                </a:solidFill>
              </a:rPr>
              <a:t>✔</a:t>
            </a:r>
            <a:r>
              <a:rPr lang="en-US" altLang="en-US" sz="2800" b="0" dirty="0">
                <a:solidFill>
                  <a:srgbClr val="008000"/>
                </a:solidFill>
              </a:rPr>
              <a:t> </a:t>
            </a:r>
            <a:r>
              <a:rPr lang="en-GB" altLang="en-US" sz="2800" b="0" dirty="0">
                <a:solidFill>
                  <a:srgbClr val="008000"/>
                </a:solidFill>
              </a:rPr>
              <a:t>এ</a:t>
            </a:r>
            <a:r>
              <a:rPr lang="en-GB" sz="2800" b="0" dirty="0">
                <a:solidFill>
                  <a:srgbClr val="008000"/>
                </a:solidFill>
              </a:rPr>
              <a:t>টি শিশুর মস্তিষ্ক এবং স্নায়ুতন্ত্রের বিকাশের জন্য গুরুত্বপূর্ণ</a:t>
            </a:r>
          </a:p>
          <a:p>
            <a:pPr marL="0" indent="0">
              <a:buNone/>
            </a:pPr>
            <a:r>
              <a:rPr lang="en-US" altLang="en-US" sz="2800" b="0" dirty="0">
                <a:solidFill>
                  <a:srgbClr val="008000"/>
                </a:solidFill>
              </a:rPr>
              <a:t> </a:t>
            </a:r>
            <a:r>
              <a:rPr lang="en-GB" altLang="en-US" sz="2800" b="0" dirty="0">
                <a:solidFill>
                  <a:srgbClr val="008000"/>
                </a:solidFill>
              </a:rPr>
              <a:t>✔</a:t>
            </a:r>
            <a:r>
              <a:rPr lang="en-GB" sz="2800" b="0" dirty="0">
                <a:solidFill>
                  <a:srgbClr val="008000"/>
                </a:solidFill>
              </a:rPr>
              <a:t>  এটি শিশুর সার্বিক বৃদ্ধি নিশ্চিত করে</a:t>
            </a:r>
          </a:p>
          <a:p>
            <a:pPr marL="0" indent="0">
              <a:buFont typeface="Wingdings" charset="2"/>
              <a:buChar char="n"/>
            </a:pPr>
            <a:r>
              <a:rPr lang="en-GB" sz="2800" b="0" dirty="0"/>
              <a:t>  এটি শিশুর অঙ্গ এবং ত্বকের বিকাশের জন্য গুরুত্বপূর্ণ</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81" name="Content Placeholder 2"/>
          <p:cNvSpPr>
            <a:spLocks noGrp="1"/>
          </p:cNvSpPr>
          <p:nvPr>
            <p:ph idx="1"/>
          </p:nvPr>
        </p:nvSpPr>
        <p:spPr/>
        <p:txBody>
          <a:bodyPr/>
          <a:lstStyle/>
          <a:p>
            <a:pPr marL="0" indent="0">
              <a:buNone/>
            </a:pPr>
            <a:r>
              <a:rPr lang="en-GB" altLang="en-US" b="1" dirty="0"/>
              <a:t>ক৭</a:t>
            </a:r>
            <a:r>
              <a:rPr lang="en-US" altLang="en-US" b="1" dirty="0"/>
              <a:t>: </a:t>
            </a:r>
            <a:r>
              <a:rPr lang="en-GB" b="1" dirty="0"/>
              <a:t>ক</a:t>
            </a:r>
            <a:r>
              <a:rPr lang="en-GB" altLang="en-US" b="1" dirty="0"/>
              <a:t>য়টি</a:t>
            </a:r>
            <a:r>
              <a:rPr lang="en-GB" b="1" dirty="0"/>
              <a:t> বা ক</a:t>
            </a:r>
            <a:r>
              <a:rPr lang="en-GB" altLang="en-US" b="1" dirty="0"/>
              <a:t>ি</a:t>
            </a:r>
            <a:r>
              <a:rPr lang="en-US" altLang="en-US" b="1" dirty="0"/>
              <a:t> </a:t>
            </a:r>
            <a:r>
              <a:rPr lang="en-GB" altLang="en-US" b="1" dirty="0"/>
              <a:t>পরিমাণ</a:t>
            </a:r>
            <a:r>
              <a:rPr lang="en-US" altLang="en-US" b="1" dirty="0"/>
              <a:t>?</a:t>
            </a:r>
            <a:endParaRPr lang="en-GB" dirty="0"/>
          </a:p>
          <a:p>
            <a:pPr marL="0" indent="0">
              <a:buNone/>
            </a:pPr>
            <a:r>
              <a:rPr lang="en-GB" altLang="en-US" b="1" dirty="0"/>
              <a:t>ব</a:t>
            </a:r>
            <a:r>
              <a:rPr lang="en-GB" b="1" dirty="0"/>
              <a:t>য়ঃসন্ধিকালে পর্যাপ্ত আয়োডিন পাওয়ার জন্য দিনে কয়টি ডিম খাওয়া </a:t>
            </a:r>
            <a:r>
              <a:rPr lang="en-GB" b="1" dirty="0" err="1"/>
              <a:t>উচিত</a:t>
            </a:r>
            <a:r>
              <a:rPr lang="en-GB" b="1" dirty="0"/>
              <a:t>?</a:t>
            </a:r>
          </a:p>
          <a:p>
            <a:pPr marL="0" indent="0">
              <a:buNone/>
            </a:pPr>
            <a:endParaRPr lang="en-GB" dirty="0"/>
          </a:p>
          <a:p>
            <a:pPr>
              <a:buFont typeface="Wingdings" charset="2"/>
              <a:buChar char="n"/>
            </a:pPr>
            <a:r>
              <a:rPr lang="en-GB" b="1" dirty="0"/>
              <a:t> </a:t>
            </a:r>
            <a:r>
              <a:rPr lang="en-GB" altLang="en-US" b="0" dirty="0"/>
              <a:t>২</a:t>
            </a:r>
            <a:r>
              <a:rPr lang="en-GB" b="0" dirty="0"/>
              <a:t>টি ডিম</a:t>
            </a:r>
          </a:p>
          <a:p>
            <a:pPr>
              <a:buFont typeface="Wingdings" charset="2"/>
              <a:buChar char="n"/>
            </a:pPr>
            <a:r>
              <a:rPr lang="en-GB" b="0" dirty="0"/>
              <a:t> </a:t>
            </a:r>
            <a:r>
              <a:rPr lang="en-GB" altLang="en-US" b="0" dirty="0"/>
              <a:t>৫</a:t>
            </a:r>
            <a:r>
              <a:rPr lang="en-GB" b="0" dirty="0"/>
              <a:t>টি ডিম</a:t>
            </a:r>
          </a:p>
          <a:p>
            <a:pPr>
              <a:buFont typeface="Wingdings" charset="2"/>
              <a:buChar char="n"/>
            </a:pPr>
            <a:r>
              <a:rPr lang="en-GB" b="0" dirty="0"/>
              <a:t> </a:t>
            </a:r>
            <a:r>
              <a:rPr lang="en-GB" altLang="en-US" b="0" dirty="0"/>
              <a:t>৬</a:t>
            </a:r>
            <a:r>
              <a:rPr lang="en-GB" b="0" dirty="0"/>
              <a:t>টি ডিম</a:t>
            </a:r>
          </a:p>
          <a:p>
            <a:pPr>
              <a:buFont typeface="Wingdings" charset="2"/>
              <a:buChar char="n"/>
            </a:pPr>
            <a:r>
              <a:rPr lang="en-GB" b="0" dirty="0"/>
              <a:t> </a:t>
            </a:r>
            <a:r>
              <a:rPr lang="en-GB" altLang="en-US" b="0" dirty="0"/>
              <a:t>৯</a:t>
            </a:r>
            <a:r>
              <a:rPr lang="en-GB" b="0" dirty="0"/>
              <a:t>টি ডিম</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86" name="Content Placeholder 2"/>
          <p:cNvSpPr>
            <a:spLocks noGrp="1"/>
          </p:cNvSpPr>
          <p:nvPr>
            <p:ph idx="1"/>
          </p:nvPr>
        </p:nvSpPr>
        <p:spPr/>
        <p:txBody>
          <a:bodyPr/>
          <a:lstStyle/>
          <a:p>
            <a:pPr marL="0" indent="0">
              <a:buNone/>
            </a:pPr>
            <a:r>
              <a:rPr lang="en-GB" altLang="en-US" b="1" dirty="0"/>
              <a:t>ক৭</a:t>
            </a:r>
            <a:r>
              <a:rPr lang="en-GB" b="1" dirty="0"/>
              <a:t>: কত</a:t>
            </a:r>
            <a:r>
              <a:rPr lang="en-GB" altLang="en-US" b="1" dirty="0"/>
              <a:t>টি</a:t>
            </a:r>
            <a:r>
              <a:rPr lang="en-GB" b="1" dirty="0"/>
              <a:t> বা </a:t>
            </a:r>
            <a:r>
              <a:rPr lang="en-GB" altLang="en-US" b="1" dirty="0"/>
              <a:t>কি</a:t>
            </a:r>
            <a:r>
              <a:rPr lang="en-US" altLang="en-US" b="1" dirty="0"/>
              <a:t> </a:t>
            </a:r>
            <a:r>
              <a:rPr lang="en-GB" altLang="en-US" b="1" dirty="0"/>
              <a:t>পরিমাণ</a:t>
            </a:r>
            <a:r>
              <a:rPr lang="en-GB" b="1" dirty="0"/>
              <a:t>?</a:t>
            </a:r>
            <a:endParaRPr lang="en-GB" dirty="0"/>
          </a:p>
          <a:p>
            <a:pPr marL="0" indent="0">
              <a:buNone/>
            </a:pPr>
            <a:r>
              <a:rPr lang="en-GB" b="1" dirty="0"/>
              <a:t>বয়ঃসন্ধিকালে পর্যাপ্ত আয়োডিন পাওয়ার </a:t>
            </a:r>
            <a:r>
              <a:rPr lang="en-GB" b="1" dirty="0" err="1"/>
              <a:t>জন্য</a:t>
            </a:r>
            <a:r>
              <a:rPr lang="en-GB" b="1" dirty="0"/>
              <a:t> </a:t>
            </a:r>
            <a:r>
              <a:rPr lang="en-GB" b="1" dirty="0" err="1"/>
              <a:t>তোমার</a:t>
            </a:r>
            <a:r>
              <a:rPr lang="en-GB" b="1" dirty="0"/>
              <a:t> দিনে কত ভাগ সাদা মাছ খাওয়া </a:t>
            </a:r>
            <a:r>
              <a:rPr lang="en-GB" b="1" dirty="0" err="1"/>
              <a:t>উচিত</a:t>
            </a:r>
            <a:r>
              <a:rPr lang="en-GB" b="1" dirty="0"/>
              <a:t>?</a:t>
            </a:r>
          </a:p>
          <a:p>
            <a:pPr marL="0" indent="0">
              <a:buNone/>
            </a:pPr>
            <a:endParaRPr lang="en-GB" dirty="0"/>
          </a:p>
          <a:p>
            <a:pPr>
              <a:buFont typeface="Wingdings" charset="2"/>
              <a:buChar char="n"/>
            </a:pPr>
            <a:r>
              <a:rPr lang="en-GB" b="1" dirty="0"/>
              <a:t> </a:t>
            </a:r>
            <a:r>
              <a:rPr lang="en-GB" altLang="en-US" b="0" dirty="0"/>
              <a:t>১</a:t>
            </a:r>
            <a:r>
              <a:rPr lang="en-US" altLang="en-US" b="0" dirty="0"/>
              <a:t> </a:t>
            </a:r>
            <a:r>
              <a:rPr lang="en-GB" b="0" dirty="0"/>
              <a:t>অংশ</a:t>
            </a:r>
          </a:p>
          <a:p>
            <a:pPr>
              <a:buFont typeface="Wingdings" charset="2"/>
              <a:buChar char="n"/>
            </a:pPr>
            <a:r>
              <a:rPr lang="en-GB" b="0" dirty="0"/>
              <a:t> </a:t>
            </a:r>
            <a:r>
              <a:rPr lang="en-GB" altLang="en-US" b="0" dirty="0"/>
              <a:t>২</a:t>
            </a:r>
            <a:r>
              <a:rPr lang="en-GB" b="0" dirty="0"/>
              <a:t> অংশ</a:t>
            </a:r>
          </a:p>
          <a:p>
            <a:pPr>
              <a:buFont typeface="Wingdings" charset="2"/>
              <a:buChar char="n"/>
            </a:pPr>
            <a:r>
              <a:rPr lang="en-GB" b="0" dirty="0"/>
              <a:t> </a:t>
            </a:r>
            <a:r>
              <a:rPr lang="en-GB" altLang="en-US" b="0" dirty="0"/>
              <a:t>৩</a:t>
            </a:r>
            <a:r>
              <a:rPr lang="en-GB" b="0" dirty="0"/>
              <a:t> অংশ</a:t>
            </a:r>
          </a:p>
          <a:p>
            <a:pPr>
              <a:buFont typeface="Wingdings" charset="2"/>
              <a:buChar char="n"/>
            </a:pPr>
            <a:r>
              <a:rPr lang="en-GB" b="0" dirty="0"/>
              <a:t> </a:t>
            </a:r>
            <a:r>
              <a:rPr lang="en-GB" altLang="en-US" b="0" dirty="0"/>
              <a:t>৪</a:t>
            </a:r>
            <a:r>
              <a:rPr lang="en-US" altLang="en-US" b="0" dirty="0"/>
              <a:t> </a:t>
            </a:r>
            <a:r>
              <a:rPr lang="en-GB" b="0" dirty="0"/>
              <a:t>অংশ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Title 1"/>
          <p:cNvSpPr>
            <a:spLocks noGrp="1"/>
          </p:cNvSpPr>
          <p:nvPr>
            <p:ph type="title"/>
          </p:nvPr>
        </p:nvSpPr>
        <p:spPr/>
        <p:txBody>
          <a:bodyPr/>
          <a:lstStyle/>
          <a:p>
            <a:r>
              <a:rPr lang="en-GB" sz="4400" dirty="0">
                <a:solidFill>
                  <a:srgbClr val="B3186D"/>
                </a:solidFill>
                <a:latin typeface="Sans open"/>
                <a:ea typeface="Calibri" panose="020F0502020204030204" pitchFamily="34" charset="0"/>
                <a:cs typeface="Times New Roman" panose="02020603050405020304" pitchFamily="18" charset="0"/>
              </a:rPr>
              <a:t>মডিউল </a:t>
            </a:r>
            <a:r>
              <a:rPr lang="en-GB" altLang="en-US" sz="4400" dirty="0">
                <a:solidFill>
                  <a:srgbClr val="B3186D"/>
                </a:solidFill>
                <a:latin typeface="Sans open"/>
                <a:ea typeface="Calibri" panose="020F0502020204030204" pitchFamily="34" charset="0"/>
                <a:cs typeface="Times New Roman" panose="02020603050405020304" pitchFamily="18" charset="0"/>
              </a:rPr>
              <a:t>ক</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এর অনুশীলনের উত্তরসমূহ</a:t>
            </a:r>
            <a:r>
              <a:rPr lang="en-US" sz="4400" dirty="0">
                <a:solidFill>
                  <a:srgbClr val="B3186D"/>
                </a:solidFill>
                <a:latin typeface="Sans open"/>
                <a:ea typeface="Calibri" panose="020F0502020204030204" pitchFamily="34" charset="0"/>
                <a:cs typeface="Times New Roman" panose="02020603050405020304" pitchFamily="18" charset="0"/>
              </a:rPr>
              <a:t>:</a:t>
            </a:r>
            <a:endParaRPr lang="en-GB" dirty="0"/>
          </a:p>
        </p:txBody>
      </p:sp>
      <p:sp>
        <p:nvSpPr>
          <p:cNvPr id="1048791" name="Content Placeholder 2"/>
          <p:cNvSpPr>
            <a:spLocks noGrp="1"/>
          </p:cNvSpPr>
          <p:nvPr>
            <p:ph idx="1"/>
          </p:nvPr>
        </p:nvSpPr>
        <p:spPr/>
        <p:txBody>
          <a:bodyPr/>
          <a:lstStyle/>
          <a:p>
            <a:pPr marL="0" indent="0">
              <a:buNone/>
            </a:pPr>
            <a:r>
              <a:rPr lang="en-GB" altLang="en-US" b="1" dirty="0"/>
              <a:t>ক৭</a:t>
            </a:r>
            <a:r>
              <a:rPr lang="en-US" altLang="en-US" b="1" dirty="0"/>
              <a:t>: </a:t>
            </a:r>
            <a:r>
              <a:rPr lang="en-GB" altLang="en-US" b="1" dirty="0"/>
              <a:t>কয়টি</a:t>
            </a:r>
            <a:r>
              <a:rPr lang="en-GB" b="1" dirty="0"/>
              <a:t> বা</a:t>
            </a:r>
            <a:r>
              <a:rPr lang="en-US" b="1" dirty="0"/>
              <a:t> </a:t>
            </a:r>
            <a:r>
              <a:rPr lang="en-GB" altLang="en-US" b="1" dirty="0"/>
              <a:t>কি</a:t>
            </a:r>
            <a:r>
              <a:rPr lang="en-US" altLang="en-US" b="1" dirty="0"/>
              <a:t> </a:t>
            </a:r>
            <a:r>
              <a:rPr lang="en-GB" altLang="en-US" b="1" dirty="0"/>
              <a:t>পরিমাণ</a:t>
            </a:r>
            <a:r>
              <a:rPr lang="en-US" altLang="en-US" b="1" dirty="0"/>
              <a:t>?</a:t>
            </a:r>
            <a:endParaRPr lang="en-GB" dirty="0"/>
          </a:p>
          <a:p>
            <a:pPr marL="0" indent="0">
              <a:buNone/>
            </a:pPr>
            <a:r>
              <a:rPr lang="en-GB" b="1" dirty="0"/>
              <a:t>বয়ঃসন্ধিকালে পর্যাপ্ত আয়োডিন </a:t>
            </a:r>
            <a:r>
              <a:rPr lang="en-GB" b="1" dirty="0" err="1"/>
              <a:t>পেতে</a:t>
            </a:r>
            <a:r>
              <a:rPr lang="en-GB" b="1" dirty="0"/>
              <a:t> </a:t>
            </a:r>
            <a:r>
              <a:rPr lang="en-GB" b="1" dirty="0" err="1"/>
              <a:t>তোমার</a:t>
            </a:r>
            <a:r>
              <a:rPr lang="en-GB" b="1" dirty="0"/>
              <a:t> দিনে কত গ্লাস গরুর দুধ পান করা </a:t>
            </a:r>
            <a:r>
              <a:rPr lang="en-GB" b="1" dirty="0" err="1"/>
              <a:t>উচিত</a:t>
            </a:r>
            <a:r>
              <a:rPr lang="en-GB" b="1" dirty="0"/>
              <a:t>?</a:t>
            </a:r>
          </a:p>
          <a:p>
            <a:pPr marL="0" indent="0">
              <a:buNone/>
            </a:pPr>
            <a:endParaRPr lang="en-GB" dirty="0"/>
          </a:p>
          <a:p>
            <a:pPr>
              <a:buFont typeface="Wingdings" charset="2"/>
              <a:buChar char="n"/>
            </a:pPr>
            <a:r>
              <a:rPr lang="en-GB" b="1" dirty="0"/>
              <a:t> </a:t>
            </a:r>
            <a:r>
              <a:rPr lang="en-GB" altLang="en-US" b="0" dirty="0"/>
              <a:t>১</a:t>
            </a:r>
            <a:r>
              <a:rPr lang="en-GB" b="0" dirty="0"/>
              <a:t> গ্লাস দুধ</a:t>
            </a:r>
          </a:p>
          <a:p>
            <a:pPr>
              <a:buFont typeface="Wingdings" charset="2"/>
              <a:buChar char="n"/>
            </a:pPr>
            <a:r>
              <a:rPr lang="en-GB" b="0" dirty="0"/>
              <a:t> </a:t>
            </a:r>
            <a:r>
              <a:rPr lang="en-GB" altLang="en-US" b="0" dirty="0"/>
              <a:t>২</a:t>
            </a:r>
            <a:r>
              <a:rPr lang="en-US" altLang="en-US" b="0" dirty="0"/>
              <a:t>-</a:t>
            </a:r>
            <a:r>
              <a:rPr lang="en-GB" altLang="en-US" b="0" dirty="0"/>
              <a:t>৩</a:t>
            </a:r>
            <a:r>
              <a:rPr lang="en-GB" b="0" dirty="0"/>
              <a:t>গ্লাস দুধ</a:t>
            </a:r>
          </a:p>
          <a:p>
            <a:pPr>
              <a:buFont typeface="Wingdings" charset="2"/>
              <a:buChar char="n"/>
            </a:pPr>
            <a:r>
              <a:rPr lang="en-GB" b="0" dirty="0"/>
              <a:t> </a:t>
            </a:r>
            <a:r>
              <a:rPr lang="en-GB" altLang="en-US" b="0" dirty="0"/>
              <a:t>৫</a:t>
            </a:r>
            <a:r>
              <a:rPr lang="en-GB" b="0" dirty="0"/>
              <a:t> গ্লাস দুধ</a:t>
            </a:r>
          </a:p>
          <a:p>
            <a:pPr>
              <a:buFont typeface="Wingdings" charset="2"/>
              <a:buChar char="n"/>
            </a:pPr>
            <a:r>
              <a:rPr lang="en-GB" b="0" dirty="0"/>
              <a:t> </a:t>
            </a:r>
            <a:r>
              <a:rPr lang="en-GB" altLang="en-US" b="0" dirty="0"/>
              <a:t>১০</a:t>
            </a:r>
            <a:r>
              <a:rPr lang="en-GB" b="0" dirty="0"/>
              <a:t> গ্লাস দুধ</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Graphic 925"/>
          <p:cNvSpPr/>
          <p:nvPr/>
        </p:nvSpPr>
        <p:spPr>
          <a:xfrm>
            <a:off x="565607" y="1580324"/>
            <a:ext cx="10143032" cy="125545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048796" name="Graphic 926"/>
          <p:cNvSpPr/>
          <p:nvPr/>
        </p:nvSpPr>
        <p:spPr>
          <a:xfrm>
            <a:off x="534450" y="1580324"/>
            <a:ext cx="10174189" cy="1267485"/>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048797" name="Graphic 927"/>
          <p:cNvSpPr/>
          <p:nvPr/>
        </p:nvSpPr>
        <p:spPr>
          <a:xfrm>
            <a:off x="756107" y="1421013"/>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pPr algn="ctr"/>
            <a:r>
              <a:rPr lang="en-GB" altLang="en-US" sz="1400" b="1" dirty="0">
                <a:solidFill>
                  <a:srgbClr val="FFFFFF"/>
                </a:solidFill>
              </a:rPr>
              <a:t>কাজ</a:t>
            </a:r>
            <a:endParaRPr lang="da-DK" sz="1400" b="1" dirty="0">
              <a:solidFill>
                <a:srgbClr val="FFFFFF"/>
              </a:solidFill>
            </a:endParaRPr>
          </a:p>
        </p:txBody>
      </p:sp>
      <p:sp>
        <p:nvSpPr>
          <p:cNvPr id="1048798" name="Titel 1"/>
          <p:cNvSpPr>
            <a:spLocks noGrp="1"/>
          </p:cNvSpPr>
          <p:nvPr>
            <p:ph type="title"/>
          </p:nvPr>
        </p:nvSpPr>
        <p:spPr>
          <a:xfrm>
            <a:off x="838200" y="-9960"/>
            <a:ext cx="10515600" cy="978199"/>
          </a:xfrm>
        </p:spPr>
        <p:txBody>
          <a:bodyPr>
            <a:normAutofit/>
          </a:bodyPr>
          <a:lstStyle/>
          <a:p>
            <a:r>
              <a:rPr lang="en-GB" sz="3600" dirty="0" err="1">
                <a:solidFill>
                  <a:srgbClr val="B3186D"/>
                </a:solidFill>
                <a:latin typeface="Sans open"/>
                <a:ea typeface="Calibri" panose="020F0502020204030204" pitchFamily="34" charset="0"/>
                <a:cs typeface="Times New Roman" panose="02020603050405020304" pitchFamily="18" charset="0"/>
              </a:rPr>
              <a:t>মডিউল</a:t>
            </a:r>
            <a:r>
              <a:rPr lang="en-GB" sz="3600" dirty="0">
                <a:solidFill>
                  <a:srgbClr val="B3186D"/>
                </a:solidFill>
                <a:latin typeface="Sans open"/>
                <a:ea typeface="Calibri" panose="020F0502020204030204" pitchFamily="34" charset="0"/>
                <a:cs typeface="Times New Roman" panose="02020603050405020304" pitchFamily="18" charset="0"/>
              </a:rPr>
              <a:t> খ-</a:t>
            </a:r>
            <a:r>
              <a:rPr lang="en-US" sz="3600" dirty="0">
                <a:solidFill>
                  <a:srgbClr val="B3186D"/>
                </a:solidFill>
                <a:latin typeface="Sans open"/>
                <a:ea typeface="Calibri" panose="020F0502020204030204" pitchFamily="34" charset="0"/>
                <a:cs typeface="Times New Roman" panose="02020603050405020304" pitchFamily="18" charset="0"/>
              </a:rPr>
              <a:t> </a:t>
            </a:r>
            <a:r>
              <a:rPr lang="en-GB" sz="3600" dirty="0">
                <a:solidFill>
                  <a:srgbClr val="B3186D"/>
                </a:solidFill>
                <a:latin typeface="Sans open"/>
                <a:ea typeface="Calibri" panose="020F0502020204030204" pitchFamily="34" charset="0"/>
                <a:cs typeface="Times New Roman" panose="02020603050405020304" pitchFamily="18" charset="0"/>
              </a:rPr>
              <a:t>তে </a:t>
            </a:r>
            <a:r>
              <a:rPr lang="en-GB" altLang="en-US" sz="3600" dirty="0">
                <a:solidFill>
                  <a:srgbClr val="B3186D"/>
                </a:solidFill>
                <a:latin typeface="Sans open"/>
                <a:ea typeface="Calibri" panose="020F0502020204030204" pitchFamily="34" charset="0"/>
                <a:cs typeface="Times New Roman" panose="02020603050405020304" pitchFamily="18" charset="0"/>
              </a:rPr>
              <a:t>দলগত</a:t>
            </a:r>
            <a:r>
              <a:rPr lang="en-US" altLang="en-US" sz="3600" dirty="0">
                <a:solidFill>
                  <a:srgbClr val="B3186D"/>
                </a:solidFill>
                <a:latin typeface="Sans open"/>
                <a:ea typeface="Calibri" panose="020F0502020204030204" pitchFamily="34" charset="0"/>
                <a:cs typeface="Times New Roman" panose="02020603050405020304" pitchFamily="18" charset="0"/>
              </a:rPr>
              <a:t> </a:t>
            </a:r>
            <a:r>
              <a:rPr lang="en-GB" altLang="en-US" sz="3600" dirty="0">
                <a:solidFill>
                  <a:srgbClr val="B3186D"/>
                </a:solidFill>
                <a:latin typeface="Sans open"/>
                <a:ea typeface="Calibri" panose="020F0502020204030204" pitchFamily="34" charset="0"/>
                <a:cs typeface="Times New Roman" panose="02020603050405020304" pitchFamily="18" charset="0"/>
              </a:rPr>
              <a:t>কাজ</a:t>
            </a:r>
            <a:endParaRPr lang="zh-CN" altLang="en-US" sz="3600" dirty="0"/>
          </a:p>
        </p:txBody>
      </p:sp>
      <p:sp>
        <p:nvSpPr>
          <p:cNvPr id="1048799" name="TextBox 109"/>
          <p:cNvSpPr txBox="1"/>
          <p:nvPr/>
        </p:nvSpPr>
        <p:spPr>
          <a:xfrm>
            <a:off x="464144" y="1304435"/>
            <a:ext cx="10515600" cy="1590564"/>
          </a:xfrm>
          <a:prstGeom prst="rect">
            <a:avLst/>
          </a:prstGeom>
          <a:noFill/>
        </p:spPr>
        <p:txBody>
          <a:bodyPr wrap="square">
            <a:spAutoFit/>
          </a:bodyPr>
          <a:lstStyle/>
          <a:p>
            <a:pPr marL="412750" algn="just">
              <a:spcBef>
                <a:spcPts val="140"/>
              </a:spcBef>
              <a:spcAft>
                <a:spcPts val="0"/>
              </a:spcAft>
            </a:pPr>
            <a:endParaRPr lang="da-DK" sz="1600" dirty="0">
              <a:effectLst/>
              <a:latin typeface="Noto Sans" panose="020B0502040504020204" pitchFamily="34" charset="0"/>
              <a:ea typeface="Noto Sans" panose="020B0502040504020204" pitchFamily="34" charset="0"/>
            </a:endParaRPr>
          </a:p>
          <a:p>
            <a:pPr marL="732155" marR="255270" algn="just">
              <a:lnSpc>
                <a:spcPct val="105000"/>
              </a:lnSpc>
              <a:spcBef>
                <a:spcPts val="875"/>
              </a:spcBef>
              <a:spcAft>
                <a:spcPts val="0"/>
              </a:spcAft>
            </a:pPr>
            <a:r>
              <a:rPr lang="en-US" sz="1600" dirty="0" err="1">
                <a:solidFill>
                  <a:srgbClr val="00B9F1"/>
                </a:solidFill>
                <a:latin typeface="Noto Sans" panose="020B0502040504020204" pitchFamily="34" charset="0"/>
                <a:ea typeface="Noto Sans" panose="020B0502040504020204" pitchFamily="34" charset="0"/>
              </a:rPr>
              <a:t>তোমা</a:t>
            </a:r>
            <a:r>
              <a:rPr lang="en-US" sz="1600" dirty="0" err="1">
                <a:solidFill>
                  <a:srgbClr val="00B9F1"/>
                </a:solidFill>
                <a:effectLst/>
                <a:latin typeface="Noto Sans" panose="020B0502040504020204" pitchFamily="34" charset="0"/>
                <a:ea typeface="Noto Sans" panose="020B0502040504020204" pitchFamily="34" charset="0"/>
              </a:rPr>
              <a:t>র</a:t>
            </a:r>
            <a:r>
              <a:rPr lang="en-US" sz="1600" dirty="0">
                <a:solidFill>
                  <a:srgbClr val="00B9F1"/>
                </a:solidFill>
                <a:effectLst/>
                <a:latin typeface="Noto Sans" panose="020B0502040504020204" pitchFamily="34" charset="0"/>
                <a:ea typeface="Noto Sans" panose="020B0502040504020204" pitchFamily="34" charset="0"/>
              </a:rPr>
              <a:t> সহপাঠীদের সাথে একটি প্রশ্নাবলী তৈরি করতে </a:t>
            </a:r>
            <a:r>
              <a:rPr lang="en-US" sz="1600" dirty="0" err="1">
                <a:solidFill>
                  <a:srgbClr val="00B9F1"/>
                </a:solidFill>
                <a:effectLst/>
                <a:latin typeface="Noto Sans" panose="020B0502040504020204" pitchFamily="34" charset="0"/>
                <a:ea typeface="Noto Sans" panose="020B0502040504020204" pitchFamily="34" charset="0"/>
              </a:rPr>
              <a:t>কাজ</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যা পরিবার এবং বন্ধুবান্ধব </a:t>
            </a:r>
            <a:r>
              <a:rPr lang="en-US" sz="1600" dirty="0" err="1">
                <a:solidFill>
                  <a:srgbClr val="00B9F1"/>
                </a:solidFill>
                <a:effectLst/>
                <a:latin typeface="Noto Sans" panose="020B0502040504020204" pitchFamily="34" charset="0"/>
                <a:ea typeface="Noto Sans" panose="020B0502040504020204" pitchFamily="34" charset="0"/>
              </a:rPr>
              <a:t>বা</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latin typeface="Noto Sans" panose="020B0502040504020204" pitchFamily="34" charset="0"/>
                <a:ea typeface="Noto Sans" panose="020B0502040504020204" pitchFamily="34" charset="0"/>
              </a:rPr>
              <a:t>তোমা</a:t>
            </a:r>
            <a:r>
              <a:rPr lang="en-US" sz="1600" dirty="0" err="1">
                <a:solidFill>
                  <a:srgbClr val="00B9F1"/>
                </a:solidFill>
                <a:effectLst/>
                <a:latin typeface="Noto Sans" panose="020B0502040504020204" pitchFamily="34" charset="0"/>
                <a:ea typeface="Noto Sans" panose="020B0502040504020204" pitchFamily="34" charset="0"/>
              </a:rPr>
              <a:t>র</a:t>
            </a:r>
            <a:r>
              <a:rPr lang="en-US" sz="1600" dirty="0">
                <a:solidFill>
                  <a:srgbClr val="00B9F1"/>
                </a:solidFill>
                <a:effectLst/>
                <a:latin typeface="Noto Sans" panose="020B0502040504020204" pitchFamily="34" charset="0"/>
                <a:ea typeface="Noto Sans" panose="020B0502040504020204" pitchFamily="34" charset="0"/>
              </a:rPr>
              <a:t> সম্প্রদায়ের লোকদের আয়োডিন এবং এটি তাদের স্বাস্থ্যকে কীভাবে প্রভাবিত করে সে সম্পর্কে জিজ্ঞাসা করে।</a:t>
            </a:r>
            <a:endParaRPr lang="zh-CN" altLang="en-US" sz="1600" dirty="0"/>
          </a:p>
          <a:p>
            <a:pPr marL="732155" marR="255270" algn="just">
              <a:lnSpc>
                <a:spcPct val="105000"/>
              </a:lnSpc>
              <a:spcBef>
                <a:spcPts val="875"/>
              </a:spcBef>
              <a:spcAft>
                <a:spcPts val="0"/>
              </a:spcAft>
            </a:pPr>
            <a:r>
              <a:rPr lang="en-US" sz="1600" b="1" dirty="0">
                <a:solidFill>
                  <a:srgbClr val="00B9F1"/>
                </a:solidFill>
                <a:effectLst/>
                <a:latin typeface="Noto Sans" panose="020B0502040504020204" pitchFamily="34" charset="0"/>
                <a:ea typeface="Noto Sans" panose="020B0502040504020204" pitchFamily="34" charset="0"/>
              </a:rPr>
              <a:t>কিভাবে প্রশ্নাবলী তৈরি করতে হয় এবং কিভাবে পড়াশুনা করতে হয় </a:t>
            </a:r>
            <a:r>
              <a:rPr lang="en-GB" altLang="en-US" sz="1600" b="1" dirty="0">
                <a:solidFill>
                  <a:srgbClr val="00B9F1"/>
                </a:solidFill>
                <a:effectLst/>
                <a:latin typeface="Noto Sans" panose="020B0502040504020204" pitchFamily="34" charset="0"/>
                <a:ea typeface="Noto Sans" panose="020B0502040504020204" pitchFamily="34" charset="0"/>
              </a:rPr>
              <a:t>জানতে</a:t>
            </a:r>
            <a:r>
              <a:rPr lang="en-US" altLang="en-US" sz="1600" b="1" dirty="0">
                <a:solidFill>
                  <a:srgbClr val="00B9F1"/>
                </a:solidFill>
                <a:effectLst/>
                <a:latin typeface="Noto Sans" panose="020B0502040504020204" pitchFamily="34" charset="0"/>
                <a:ea typeface="Noto Sans" panose="020B0502040504020204" pitchFamily="34" charset="0"/>
              </a:rPr>
              <a:t> </a:t>
            </a:r>
            <a:r>
              <a:rPr lang="en-US" sz="1600" b="1" dirty="0">
                <a:solidFill>
                  <a:srgbClr val="00B9F1"/>
                </a:solidFill>
                <a:effectLst/>
                <a:latin typeface="Noto Sans" panose="020B0502040504020204" pitchFamily="34" charset="0"/>
                <a:ea typeface="Noto Sans" panose="020B0502040504020204" pitchFamily="34" charset="0"/>
              </a:rPr>
              <a:t>আয়োডিন প্ল্যাটফর্মের  </a:t>
            </a:r>
            <a:r>
              <a:rPr lang="en-GB" altLang="en-US" sz="1600" b="1" dirty="0">
                <a:solidFill>
                  <a:srgbClr val="00B9F1"/>
                </a:solidFill>
                <a:effectLst/>
                <a:latin typeface="Noto Sans" panose="020B0502040504020204" pitchFamily="34" charset="0"/>
                <a:ea typeface="Noto Sans" panose="020B0502040504020204" pitchFamily="34" charset="0"/>
              </a:rPr>
              <a:t>অ</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আ</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ক</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খ</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err="1">
                <a:solidFill>
                  <a:srgbClr val="00B9F1"/>
                </a:solidFill>
                <a:effectLst/>
                <a:latin typeface="Noto Sans" panose="020B0502040504020204" pitchFamily="34" charset="0"/>
                <a:ea typeface="Noto Sans" panose="020B0502040504020204" pitchFamily="34" charset="0"/>
              </a:rPr>
              <a:t>তে</a:t>
            </a:r>
            <a:r>
              <a:rPr lang="en-US" altLang="en-US" sz="1600" b="1" dirty="0">
                <a:solidFill>
                  <a:srgbClr val="00B9F1"/>
                </a:solidFill>
                <a:effectLst/>
                <a:latin typeface="Noto Sans" panose="020B0502040504020204" pitchFamily="34" charset="0"/>
                <a:ea typeface="Noto Sans" panose="020B0502040504020204" pitchFamily="34" charset="0"/>
              </a:rPr>
              <a:t> </a:t>
            </a:r>
            <a:r>
              <a:rPr lang="en-US" sz="1600" b="1" dirty="0" err="1">
                <a:solidFill>
                  <a:srgbClr val="00B9F1"/>
                </a:solidFill>
                <a:effectLst/>
                <a:latin typeface="Noto Sans" panose="020B0502040504020204" pitchFamily="34" charset="0"/>
                <a:ea typeface="Noto Sans" panose="020B0502040504020204" pitchFamily="34" charset="0"/>
              </a:rPr>
              <a:t>দেখ</a:t>
            </a:r>
            <a:r>
              <a:rPr lang="en-GB" altLang="en-US" sz="1600" b="1"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p:txBody>
      </p:sp>
      <p:sp>
        <p:nvSpPr>
          <p:cNvPr id="1048800" name="Graphic 937"/>
          <p:cNvSpPr/>
          <p:nvPr/>
        </p:nvSpPr>
        <p:spPr>
          <a:xfrm>
            <a:off x="641807" y="1815910"/>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048801" name="Graphic 925"/>
          <p:cNvSpPr/>
          <p:nvPr/>
        </p:nvSpPr>
        <p:spPr>
          <a:xfrm>
            <a:off x="565606" y="3668946"/>
            <a:ext cx="10143031" cy="9906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048802" name="Graphic 926"/>
          <p:cNvSpPr/>
          <p:nvPr/>
        </p:nvSpPr>
        <p:spPr>
          <a:xfrm>
            <a:off x="565607" y="3668946"/>
            <a:ext cx="10143032" cy="1129146"/>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048803" name="Graphic 927"/>
          <p:cNvSpPr/>
          <p:nvPr/>
        </p:nvSpPr>
        <p:spPr>
          <a:xfrm>
            <a:off x="756107" y="3509634"/>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pPr algn="ctr"/>
            <a:r>
              <a:rPr lang="en-GB" altLang="en-US" sz="1400" b="1" dirty="0">
                <a:solidFill>
                  <a:srgbClr val="FFFFFF"/>
                </a:solidFill>
              </a:rPr>
              <a:t>কাজ</a:t>
            </a:r>
            <a:endParaRPr lang="da-DK" dirty="0"/>
          </a:p>
        </p:txBody>
      </p:sp>
      <p:sp>
        <p:nvSpPr>
          <p:cNvPr id="1048804" name="Graphic 937"/>
          <p:cNvSpPr/>
          <p:nvPr/>
        </p:nvSpPr>
        <p:spPr>
          <a:xfrm>
            <a:off x="641807" y="3904531"/>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048805" name="Graphic 925"/>
          <p:cNvSpPr/>
          <p:nvPr/>
        </p:nvSpPr>
        <p:spPr>
          <a:xfrm>
            <a:off x="575930" y="5428114"/>
            <a:ext cx="9970150" cy="892706"/>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sz="1600" dirty="0"/>
          </a:p>
        </p:txBody>
      </p:sp>
      <p:sp>
        <p:nvSpPr>
          <p:cNvPr id="1048806" name="Graphic 926"/>
          <p:cNvSpPr/>
          <p:nvPr/>
        </p:nvSpPr>
        <p:spPr>
          <a:xfrm>
            <a:off x="575929" y="5428114"/>
            <a:ext cx="10143031" cy="1155566"/>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048807" name="Graphic 927"/>
          <p:cNvSpPr/>
          <p:nvPr/>
        </p:nvSpPr>
        <p:spPr>
          <a:xfrm>
            <a:off x="797429" y="5271669"/>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pPr algn="ctr"/>
            <a:r>
              <a:rPr lang="en-GB" altLang="en-US" sz="1400" b="1" dirty="0">
                <a:solidFill>
                  <a:srgbClr val="FFFFFF"/>
                </a:solidFill>
              </a:rPr>
              <a:t>কাজ</a:t>
            </a:r>
            <a:endParaRPr lang="da-DK" sz="1400" b="1" dirty="0">
              <a:solidFill>
                <a:srgbClr val="FFFFFF"/>
              </a:solidFill>
            </a:endParaRPr>
          </a:p>
        </p:txBody>
      </p:sp>
      <p:sp>
        <p:nvSpPr>
          <p:cNvPr id="1048808" name="Graphic 937"/>
          <p:cNvSpPr/>
          <p:nvPr/>
        </p:nvSpPr>
        <p:spPr>
          <a:xfrm>
            <a:off x="652130" y="5663699"/>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048817" name="TextBox 161"/>
          <p:cNvSpPr txBox="1"/>
          <p:nvPr/>
        </p:nvSpPr>
        <p:spPr>
          <a:xfrm>
            <a:off x="464144" y="3190180"/>
            <a:ext cx="8771296" cy="369332"/>
          </a:xfrm>
          <a:prstGeom prst="rect">
            <a:avLst/>
          </a:prstGeom>
          <a:noFill/>
        </p:spPr>
        <p:txBody>
          <a:bodyPr wrap="square">
            <a:spAutoFit/>
          </a:bodyPr>
          <a:lstStyle/>
          <a:p>
            <a:r>
              <a:rPr lang="en-US" b="1" dirty="0" err="1">
                <a:solidFill>
                  <a:srgbClr val="E62C78"/>
                </a:solidFill>
                <a:effectLst/>
                <a:latin typeface="Noto Sans" panose="020B0502040504020204" pitchFamily="34" charset="0"/>
                <a:ea typeface="Noto Sans" panose="020B0502040504020204" pitchFamily="34" charset="0"/>
              </a:rPr>
              <a:t>আয়োডিন</a:t>
            </a:r>
            <a:r>
              <a:rPr lang="en-US" b="1" dirty="0">
                <a:solidFill>
                  <a:srgbClr val="E62C78"/>
                </a:solidFill>
                <a:effectLst/>
                <a:latin typeface="Noto Sans" panose="020B0502040504020204" pitchFamily="34" charset="0"/>
                <a:ea typeface="Noto Sans" panose="020B0502040504020204" pitchFamily="34" charset="0"/>
              </a:rPr>
              <a:t> </a:t>
            </a:r>
            <a:r>
              <a:rPr lang="en-US" b="1" dirty="0" err="1">
                <a:solidFill>
                  <a:srgbClr val="E62C78"/>
                </a:solidFill>
                <a:effectLst/>
                <a:latin typeface="Noto Sans" panose="020B0502040504020204" pitchFamily="34" charset="0"/>
                <a:ea typeface="Noto Sans" panose="020B0502040504020204" pitchFamily="34" charset="0"/>
              </a:rPr>
              <a:t>সনাক্ত</a:t>
            </a:r>
            <a:r>
              <a:rPr lang="en-GB" altLang="en-US" b="1" dirty="0" err="1">
                <a:solidFill>
                  <a:srgbClr val="E62C78"/>
                </a:solidFill>
                <a:effectLst/>
                <a:latin typeface="Noto Sans" panose="020B0502040504020204" pitchFamily="34" charset="0"/>
                <a:ea typeface="Noto Sans" panose="020B0502040504020204" pitchFamily="34" charset="0"/>
              </a:rPr>
              <a:t>করণ</a:t>
            </a:r>
            <a:r>
              <a:rPr lang="en-US" b="1" dirty="0">
                <a:solidFill>
                  <a:srgbClr val="E62C78"/>
                </a:solidFill>
                <a:effectLst/>
                <a:latin typeface="Noto Sans" panose="020B0502040504020204" pitchFamily="34" charset="0"/>
                <a:ea typeface="Noto Sans" panose="020B0502040504020204" pitchFamily="34" charset="0"/>
              </a:rPr>
              <a:t>: পারিবারিক খাদ্য রেকর্ডের অনুসন্ধান</a:t>
            </a:r>
            <a:endParaRPr lang="da-DK" b="1" dirty="0"/>
          </a:p>
        </p:txBody>
      </p:sp>
      <p:sp>
        <p:nvSpPr>
          <p:cNvPr id="1048818" name="TextBox 163"/>
          <p:cNvSpPr txBox="1"/>
          <p:nvPr/>
        </p:nvSpPr>
        <p:spPr>
          <a:xfrm>
            <a:off x="3958" y="4967267"/>
            <a:ext cx="9513094" cy="312521"/>
          </a:xfrm>
          <a:prstGeom prst="rect">
            <a:avLst/>
          </a:prstGeom>
          <a:noFill/>
        </p:spPr>
        <p:txBody>
          <a:bodyPr wrap="square">
            <a:spAutoFit/>
          </a:bodyPr>
          <a:lstStyle/>
          <a:p>
            <a:pPr marL="457200" marR="2828925">
              <a:lnSpc>
                <a:spcPct val="78000"/>
              </a:lnSpc>
            </a:pPr>
            <a:r>
              <a:rPr lang="en-US" b="1" kern="0" dirty="0">
                <a:solidFill>
                  <a:srgbClr val="E62C78"/>
                </a:solidFill>
                <a:effectLst/>
                <a:latin typeface="Noto Sans" panose="020B0502040504020204" pitchFamily="34" charset="0"/>
                <a:ea typeface="Noto Sans" panose="020B0502040504020204" pitchFamily="34" charset="0"/>
              </a:rPr>
              <a:t>আয়োডিন </a:t>
            </a:r>
            <a:r>
              <a:rPr lang="en-GB" altLang="en-US" b="1" kern="0" dirty="0">
                <a:solidFill>
                  <a:srgbClr val="E62C78"/>
                </a:solidFill>
                <a:effectLst/>
                <a:latin typeface="Noto Sans" panose="020B0502040504020204" pitchFamily="34" charset="0"/>
                <a:ea typeface="Noto Sans" panose="020B0502040504020204" pitchFamily="34" charset="0"/>
              </a:rPr>
              <a:t>সন্ধান</a:t>
            </a:r>
            <a:r>
              <a:rPr lang="en-US" b="1" kern="0" dirty="0">
                <a:solidFill>
                  <a:srgbClr val="E62C78"/>
                </a:solidFill>
                <a:effectLst/>
                <a:latin typeface="Noto Sans" panose="020B0502040504020204" pitchFamily="34" charset="0"/>
                <a:ea typeface="Noto Sans" panose="020B0502040504020204" pitchFamily="34" charset="0"/>
              </a:rPr>
              <a:t>: </a:t>
            </a:r>
            <a:r>
              <a:rPr lang="en-GB" altLang="en-US" b="1" kern="0" dirty="0">
                <a:solidFill>
                  <a:srgbClr val="E62C78"/>
                </a:solidFill>
                <a:effectLst/>
                <a:latin typeface="Noto Sans" panose="020B0502040504020204" pitchFamily="34" charset="0"/>
                <a:ea typeface="Noto Sans" panose="020B0502040504020204" pitchFamily="34" charset="0"/>
              </a:rPr>
              <a:t>বৈশ্বিক</a:t>
            </a:r>
            <a:r>
              <a:rPr lang="en-US" altLang="en-US" b="1" kern="0" dirty="0">
                <a:solidFill>
                  <a:srgbClr val="E62C78"/>
                </a:solidFill>
                <a:effectLst/>
                <a:latin typeface="Noto Sans" panose="020B0502040504020204" pitchFamily="34" charset="0"/>
                <a:ea typeface="Noto Sans" panose="020B0502040504020204" pitchFamily="34" charset="0"/>
              </a:rPr>
              <a:t> </a:t>
            </a:r>
            <a:r>
              <a:rPr lang="en-GB" altLang="en-US" b="1" kern="0" dirty="0">
                <a:solidFill>
                  <a:srgbClr val="E62C78"/>
                </a:solidFill>
                <a:effectLst/>
                <a:latin typeface="Noto Sans" panose="020B0502040504020204" pitchFamily="34" charset="0"/>
                <a:ea typeface="Noto Sans" panose="020B0502040504020204" pitchFamily="34" charset="0"/>
              </a:rPr>
              <a:t>সুরক্ষিতকরণ</a:t>
            </a:r>
            <a:r>
              <a:rPr lang="en-US" altLang="en-US" b="1" kern="0" dirty="0">
                <a:solidFill>
                  <a:srgbClr val="E62C78"/>
                </a:solidFill>
                <a:effectLst/>
                <a:latin typeface="Noto Sans" panose="020B0502040504020204" pitchFamily="34" charset="0"/>
                <a:ea typeface="Noto Sans" panose="020B0502040504020204" pitchFamily="34" charset="0"/>
              </a:rPr>
              <a:t> </a:t>
            </a:r>
            <a:r>
              <a:rPr lang="en-GB" altLang="en-US" b="1" kern="0" dirty="0">
                <a:solidFill>
                  <a:srgbClr val="E62C78"/>
                </a:solidFill>
                <a:effectLst/>
                <a:latin typeface="Noto Sans" panose="020B0502040504020204" pitchFamily="34" charset="0"/>
                <a:ea typeface="Noto Sans" panose="020B0502040504020204" pitchFamily="34" charset="0"/>
              </a:rPr>
              <a:t>কার্যক্রম</a:t>
            </a:r>
            <a:r>
              <a:rPr lang="en-US" altLang="en-US" b="1" kern="0" dirty="0">
                <a:solidFill>
                  <a:srgbClr val="E62C78"/>
                </a:solidFill>
                <a:effectLst/>
                <a:latin typeface="Noto Sans" panose="020B0502040504020204" pitchFamily="34" charset="0"/>
                <a:ea typeface="Noto Sans" panose="020B0502040504020204" pitchFamily="34" charset="0"/>
              </a:rPr>
              <a:t> </a:t>
            </a:r>
            <a:r>
              <a:rPr lang="en-GB" altLang="en-US" b="1" kern="0" dirty="0">
                <a:solidFill>
                  <a:srgbClr val="E62C78"/>
                </a:solidFill>
                <a:effectLst/>
                <a:latin typeface="Noto Sans" panose="020B0502040504020204" pitchFamily="34" charset="0"/>
                <a:ea typeface="Noto Sans" panose="020B0502040504020204" pitchFamily="34" charset="0"/>
              </a:rPr>
              <a:t>বর্ণন</a:t>
            </a:r>
            <a:r>
              <a:rPr lang="en-US" b="1" kern="0" dirty="0">
                <a:solidFill>
                  <a:srgbClr val="E62C78"/>
                </a:solidFill>
                <a:effectLst/>
                <a:latin typeface="Noto Sans" panose="020B0502040504020204" pitchFamily="34" charset="0"/>
                <a:ea typeface="Noto Sans" panose="020B0502040504020204" pitchFamily="34" charset="0"/>
              </a:rPr>
              <a:t> </a:t>
            </a:r>
            <a:endParaRPr lang="da-DK" b="1" kern="0" dirty="0">
              <a:effectLst/>
              <a:latin typeface="Noto Sans" panose="020B0502040504020204" pitchFamily="34" charset="0"/>
              <a:ea typeface="Noto Sans" panose="020B0502040504020204" pitchFamily="34" charset="0"/>
            </a:endParaRPr>
          </a:p>
        </p:txBody>
      </p:sp>
      <p:sp>
        <p:nvSpPr>
          <p:cNvPr id="1048821" name="TextBox 169"/>
          <p:cNvSpPr txBox="1"/>
          <p:nvPr/>
        </p:nvSpPr>
        <p:spPr>
          <a:xfrm>
            <a:off x="432437" y="1041720"/>
            <a:ext cx="9991723" cy="369332"/>
          </a:xfrm>
          <a:prstGeom prst="rect">
            <a:avLst/>
          </a:prstGeom>
          <a:noFill/>
        </p:spPr>
        <p:txBody>
          <a:bodyPr wrap="square">
            <a:spAutoFit/>
          </a:bodyPr>
          <a:lstStyle/>
          <a:p>
            <a:r>
              <a:rPr lang="en-US" b="1" dirty="0">
                <a:solidFill>
                  <a:srgbClr val="E62C78"/>
                </a:solidFill>
                <a:effectLst/>
                <a:latin typeface="Noto Sans" panose="020B0502040504020204" pitchFamily="34" charset="0"/>
                <a:ea typeface="Noto Sans" panose="020B0502040504020204" pitchFamily="34" charset="0"/>
              </a:rPr>
              <a:t>আয়োডিন সচেতনতার জন্য প্রচেষ্টা: একটি সম্প্রদায় ভিত্তিক প্রশ্নমালা তৈরি </a:t>
            </a:r>
            <a:endParaRPr lang="da-DK" b="1" dirty="0"/>
          </a:p>
        </p:txBody>
      </p:sp>
      <p:sp>
        <p:nvSpPr>
          <p:cNvPr id="1048822" name="TextBox 171"/>
          <p:cNvSpPr txBox="1"/>
          <p:nvPr/>
        </p:nvSpPr>
        <p:spPr>
          <a:xfrm>
            <a:off x="445390" y="3729603"/>
            <a:ext cx="10263250" cy="1077218"/>
          </a:xfrm>
          <a:prstGeom prst="rect">
            <a:avLst/>
          </a:prstGeom>
          <a:noFill/>
        </p:spPr>
        <p:txBody>
          <a:bodyPr wrap="square">
            <a:spAutoFit/>
          </a:bodyPr>
          <a:lstStyle/>
          <a:p>
            <a:pPr marL="869950" algn="just"/>
            <a:r>
              <a:rPr lang="en-US" sz="1600" dirty="0">
                <a:solidFill>
                  <a:srgbClr val="00B9F1"/>
                </a:solidFill>
                <a:effectLst/>
                <a:latin typeface="Noto Sans" panose="020B0502040504020204" pitchFamily="34" charset="0"/>
                <a:ea typeface="Noto Sans" panose="020B0502040504020204" pitchFamily="34" charset="0"/>
              </a:rPr>
              <a:t>আয়োডিন খাবারের রেকর্ড তৈরি </a:t>
            </a:r>
            <a:r>
              <a:rPr lang="en-US" sz="1600" dirty="0" err="1">
                <a:solidFill>
                  <a:srgbClr val="00B9F1"/>
                </a:solidFill>
                <a:effectLst/>
                <a:latin typeface="Noto Sans" panose="020B0502040504020204" pitchFamily="34" charset="0"/>
                <a:ea typeface="Noto Sans" panose="020B0502040504020204" pitchFamily="34" charset="0"/>
              </a:rPr>
              <a:t>করতে</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latin typeface="Noto Sans" panose="020B0502040504020204" pitchFamily="34" charset="0"/>
                <a:ea typeface="Noto Sans" panose="020B0502040504020204" pitchFamily="34" charset="0"/>
              </a:rPr>
              <a:t>তোমা</a:t>
            </a:r>
            <a:r>
              <a:rPr lang="en-US" sz="1600" dirty="0" err="1">
                <a:solidFill>
                  <a:srgbClr val="00B9F1"/>
                </a:solidFill>
                <a:effectLst/>
                <a:latin typeface="Noto Sans" panose="020B0502040504020204" pitchFamily="34" charset="0"/>
                <a:ea typeface="Noto Sans" panose="020B0502040504020204" pitchFamily="34" charset="0"/>
              </a:rPr>
              <a:t>র</a:t>
            </a:r>
            <a:r>
              <a:rPr lang="en-US" sz="1600" dirty="0">
                <a:solidFill>
                  <a:srgbClr val="00B9F1"/>
                </a:solidFill>
                <a:effectLst/>
                <a:latin typeface="Noto Sans" panose="020B0502040504020204" pitchFamily="34" charset="0"/>
                <a:ea typeface="Noto Sans" panose="020B0502040504020204" pitchFamily="34" charset="0"/>
              </a:rPr>
              <a:t> গোষ্ঠীর সাথে একসাথে </a:t>
            </a:r>
            <a:r>
              <a:rPr lang="en-US" sz="1600" dirty="0" err="1">
                <a:solidFill>
                  <a:srgbClr val="00B9F1"/>
                </a:solidFill>
                <a:effectLst/>
                <a:latin typeface="Noto Sans" panose="020B0502040504020204" pitchFamily="34" charset="0"/>
                <a:ea typeface="Noto Sans" panose="020B0502040504020204" pitchFamily="34" charset="0"/>
              </a:rPr>
              <a:t>কাজ</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তারা তাদের খাবারে আয়োডিন </a:t>
            </a:r>
            <a:r>
              <a:rPr lang="en-GB" altLang="en-US" sz="1600" dirty="0">
                <a:solidFill>
                  <a:srgbClr val="00B9F1"/>
                </a:solidFill>
                <a:effectLst/>
                <a:latin typeface="Noto Sans" panose="020B0502040504020204" pitchFamily="34" charset="0"/>
                <a:ea typeface="Noto Sans" panose="020B0502040504020204" pitchFamily="34" charset="0"/>
              </a:rPr>
              <a:t>কিভাবে</a:t>
            </a:r>
            <a:r>
              <a:rPr lang="en-US" altLang="en-US" sz="1600" dirty="0">
                <a:solidFill>
                  <a:srgbClr val="00B9F1"/>
                </a:solidFill>
                <a:effectLst/>
                <a:latin typeface="Noto Sans" panose="020B0502040504020204" pitchFamily="34" charset="0"/>
                <a:ea typeface="Noto Sans" panose="020B0502040504020204" pitchFamily="34" charset="0"/>
              </a:rPr>
              <a:t> </a:t>
            </a:r>
            <a:r>
              <a:rPr lang="en-US" sz="1600" dirty="0">
                <a:solidFill>
                  <a:srgbClr val="00B9F1"/>
                </a:solidFill>
                <a:effectLst/>
                <a:latin typeface="Noto Sans" panose="020B0502040504020204" pitchFamily="34" charset="0"/>
                <a:ea typeface="Noto Sans" panose="020B0502040504020204" pitchFamily="34" charset="0"/>
              </a:rPr>
              <a:t>পান তার উপর </a:t>
            </a:r>
            <a:r>
              <a:rPr lang="en-US" sz="1600" dirty="0" err="1">
                <a:solidFill>
                  <a:srgbClr val="00B9F1"/>
                </a:solidFill>
                <a:effectLst/>
                <a:latin typeface="Noto Sans" panose="020B0502040504020204" pitchFamily="34" charset="0"/>
                <a:ea typeface="Noto Sans" panose="020B0502040504020204" pitchFamily="34" charset="0"/>
              </a:rPr>
              <a:t>ফোকাস</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আয়োডিন ফিডব্যাক টুল </a:t>
            </a:r>
            <a:r>
              <a:rPr lang="en-US" sz="1600" dirty="0" err="1">
                <a:solidFill>
                  <a:srgbClr val="00B9F1"/>
                </a:solidFill>
                <a:effectLst/>
                <a:latin typeface="Noto Sans" panose="020B0502040504020204" pitchFamily="34" charset="0"/>
                <a:ea typeface="Noto Sans" panose="020B0502040504020204" pitchFamily="34" charset="0"/>
              </a:rPr>
              <a:t>ব্যবহার</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a:p>
            <a:pPr marL="869950" algn="just"/>
            <a:endParaRPr lang="da-DK" sz="1600" dirty="0">
              <a:effectLst/>
              <a:latin typeface="Noto Sans" panose="020B0502040504020204" pitchFamily="34" charset="0"/>
              <a:ea typeface="Noto Sans" panose="020B0502040504020204" pitchFamily="34" charset="0"/>
            </a:endParaRPr>
          </a:p>
          <a:p>
            <a:pPr marL="869950" algn="just"/>
            <a:r>
              <a:rPr lang="en-US" sz="1600" b="1" dirty="0">
                <a:solidFill>
                  <a:srgbClr val="00B9F1"/>
                </a:solidFill>
                <a:effectLst/>
                <a:latin typeface="Noto Sans" panose="020B0502040504020204" pitchFamily="34" charset="0"/>
                <a:ea typeface="Noto Sans" panose="020B0502040504020204" pitchFamily="34" charset="0"/>
              </a:rPr>
              <a:t>কিভাবে একটি খাদ্য রেকর্ড করতে?  আয়োডিন প্ল্যাটফর্মের </a:t>
            </a:r>
            <a:r>
              <a:rPr lang="en-GB" altLang="en-US" sz="1600" b="1" dirty="0">
                <a:solidFill>
                  <a:srgbClr val="00B9F1"/>
                </a:solidFill>
                <a:effectLst/>
                <a:latin typeface="Noto Sans" panose="020B0502040504020204" pitchFamily="34" charset="0"/>
                <a:ea typeface="Noto Sans" panose="020B0502040504020204" pitchFamily="34" charset="0"/>
              </a:rPr>
              <a:t>অ</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আ</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ক</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খ</a:t>
            </a:r>
            <a:r>
              <a:rPr lang="en-US" sz="1600" b="1" dirty="0">
                <a:solidFill>
                  <a:srgbClr val="00B9F1"/>
                </a:solidFill>
                <a:effectLst/>
                <a:latin typeface="Noto Sans" panose="020B0502040504020204" pitchFamily="34" charset="0"/>
                <a:ea typeface="Noto Sans" panose="020B0502040504020204" pitchFamily="34" charset="0"/>
              </a:rPr>
              <a:t>- তে </a:t>
            </a:r>
            <a:r>
              <a:rPr lang="en-US" sz="1600" b="1" dirty="0" err="1">
                <a:solidFill>
                  <a:srgbClr val="00B9F1"/>
                </a:solidFill>
                <a:effectLst/>
                <a:latin typeface="Noto Sans" panose="020B0502040504020204" pitchFamily="34" charset="0"/>
                <a:ea typeface="Noto Sans" panose="020B0502040504020204" pitchFamily="34" charset="0"/>
              </a:rPr>
              <a:t>আরও</a:t>
            </a:r>
            <a:r>
              <a:rPr lang="en-US" sz="1600" b="1" dirty="0">
                <a:solidFill>
                  <a:srgbClr val="00B9F1"/>
                </a:solidFill>
                <a:effectLst/>
                <a:latin typeface="Noto Sans" panose="020B0502040504020204" pitchFamily="34" charset="0"/>
                <a:ea typeface="Noto Sans" panose="020B0502040504020204" pitchFamily="34" charset="0"/>
              </a:rPr>
              <a:t> </a:t>
            </a:r>
            <a:r>
              <a:rPr lang="en-US" sz="1600" b="1" dirty="0" err="1">
                <a:solidFill>
                  <a:srgbClr val="00B9F1"/>
                </a:solidFill>
                <a:effectLst/>
                <a:latin typeface="Noto Sans" panose="020B0502040504020204" pitchFamily="34" charset="0"/>
                <a:ea typeface="Noto Sans" panose="020B0502040504020204" pitchFamily="34" charset="0"/>
              </a:rPr>
              <a:t>দেখ</a:t>
            </a:r>
            <a:endParaRPr lang="da-DK" sz="1600" dirty="0">
              <a:effectLst/>
              <a:latin typeface="Noto Sans" panose="020B0502040504020204" pitchFamily="34" charset="0"/>
              <a:ea typeface="Noto Sans" panose="020B0502040504020204" pitchFamily="34" charset="0"/>
            </a:endParaRPr>
          </a:p>
        </p:txBody>
      </p:sp>
      <p:sp>
        <p:nvSpPr>
          <p:cNvPr id="1048823" name="TextBox 173"/>
          <p:cNvSpPr txBox="1"/>
          <p:nvPr/>
        </p:nvSpPr>
        <p:spPr>
          <a:xfrm>
            <a:off x="400512" y="5495477"/>
            <a:ext cx="10338608" cy="1077218"/>
          </a:xfrm>
          <a:prstGeom prst="rect">
            <a:avLst/>
          </a:prstGeom>
          <a:noFill/>
        </p:spPr>
        <p:txBody>
          <a:bodyPr wrap="square">
            <a:spAutoFit/>
          </a:bodyPr>
          <a:lstStyle/>
          <a:p>
            <a:pPr marL="881380" algn="just"/>
            <a:r>
              <a:rPr lang="en-US" sz="1600" dirty="0" err="1">
                <a:solidFill>
                  <a:srgbClr val="00B9F1"/>
                </a:solidFill>
                <a:latin typeface="Noto Sans" panose="020B0502040504020204" pitchFamily="34" charset="0"/>
                <a:ea typeface="Noto Sans" panose="020B0502040504020204" pitchFamily="34" charset="0"/>
              </a:rPr>
              <a:t>তোমরা</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এবং</a:t>
            </a:r>
            <a:r>
              <a:rPr lang="en-US" sz="1600" dirty="0">
                <a:solidFill>
                  <a:srgbClr val="00B9F1"/>
                </a:solidFill>
                <a:latin typeface="Noto Sans" panose="020B0502040504020204" pitchFamily="34" charset="0"/>
                <a:ea typeface="Noto Sans" panose="020B0502040504020204" pitchFamily="34" charset="0"/>
              </a:rPr>
              <a:t> </a:t>
            </a:r>
            <a:r>
              <a:rPr lang="en-US" sz="1600" dirty="0" err="1">
                <a:solidFill>
                  <a:srgbClr val="00B9F1"/>
                </a:solidFill>
                <a:latin typeface="Noto Sans" panose="020B0502040504020204" pitchFamily="34" charset="0"/>
                <a:ea typeface="Noto Sans" panose="020B0502040504020204" pitchFamily="34" charset="0"/>
              </a:rPr>
              <a:t>তোমা</a:t>
            </a:r>
            <a:r>
              <a:rPr lang="en-GB" altLang="en-US" sz="1600" dirty="0" err="1">
                <a:solidFill>
                  <a:srgbClr val="00B9F1"/>
                </a:solidFill>
                <a:effectLst/>
                <a:latin typeface="Noto Sans" panose="020B0502040504020204" pitchFamily="34" charset="0"/>
                <a:ea typeface="Noto Sans" panose="020B0502040504020204" pitchFamily="34" charset="0"/>
              </a:rPr>
              <a:t>দের</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গ্রুপ</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latin typeface="Noto Sans" panose="020B0502040504020204" pitchFamily="34" charset="0"/>
                <a:ea typeface="Noto Sans" panose="020B0502040504020204" pitchFamily="34" charset="0"/>
              </a:rPr>
              <a:t>তোমা</a:t>
            </a:r>
            <a:r>
              <a:rPr lang="en-GB" altLang="en-US" sz="1600" dirty="0" err="1">
                <a:solidFill>
                  <a:srgbClr val="00B9F1"/>
                </a:solidFill>
                <a:effectLst/>
                <a:latin typeface="Noto Sans" panose="020B0502040504020204" pitchFamily="34" charset="0"/>
                <a:ea typeface="Noto Sans" panose="020B0502040504020204" pitchFamily="34" charset="0"/>
              </a:rPr>
              <a:t>দের</a:t>
            </a:r>
            <a:r>
              <a:rPr lang="en-US" alt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নিজে</a:t>
            </a:r>
            <a:r>
              <a:rPr lang="en-GB" altLang="en-US" sz="1600" dirty="0" err="1">
                <a:solidFill>
                  <a:srgbClr val="00B9F1"/>
                </a:solidFill>
                <a:effectLst/>
                <a:latin typeface="Noto Sans" panose="020B0502040504020204" pitchFamily="34" charset="0"/>
                <a:ea typeface="Noto Sans" panose="020B0502040504020204" pitchFamily="34" charset="0"/>
              </a:rPr>
              <a:t>দের</a:t>
            </a:r>
            <a:r>
              <a:rPr lang="en-US" altLang="en-US" sz="1600" dirty="0">
                <a:solidFill>
                  <a:srgbClr val="00B9F1"/>
                </a:solidFill>
                <a:effectLst/>
                <a:latin typeface="Noto Sans" panose="020B0502040504020204" pitchFamily="34" charset="0"/>
                <a:ea typeface="Noto Sans" panose="020B0502040504020204" pitchFamily="34" charset="0"/>
              </a:rPr>
              <a:t> </a:t>
            </a:r>
            <a:r>
              <a:rPr lang="en-GB" altLang="en-US" sz="1600" dirty="0" err="1">
                <a:solidFill>
                  <a:srgbClr val="00B9F1"/>
                </a:solidFill>
                <a:effectLst/>
                <a:latin typeface="Noto Sans" panose="020B0502040504020204" pitchFamily="34" charset="0"/>
                <a:ea typeface="Noto Sans" panose="020B0502040504020204" pitchFamily="34" charset="0"/>
              </a:rPr>
              <a:t>দেশ</a:t>
            </a:r>
            <a:r>
              <a:rPr lang="en-US" sz="1600" dirty="0" err="1">
                <a:solidFill>
                  <a:srgbClr val="00B9F1"/>
                </a:solidFill>
                <a:effectLst/>
                <a:latin typeface="Noto Sans" panose="020B0502040504020204" pitchFamily="34" charset="0"/>
                <a:ea typeface="Noto Sans" panose="020B0502040504020204" pitchFamily="34" charset="0"/>
              </a:rPr>
              <a:t>সহ</a:t>
            </a:r>
            <a:r>
              <a:rPr lang="en-US" sz="1600" dirty="0">
                <a:solidFill>
                  <a:srgbClr val="00B9F1"/>
                </a:solidFill>
                <a:effectLst/>
                <a:latin typeface="Noto Sans" panose="020B0502040504020204" pitchFamily="34" charset="0"/>
                <a:ea typeface="Noto Sans" panose="020B0502040504020204" pitchFamily="34" charset="0"/>
              </a:rPr>
              <a:t> বিভিন্ন দেশে </a:t>
            </a:r>
            <a:r>
              <a:rPr lang="en-US" sz="1600" dirty="0" err="1">
                <a:solidFill>
                  <a:srgbClr val="00B9F1"/>
                </a:solidFill>
                <a:effectLst/>
                <a:latin typeface="Noto Sans" panose="020B0502040504020204" pitchFamily="34" charset="0"/>
                <a:ea typeface="Noto Sans" panose="020B0502040504020204" pitchFamily="34" charset="0"/>
              </a:rPr>
              <a:t>আয়োডিন</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ফর্টিফিকেশন</a:t>
            </a:r>
            <a:r>
              <a:rPr lang="en-US" sz="1600" dirty="0">
                <a:solidFill>
                  <a:srgbClr val="00B9F1"/>
                </a:solidFill>
                <a:effectLst/>
                <a:latin typeface="Noto Sans" panose="020B0502040504020204" pitchFamily="34" charset="0"/>
                <a:ea typeface="Noto Sans" panose="020B0502040504020204" pitchFamily="34" charset="0"/>
              </a:rPr>
              <a:t> প্রোগ্রামগুলি </a:t>
            </a:r>
            <a:r>
              <a:rPr lang="en-US" sz="1600" dirty="0" err="1">
                <a:solidFill>
                  <a:srgbClr val="00B9F1"/>
                </a:solidFill>
                <a:effectLst/>
                <a:latin typeface="Noto Sans" panose="020B0502040504020204" pitchFamily="34" charset="0"/>
                <a:ea typeface="Noto Sans" panose="020B0502040504020204" pitchFamily="34" charset="0"/>
              </a:rPr>
              <a:t>অধ্যয়ন</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করবে</a:t>
            </a:r>
            <a:r>
              <a:rPr lang="en-US" sz="1600" dirty="0">
                <a:solidFill>
                  <a:srgbClr val="00B9F1"/>
                </a:solidFill>
                <a:effectLst/>
                <a:latin typeface="Noto Sans" panose="020B0502040504020204" pitchFamily="34" charset="0"/>
                <a:ea typeface="Noto Sans" panose="020B0502040504020204" pitchFamily="34" charset="0"/>
              </a:rPr>
              <a:t> এবং </a:t>
            </a:r>
            <a:r>
              <a:rPr lang="en-US" sz="1600" dirty="0" err="1">
                <a:solidFill>
                  <a:srgbClr val="00B9F1"/>
                </a:solidFill>
                <a:effectLst/>
                <a:latin typeface="Noto Sans" panose="020B0502040504020204" pitchFamily="34" charset="0"/>
                <a:ea typeface="Noto Sans" panose="020B0502040504020204" pitchFamily="34" charset="0"/>
              </a:rPr>
              <a:t>তুলনা</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করবে</a:t>
            </a:r>
            <a:r>
              <a:rPr lang="en-US" sz="1600"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a:p>
            <a:pPr marL="881380" algn="just"/>
            <a:r>
              <a:rPr lang="da-DK" sz="1600" dirty="0">
                <a:effectLst/>
                <a:latin typeface="Noto Sans" panose="020B0502040504020204" pitchFamily="34" charset="0"/>
                <a:ea typeface="Noto Sans" panose="020B0502040504020204" pitchFamily="34" charset="0"/>
              </a:rPr>
              <a:t> </a:t>
            </a:r>
          </a:p>
          <a:p>
            <a:pPr marL="881380" algn="just"/>
            <a:r>
              <a:rPr lang="en-US" sz="1600" b="1" dirty="0">
                <a:solidFill>
                  <a:srgbClr val="00B9F1"/>
                </a:solidFill>
                <a:effectLst/>
                <a:latin typeface="Noto Sans" panose="020B0502040504020204" pitchFamily="34" charset="0"/>
                <a:ea typeface="Noto Sans" panose="020B0502040504020204" pitchFamily="34" charset="0"/>
              </a:rPr>
              <a:t>আয়োডিন প্ল্যাটফর্মের </a:t>
            </a:r>
            <a:r>
              <a:rPr lang="en-GB" altLang="en-US" sz="1600" b="1" dirty="0">
                <a:solidFill>
                  <a:srgbClr val="00B9F1"/>
                </a:solidFill>
                <a:effectLst/>
                <a:latin typeface="Noto Sans" panose="020B0502040504020204" pitchFamily="34" charset="0"/>
                <a:ea typeface="Noto Sans" panose="020B0502040504020204" pitchFamily="34" charset="0"/>
              </a:rPr>
              <a:t>অ</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আ</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ক</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খ</a:t>
            </a:r>
            <a:r>
              <a:rPr lang="en-US" altLang="en-US" sz="1600" b="1" dirty="0">
                <a:solidFill>
                  <a:srgbClr val="00B9F1"/>
                </a:solidFill>
                <a:effectLst/>
                <a:latin typeface="Noto Sans" panose="020B0502040504020204" pitchFamily="34" charset="0"/>
                <a:ea typeface="Noto Sans" panose="020B0502040504020204" pitchFamily="34" charset="0"/>
              </a:rPr>
              <a:t> -- </a:t>
            </a:r>
            <a:r>
              <a:rPr lang="en-US" sz="1600" b="1" dirty="0" err="1">
                <a:solidFill>
                  <a:srgbClr val="00B9F1"/>
                </a:solidFill>
                <a:effectLst/>
                <a:latin typeface="Noto Sans" panose="020B0502040504020204" pitchFamily="34" charset="0"/>
                <a:ea typeface="Noto Sans" panose="020B0502040504020204" pitchFamily="34" charset="0"/>
              </a:rPr>
              <a:t>তে</a:t>
            </a:r>
            <a:r>
              <a:rPr lang="en-US" sz="1600" b="1" dirty="0">
                <a:solidFill>
                  <a:srgbClr val="00B9F1"/>
                </a:solidFill>
                <a:effectLst/>
                <a:latin typeface="Noto Sans" panose="020B0502040504020204" pitchFamily="34" charset="0"/>
                <a:ea typeface="Noto Sans" panose="020B0502040504020204" pitchFamily="34" charset="0"/>
              </a:rPr>
              <a:t> </a:t>
            </a:r>
            <a:r>
              <a:rPr lang="en-US" sz="1600" b="1" dirty="0" err="1">
                <a:solidFill>
                  <a:srgbClr val="00B9F1"/>
                </a:solidFill>
                <a:effectLst/>
                <a:latin typeface="Noto Sans" panose="020B0502040504020204" pitchFamily="34" charset="0"/>
                <a:ea typeface="Noto Sans" panose="020B0502040504020204" pitchFamily="34" charset="0"/>
              </a:rPr>
              <a:t>সুরক্ষিতকর</a:t>
            </a:r>
            <a:r>
              <a:rPr lang="en-GB" altLang="en-US" sz="1600" b="1" dirty="0">
                <a:solidFill>
                  <a:srgbClr val="00B9F1"/>
                </a:solidFill>
                <a:effectLst/>
                <a:latin typeface="Noto Sans" panose="020B0502040504020204" pitchFamily="34" charset="0"/>
                <a:ea typeface="Noto Sans" panose="020B0502040504020204" pitchFamily="34" charset="0"/>
              </a:rPr>
              <a:t>ণ</a:t>
            </a:r>
            <a:r>
              <a:rPr 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কার্যক্রম</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সম্পর্কে</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err="1">
                <a:solidFill>
                  <a:srgbClr val="00B9F1"/>
                </a:solidFill>
                <a:effectLst/>
                <a:latin typeface="Noto Sans" panose="020B0502040504020204" pitchFamily="34" charset="0"/>
                <a:ea typeface="Noto Sans" panose="020B0502040504020204" pitchFamily="34" charset="0"/>
              </a:rPr>
              <a:t>বিস্তারিত</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err="1">
                <a:solidFill>
                  <a:srgbClr val="00B9F1"/>
                </a:solidFill>
                <a:effectLst/>
                <a:latin typeface="Noto Sans" panose="020B0502040504020204" pitchFamily="34" charset="0"/>
                <a:ea typeface="Noto Sans" panose="020B0502040504020204" pitchFamily="34" charset="0"/>
              </a:rPr>
              <a:t>দেখ</a:t>
            </a:r>
            <a:r>
              <a:rPr lang="en-GB" altLang="en-US" sz="1600" b="1"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el 1"/>
          <p:cNvSpPr>
            <a:spLocks noGrp="1"/>
          </p:cNvSpPr>
          <p:nvPr>
            <p:ph type="title"/>
          </p:nvPr>
        </p:nvSpPr>
        <p:spPr>
          <a:xfrm>
            <a:off x="838200" y="365125"/>
            <a:ext cx="10515600" cy="992823"/>
          </a:xfrm>
        </p:spPr>
        <p:txBody>
          <a:bodyPr/>
          <a:lstStyle/>
          <a:p>
            <a:pPr algn="ctr"/>
            <a:r>
              <a:rPr lang="en-US" dirty="0">
                <a:solidFill>
                  <a:srgbClr val="B3186D"/>
                </a:solidFill>
                <a:latin typeface="Sans open"/>
                <a:ea typeface="Calibri" panose="020F0502020204030204" pitchFamily="34" charset="0"/>
                <a:cs typeface="Times New Roman" panose="02020603050405020304" pitchFamily="18" charset="0"/>
              </a:rPr>
              <a:t>আয়োডিন কেন গুরুত্বপূর্ণ?</a:t>
            </a:r>
            <a:endParaRPr lang="en-GB" dirty="0"/>
          </a:p>
        </p:txBody>
      </p:sp>
      <p:sp>
        <p:nvSpPr>
          <p:cNvPr id="1048608" name="Pladsholder til indhold 2"/>
          <p:cNvSpPr>
            <a:spLocks noGrp="1"/>
          </p:cNvSpPr>
          <p:nvPr>
            <p:ph idx="1"/>
          </p:nvPr>
        </p:nvSpPr>
        <p:spPr>
          <a:xfrm>
            <a:off x="838200" y="1591945"/>
            <a:ext cx="10515600" cy="1202055"/>
          </a:xfrm>
        </p:spPr>
        <p:txBody>
          <a:bodyPr>
            <a:normAutofit/>
          </a:bodyPr>
          <a:lstStyle/>
          <a:p>
            <a:pPr marL="0" indent="0" algn="just">
              <a:buNone/>
            </a:pPr>
            <a:r>
              <a:rPr lang="en-US" sz="2600" dirty="0" err="1">
                <a:solidFill>
                  <a:srgbClr val="36363D"/>
                </a:solidFill>
              </a:rPr>
              <a:t>তোমার</a:t>
            </a:r>
            <a:r>
              <a:rPr lang="en-US" sz="2600" dirty="0"/>
              <a:t> জন্মের আগে, জীবনের খুব প্রথম দিকে, </a:t>
            </a:r>
            <a:r>
              <a:rPr lang="en-US" sz="2600" dirty="0" err="1"/>
              <a:t>শৈশবকাল</a:t>
            </a:r>
            <a:r>
              <a:rPr lang="en-US" sz="2600" dirty="0"/>
              <a:t> জুড়ে এবং </a:t>
            </a:r>
            <a:r>
              <a:rPr lang="en-US" sz="2600" dirty="0" err="1"/>
              <a:t>যখন</a:t>
            </a:r>
            <a:r>
              <a:rPr lang="en-US" sz="2600" dirty="0"/>
              <a:t> </a:t>
            </a:r>
            <a:r>
              <a:rPr lang="en-US" sz="2600" dirty="0" err="1"/>
              <a:t>কেউ</a:t>
            </a:r>
            <a:r>
              <a:rPr lang="en-US" sz="2600" dirty="0"/>
              <a:t> </a:t>
            </a:r>
            <a:r>
              <a:rPr lang="en-GB" altLang="en-US" sz="2600" dirty="0"/>
              <a:t>গর্ভধারণের</a:t>
            </a:r>
            <a:r>
              <a:rPr lang="en-US" sz="2600" dirty="0"/>
              <a:t> </a:t>
            </a:r>
            <a:r>
              <a:rPr lang="en-US" sz="2600" dirty="0" err="1"/>
              <a:t>পরিকল্পনা</a:t>
            </a:r>
            <a:r>
              <a:rPr lang="en-US" sz="2600" dirty="0"/>
              <a:t> </a:t>
            </a:r>
            <a:r>
              <a:rPr lang="en-US" sz="2600" dirty="0" err="1"/>
              <a:t>করছো</a:t>
            </a:r>
            <a:r>
              <a:rPr lang="en-US" sz="2600" dirty="0"/>
              <a:t>, তখন আয়োডিন </a:t>
            </a:r>
            <a:r>
              <a:rPr lang="en-GB" altLang="en-US" sz="2600" dirty="0"/>
              <a:t>অত্যন্ত</a:t>
            </a:r>
            <a:r>
              <a:rPr lang="en-US" altLang="en-US" sz="2600" dirty="0"/>
              <a:t> </a:t>
            </a:r>
            <a:r>
              <a:rPr lang="en-GB" altLang="en-US" sz="2600" dirty="0"/>
              <a:t>গুরুত্বপূর্ণ</a:t>
            </a:r>
            <a:r>
              <a:rPr lang="en-US" altLang="en-US" sz="2600" dirty="0"/>
              <a:t> </a:t>
            </a:r>
            <a:r>
              <a:rPr lang="en-GB" altLang="en-US" sz="2600" dirty="0"/>
              <a:t>ভূমিকা</a:t>
            </a:r>
            <a:r>
              <a:rPr lang="en-US" altLang="en-US" sz="2600" dirty="0"/>
              <a:t> </a:t>
            </a:r>
            <a:r>
              <a:rPr lang="en-GB" altLang="en-US" sz="2600" dirty="0"/>
              <a:t>পালন</a:t>
            </a:r>
            <a:r>
              <a:rPr lang="en-US" altLang="en-US" sz="2600" dirty="0"/>
              <a:t> </a:t>
            </a:r>
            <a:r>
              <a:rPr lang="en-GB" altLang="en-US" sz="2600" dirty="0"/>
              <a:t>করে। </a:t>
            </a:r>
            <a:endParaRPr lang="zh-CN" altLang="en-US" sz="2600" dirty="0"/>
          </a:p>
        </p:txBody>
      </p:sp>
      <p:pic>
        <p:nvPicPr>
          <p:cNvPr id="2097154" name="Billede 3"/>
          <p:cNvPicPr>
            <a:picLocks noChangeAspect="1"/>
          </p:cNvPicPr>
          <p:nvPr/>
        </p:nvPicPr>
        <p:blipFill rotWithShape="1">
          <a:blip r:embed="rId3"/>
          <a:srcRect l="1951" r="1951"/>
          <a:stretch>
            <a:fillRect/>
          </a:stretch>
        </p:blipFill>
        <p:spPr>
          <a:xfrm>
            <a:off x="1686059" y="2875280"/>
            <a:ext cx="8550697" cy="376936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el 1"/>
          <p:cNvSpPr>
            <a:spLocks noGrp="1"/>
          </p:cNvSpPr>
          <p:nvPr>
            <p:ph type="title"/>
          </p:nvPr>
        </p:nvSpPr>
        <p:spPr>
          <a:xfrm>
            <a:off x="838200" y="-9960"/>
            <a:ext cx="10515600" cy="978199"/>
          </a:xfrm>
        </p:spPr>
        <p:txBody>
          <a:bodyPr>
            <a:normAutofit/>
          </a:bodyPr>
          <a:lstStyle/>
          <a:p>
            <a:r>
              <a:rPr lang="en-GB" sz="3600" dirty="0" err="1">
                <a:solidFill>
                  <a:srgbClr val="B3186D"/>
                </a:solidFill>
                <a:latin typeface="Sans open"/>
                <a:ea typeface="Calibri" panose="020F0502020204030204" pitchFamily="34" charset="0"/>
                <a:cs typeface="Times New Roman" panose="02020603050405020304" pitchFamily="18" charset="0"/>
              </a:rPr>
              <a:t>মডিউল</a:t>
            </a:r>
            <a:r>
              <a:rPr lang="en-GB" sz="3600" dirty="0">
                <a:solidFill>
                  <a:srgbClr val="B3186D"/>
                </a:solidFill>
                <a:latin typeface="Sans open"/>
                <a:ea typeface="Calibri" panose="020F0502020204030204" pitchFamily="34" charset="0"/>
                <a:cs typeface="Times New Roman" panose="02020603050405020304" pitchFamily="18" charset="0"/>
              </a:rPr>
              <a:t> খ-</a:t>
            </a:r>
            <a:r>
              <a:rPr lang="en-US" sz="3600" dirty="0">
                <a:solidFill>
                  <a:srgbClr val="B3186D"/>
                </a:solidFill>
                <a:latin typeface="Sans open"/>
                <a:ea typeface="Calibri" panose="020F0502020204030204" pitchFamily="34" charset="0"/>
                <a:cs typeface="Times New Roman" panose="02020603050405020304" pitchFamily="18" charset="0"/>
              </a:rPr>
              <a:t> </a:t>
            </a:r>
            <a:r>
              <a:rPr lang="en-GB" sz="3600" dirty="0">
                <a:solidFill>
                  <a:srgbClr val="B3186D"/>
                </a:solidFill>
                <a:latin typeface="Sans open"/>
                <a:ea typeface="Calibri" panose="020F0502020204030204" pitchFamily="34" charset="0"/>
                <a:cs typeface="Times New Roman" panose="02020603050405020304" pitchFamily="18" charset="0"/>
              </a:rPr>
              <a:t>তে </a:t>
            </a:r>
            <a:r>
              <a:rPr lang="en-GB" altLang="en-US" sz="3600" dirty="0">
                <a:solidFill>
                  <a:srgbClr val="B3186D"/>
                </a:solidFill>
                <a:latin typeface="Sans open"/>
                <a:ea typeface="Calibri" panose="020F0502020204030204" pitchFamily="34" charset="0"/>
                <a:cs typeface="Times New Roman" panose="02020603050405020304" pitchFamily="18" charset="0"/>
              </a:rPr>
              <a:t>দলগত</a:t>
            </a:r>
            <a:r>
              <a:rPr lang="en-US" altLang="en-US" sz="3600" dirty="0">
                <a:solidFill>
                  <a:srgbClr val="B3186D"/>
                </a:solidFill>
                <a:latin typeface="Sans open"/>
                <a:ea typeface="Calibri" panose="020F0502020204030204" pitchFamily="34" charset="0"/>
                <a:cs typeface="Times New Roman" panose="02020603050405020304" pitchFamily="18" charset="0"/>
              </a:rPr>
              <a:t> </a:t>
            </a:r>
            <a:r>
              <a:rPr lang="en-GB" altLang="en-US" sz="3600" dirty="0">
                <a:solidFill>
                  <a:srgbClr val="B3186D"/>
                </a:solidFill>
                <a:latin typeface="Sans open"/>
                <a:ea typeface="Calibri" panose="020F0502020204030204" pitchFamily="34" charset="0"/>
                <a:cs typeface="Times New Roman" panose="02020603050405020304" pitchFamily="18" charset="0"/>
              </a:rPr>
              <a:t>কাজ</a:t>
            </a:r>
            <a:endParaRPr lang="zh-CN" altLang="en-US" sz="3600" dirty="0"/>
          </a:p>
        </p:txBody>
      </p:sp>
      <p:sp>
        <p:nvSpPr>
          <p:cNvPr id="1048809" name="Graphic 925"/>
          <p:cNvSpPr/>
          <p:nvPr/>
        </p:nvSpPr>
        <p:spPr>
          <a:xfrm>
            <a:off x="939207" y="2078501"/>
            <a:ext cx="10152296" cy="117860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dirty="0"/>
          </a:p>
        </p:txBody>
      </p:sp>
      <p:sp>
        <p:nvSpPr>
          <p:cNvPr id="1048810" name="Graphic 926"/>
          <p:cNvSpPr/>
          <p:nvPr/>
        </p:nvSpPr>
        <p:spPr>
          <a:xfrm>
            <a:off x="929047" y="2030562"/>
            <a:ext cx="10162456" cy="1226546"/>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048811" name="Graphic 927"/>
          <p:cNvSpPr/>
          <p:nvPr/>
        </p:nvSpPr>
        <p:spPr>
          <a:xfrm>
            <a:off x="929047" y="1787388"/>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pPr algn="ctr"/>
            <a:r>
              <a:rPr lang="en-GB" altLang="en-US" sz="1400" b="1" dirty="0">
                <a:solidFill>
                  <a:srgbClr val="FFFFFF"/>
                </a:solidFill>
              </a:rPr>
              <a:t>কাজ</a:t>
            </a:r>
            <a:endParaRPr lang="da-DK" dirty="0"/>
          </a:p>
        </p:txBody>
      </p:sp>
      <p:sp>
        <p:nvSpPr>
          <p:cNvPr id="1048812" name="Graphic 937"/>
          <p:cNvSpPr/>
          <p:nvPr/>
        </p:nvSpPr>
        <p:spPr>
          <a:xfrm>
            <a:off x="1100497" y="2588855"/>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048813" name="Graphic 925"/>
          <p:cNvSpPr/>
          <p:nvPr/>
        </p:nvSpPr>
        <p:spPr>
          <a:xfrm>
            <a:off x="929046" y="4594823"/>
            <a:ext cx="10152295" cy="1229568"/>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048814" name="Graphic 926"/>
          <p:cNvSpPr/>
          <p:nvPr/>
        </p:nvSpPr>
        <p:spPr>
          <a:xfrm>
            <a:off x="916863" y="4432342"/>
            <a:ext cx="10174640" cy="139204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048815" name="Graphic 927"/>
          <p:cNvSpPr/>
          <p:nvPr/>
        </p:nvSpPr>
        <p:spPr>
          <a:xfrm>
            <a:off x="963260" y="4204040"/>
            <a:ext cx="1052195" cy="222669"/>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pPr algn="ctr"/>
            <a:r>
              <a:rPr lang="en-GB" altLang="en-US" sz="1400" b="1" dirty="0">
                <a:solidFill>
                  <a:srgbClr val="FFFFFF"/>
                </a:solidFill>
              </a:rPr>
              <a:t>কাজ</a:t>
            </a:r>
            <a:endParaRPr lang="da-DK" sz="1400" dirty="0">
              <a:solidFill>
                <a:srgbClr val="FFFFFF"/>
              </a:solidFill>
            </a:endParaRPr>
          </a:p>
        </p:txBody>
      </p:sp>
      <p:sp>
        <p:nvSpPr>
          <p:cNvPr id="1048816" name="Graphic 937"/>
          <p:cNvSpPr/>
          <p:nvPr/>
        </p:nvSpPr>
        <p:spPr>
          <a:xfrm>
            <a:off x="1100497" y="5000911"/>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048819" name="TextBox 165"/>
          <p:cNvSpPr txBox="1"/>
          <p:nvPr/>
        </p:nvSpPr>
        <p:spPr>
          <a:xfrm>
            <a:off x="838200" y="1125987"/>
            <a:ext cx="7096760" cy="369332"/>
          </a:xfrm>
          <a:prstGeom prst="rect">
            <a:avLst/>
          </a:prstGeom>
          <a:noFill/>
        </p:spPr>
        <p:txBody>
          <a:bodyPr wrap="square">
            <a:spAutoFit/>
          </a:bodyPr>
          <a:lstStyle/>
          <a:p>
            <a:r>
              <a:rPr lang="en-US" b="1" dirty="0" err="1">
                <a:solidFill>
                  <a:srgbClr val="E62C78"/>
                </a:solidFill>
                <a:effectLst/>
                <a:latin typeface="Noto Sans" panose="020B0502040504020204" pitchFamily="34" charset="0"/>
                <a:ea typeface="Noto Sans" panose="020B0502040504020204" pitchFamily="34" charset="0"/>
              </a:rPr>
              <a:t>আয়োডিন</a:t>
            </a:r>
            <a:r>
              <a:rPr lang="en-US" b="1" dirty="0">
                <a:solidFill>
                  <a:srgbClr val="E62C78"/>
                </a:solidFill>
                <a:effectLst/>
                <a:latin typeface="Noto Sans" panose="020B0502040504020204" pitchFamily="34" charset="0"/>
                <a:ea typeface="Noto Sans" panose="020B0502040504020204" pitchFamily="34" charset="0"/>
              </a:rPr>
              <a:t>  </a:t>
            </a:r>
            <a:r>
              <a:rPr lang="en-GB" altLang="en-US" b="1" dirty="0" err="1">
                <a:solidFill>
                  <a:srgbClr val="E62C78"/>
                </a:solidFill>
                <a:effectLst/>
                <a:latin typeface="Noto Sans" panose="020B0502040504020204" pitchFamily="34" charset="0"/>
                <a:ea typeface="Noto Sans" panose="020B0502040504020204" pitchFamily="34" charset="0"/>
              </a:rPr>
              <a:t>অনুসন্ধান</a:t>
            </a:r>
            <a:r>
              <a:rPr lang="en-US" b="1" dirty="0">
                <a:solidFill>
                  <a:srgbClr val="E62C78"/>
                </a:solidFill>
                <a:effectLst/>
                <a:latin typeface="Noto Sans" panose="020B0502040504020204" pitchFamily="34" charset="0"/>
                <a:ea typeface="Noto Sans" panose="020B0502040504020204" pitchFamily="34" charset="0"/>
              </a:rPr>
              <a:t>: স্থানীয় খাদ্য উৎসগুলি অন্বেষণ</a:t>
            </a:r>
            <a:endParaRPr lang="da-DK" b="1" dirty="0"/>
          </a:p>
        </p:txBody>
      </p:sp>
      <p:sp>
        <p:nvSpPr>
          <p:cNvPr id="1048820" name="TextBox 167"/>
          <p:cNvSpPr txBox="1"/>
          <p:nvPr/>
        </p:nvSpPr>
        <p:spPr>
          <a:xfrm>
            <a:off x="838200" y="3718492"/>
            <a:ext cx="9992360" cy="369332"/>
          </a:xfrm>
          <a:prstGeom prst="rect">
            <a:avLst/>
          </a:prstGeom>
          <a:noFill/>
        </p:spPr>
        <p:txBody>
          <a:bodyPr wrap="square">
            <a:spAutoFit/>
          </a:bodyPr>
          <a:lstStyle/>
          <a:p>
            <a:r>
              <a:rPr lang="en-US" b="1" dirty="0">
                <a:solidFill>
                  <a:srgbClr val="E62C78"/>
                </a:solidFill>
                <a:effectLst/>
                <a:latin typeface="Noto Sans" panose="020B0502040504020204" pitchFamily="34" charset="0"/>
                <a:ea typeface="Noto Sans" panose="020B0502040504020204" pitchFamily="34" charset="0"/>
              </a:rPr>
              <a:t>আয়োডিন উপস্থিতি পরীক্ষা: আয়োডিনযুক্ত লবণ পরীক্ষার কিট ব্যবহার করে</a:t>
            </a:r>
            <a:endParaRPr lang="da-DK" b="1" dirty="0"/>
          </a:p>
        </p:txBody>
      </p:sp>
      <p:sp>
        <p:nvSpPr>
          <p:cNvPr id="1048824" name="TextBox 175"/>
          <p:cNvSpPr txBox="1"/>
          <p:nvPr/>
        </p:nvSpPr>
        <p:spPr>
          <a:xfrm>
            <a:off x="479090" y="2085649"/>
            <a:ext cx="10710580" cy="1229567"/>
          </a:xfrm>
          <a:prstGeom prst="rect">
            <a:avLst/>
          </a:prstGeom>
          <a:noFill/>
        </p:spPr>
        <p:txBody>
          <a:bodyPr wrap="square">
            <a:spAutoFit/>
          </a:bodyPr>
          <a:lstStyle/>
          <a:p>
            <a:pPr marL="1200785" marR="570230" algn="just">
              <a:lnSpc>
                <a:spcPct val="105000"/>
              </a:lnSpc>
              <a:spcBef>
                <a:spcPts val="1010"/>
              </a:spcBef>
              <a:spcAft>
                <a:spcPts val="0"/>
              </a:spcAft>
            </a:pPr>
            <a:r>
              <a:rPr lang="en-US" sz="1600" dirty="0">
                <a:solidFill>
                  <a:srgbClr val="00B9F1"/>
                </a:solidFill>
                <a:effectLst/>
                <a:latin typeface="Noto Sans" panose="020B0502040504020204" pitchFamily="34" charset="0"/>
                <a:ea typeface="Noto Sans" panose="020B0502040504020204" pitchFamily="34" charset="0"/>
              </a:rPr>
              <a:t>আয়োডিন সমৃদ্ধ খাবার </a:t>
            </a:r>
            <a:r>
              <a:rPr lang="en-GB" altLang="en-US" sz="1600" dirty="0">
                <a:solidFill>
                  <a:srgbClr val="00B9F1"/>
                </a:solidFill>
                <a:effectLst/>
                <a:latin typeface="Noto Sans" panose="020B0502040504020204" pitchFamily="34" charset="0"/>
                <a:ea typeface="Noto Sans" panose="020B0502040504020204" pitchFamily="34" charset="0"/>
              </a:rPr>
              <a:t>উদঘাটন</a:t>
            </a:r>
            <a:r>
              <a:rPr lang="en-US" sz="1600" dirty="0">
                <a:solidFill>
                  <a:srgbClr val="00B9F1"/>
                </a:solidFill>
                <a:effectLst/>
                <a:latin typeface="Noto Sans" panose="020B0502040504020204" pitchFamily="34" charset="0"/>
                <a:ea typeface="Noto Sans" panose="020B0502040504020204" pitchFamily="34" charset="0"/>
              </a:rPr>
              <a:t> করতে স্থানীয় দোকান এবং বাজারগুলি </a:t>
            </a:r>
            <a:r>
              <a:rPr lang="en-US" sz="1600" dirty="0" err="1">
                <a:solidFill>
                  <a:srgbClr val="00B9F1"/>
                </a:solidFill>
                <a:effectLst/>
                <a:latin typeface="Noto Sans" panose="020B0502040504020204" pitchFamily="34" charset="0"/>
                <a:ea typeface="Noto Sans" panose="020B0502040504020204" pitchFamily="34" charset="0"/>
              </a:rPr>
              <a:t>অন্বেষণ</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a:t>
            </a:r>
            <a:r>
              <a:rPr lang="en-GB" altLang="en-US" sz="1600" dirty="0">
                <a:solidFill>
                  <a:srgbClr val="00B9F1"/>
                </a:solidFill>
                <a:effectLst/>
                <a:latin typeface="Noto Sans" panose="020B0502040504020204" pitchFamily="34" charset="0"/>
                <a:ea typeface="Noto Sans" panose="020B0502040504020204" pitchFamily="34" charset="0"/>
              </a:rPr>
              <a:t>দোকান</a:t>
            </a:r>
            <a:r>
              <a:rPr lang="en-US" altLang="en-US" sz="1600" dirty="0">
                <a:solidFill>
                  <a:srgbClr val="00B9F1"/>
                </a:solidFill>
                <a:effectLst/>
                <a:latin typeface="Noto Sans" panose="020B0502040504020204" pitchFamily="34" charset="0"/>
                <a:ea typeface="Noto Sans" panose="020B0502040504020204" pitchFamily="34" charset="0"/>
              </a:rPr>
              <a:t> </a:t>
            </a:r>
            <a:r>
              <a:rPr lang="en-US" sz="1600" dirty="0">
                <a:solidFill>
                  <a:srgbClr val="00B9F1"/>
                </a:solidFill>
                <a:effectLst/>
                <a:latin typeface="Noto Sans" panose="020B0502040504020204" pitchFamily="34" charset="0"/>
                <a:ea typeface="Noto Sans" panose="020B0502040504020204" pitchFamily="34" charset="0"/>
              </a:rPr>
              <a:t>নির্বাচন করতে, পণ্যগুলি পরীক্ষা করতে এবং নথির অনুসন্ধান </a:t>
            </a:r>
            <a:r>
              <a:rPr lang="en-US" sz="1600" dirty="0" err="1">
                <a:solidFill>
                  <a:srgbClr val="00B9F1"/>
                </a:solidFill>
                <a:effectLst/>
                <a:latin typeface="Noto Sans" panose="020B0502040504020204" pitchFamily="34" charset="0"/>
                <a:ea typeface="Noto Sans" panose="020B0502040504020204" pitchFamily="34" charset="0"/>
              </a:rPr>
              <a:t>করতে</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latin typeface="Noto Sans" panose="020B0502040504020204" pitchFamily="34" charset="0"/>
                <a:ea typeface="Noto Sans" panose="020B0502040504020204" pitchFamily="34" charset="0"/>
              </a:rPr>
              <a:t>তোমা</a:t>
            </a:r>
            <a:r>
              <a:rPr lang="en-US" sz="1600" dirty="0" err="1">
                <a:solidFill>
                  <a:srgbClr val="00B9F1"/>
                </a:solidFill>
                <a:effectLst/>
                <a:latin typeface="Noto Sans" panose="020B0502040504020204" pitchFamily="34" charset="0"/>
                <a:ea typeface="Noto Sans" panose="020B0502040504020204" pitchFamily="34" charset="0"/>
              </a:rPr>
              <a:t>র</a:t>
            </a:r>
            <a:r>
              <a:rPr lang="en-US" sz="1600" dirty="0">
                <a:solidFill>
                  <a:srgbClr val="00B9F1"/>
                </a:solidFill>
                <a:effectLst/>
                <a:latin typeface="Noto Sans" panose="020B0502040504020204" pitchFamily="34" charset="0"/>
                <a:ea typeface="Noto Sans" panose="020B0502040504020204" pitchFamily="34" charset="0"/>
              </a:rPr>
              <a:t> </a:t>
            </a:r>
            <a:r>
              <a:rPr lang="en-GB" altLang="en-US" sz="1600" dirty="0" err="1">
                <a:solidFill>
                  <a:srgbClr val="00B9F1"/>
                </a:solidFill>
                <a:effectLst/>
                <a:latin typeface="Noto Sans" panose="020B0502040504020204" pitchFamily="34" charset="0"/>
                <a:ea typeface="Noto Sans" panose="020B0502040504020204" pitchFamily="34" charset="0"/>
              </a:rPr>
              <a:t>দলকে</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সহযোগিতা</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৷  ক্লাসের জন্য একটি উপস্থাপনা </a:t>
            </a:r>
            <a:r>
              <a:rPr lang="en-US" sz="1600" dirty="0" err="1">
                <a:solidFill>
                  <a:srgbClr val="00B9F1"/>
                </a:solidFill>
                <a:effectLst/>
                <a:latin typeface="Noto Sans" panose="020B0502040504020204" pitchFamily="34" charset="0"/>
                <a:ea typeface="Noto Sans" panose="020B0502040504020204" pitchFamily="34" charset="0"/>
              </a:rPr>
              <a:t>প্রস্তুত</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বিকল্পভাবে, একটি অনলাইন অনুসন্ধান </a:t>
            </a:r>
            <a:r>
              <a:rPr lang="en-US" sz="1600" dirty="0" err="1">
                <a:solidFill>
                  <a:srgbClr val="00B9F1"/>
                </a:solidFill>
                <a:effectLst/>
                <a:latin typeface="Noto Sans" panose="020B0502040504020204" pitchFamily="34" charset="0"/>
                <a:ea typeface="Noto Sans" panose="020B0502040504020204" pitchFamily="34" charset="0"/>
              </a:rPr>
              <a:t>পরিচালনা</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a:p>
            <a:pPr marL="1200785" algn="just">
              <a:spcBef>
                <a:spcPts val="900"/>
              </a:spcBef>
              <a:spcAft>
                <a:spcPts val="0"/>
              </a:spcAft>
            </a:pPr>
            <a:r>
              <a:rPr lang="en-US" sz="1600" b="1" dirty="0">
                <a:solidFill>
                  <a:srgbClr val="00B9F1"/>
                </a:solidFill>
                <a:effectLst/>
                <a:latin typeface="Noto Sans" panose="020B0502040504020204" pitchFamily="34" charset="0"/>
                <a:ea typeface="Noto Sans" panose="020B0502040504020204" pitchFamily="34" charset="0"/>
              </a:rPr>
              <a:t>আয়োডিন প্ল্যাটফর্মের </a:t>
            </a:r>
            <a:r>
              <a:rPr lang="en-GB" altLang="en-US" sz="1600" b="1" dirty="0">
                <a:solidFill>
                  <a:srgbClr val="00B9F1"/>
                </a:solidFill>
                <a:effectLst/>
                <a:latin typeface="Noto Sans" panose="020B0502040504020204" pitchFamily="34" charset="0"/>
                <a:ea typeface="Noto Sans" panose="020B0502040504020204" pitchFamily="34" charset="0"/>
              </a:rPr>
              <a:t>অ</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আ</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ক</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খ</a:t>
            </a:r>
            <a:r>
              <a:rPr lang="en-US" altLang="en-US" sz="1600" b="1" dirty="0">
                <a:solidFill>
                  <a:srgbClr val="00B9F1"/>
                </a:solidFill>
                <a:effectLst/>
                <a:latin typeface="Noto Sans" panose="020B0502040504020204" pitchFamily="34" charset="0"/>
                <a:ea typeface="Noto Sans" panose="020B0502040504020204" pitchFamily="34" charset="0"/>
              </a:rPr>
              <a:t> - </a:t>
            </a:r>
            <a:r>
              <a:rPr lang="en-US" sz="1600" b="1" dirty="0" err="1">
                <a:solidFill>
                  <a:srgbClr val="00B9F1"/>
                </a:solidFill>
                <a:effectLst/>
                <a:latin typeface="Noto Sans" panose="020B0502040504020204" pitchFamily="34" charset="0"/>
                <a:ea typeface="Noto Sans" panose="020B0502040504020204" pitchFamily="34" charset="0"/>
              </a:rPr>
              <a:t>তে</a:t>
            </a:r>
            <a:r>
              <a:rPr lang="en-US" sz="1600" b="1" dirty="0">
                <a:solidFill>
                  <a:srgbClr val="00B9F1"/>
                </a:solidFill>
                <a:effectLst/>
                <a:latin typeface="Noto Sans" panose="020B0502040504020204" pitchFamily="34" charset="0"/>
                <a:ea typeface="Noto Sans" panose="020B0502040504020204" pitchFamily="34" charset="0"/>
              </a:rPr>
              <a:t> </a:t>
            </a:r>
            <a:r>
              <a:rPr lang="en-US" sz="1600" b="1" dirty="0" err="1">
                <a:solidFill>
                  <a:srgbClr val="00B9F1"/>
                </a:solidFill>
                <a:latin typeface="Noto Sans" panose="020B0502040504020204" pitchFamily="34" charset="0"/>
                <a:ea typeface="Noto Sans" panose="020B0502040504020204" pitchFamily="34" charset="0"/>
              </a:rPr>
              <a:t>তোমা</a:t>
            </a:r>
            <a:r>
              <a:rPr lang="en-US" sz="1600" b="1" dirty="0" err="1">
                <a:solidFill>
                  <a:srgbClr val="00B9F1"/>
                </a:solidFill>
                <a:effectLst/>
                <a:latin typeface="Noto Sans" panose="020B0502040504020204" pitchFamily="34" charset="0"/>
                <a:ea typeface="Noto Sans" panose="020B0502040504020204" pitchFamily="34" charset="0"/>
              </a:rPr>
              <a:t>র</a:t>
            </a:r>
            <a:r>
              <a:rPr lang="en-US" sz="1600" b="1" dirty="0">
                <a:solidFill>
                  <a:srgbClr val="00B9F1"/>
                </a:solidFill>
                <a:effectLst/>
                <a:latin typeface="Noto Sans" panose="020B0502040504020204" pitchFamily="34" charset="0"/>
                <a:ea typeface="Noto Sans" panose="020B0502040504020204" pitchFamily="34" charset="0"/>
              </a:rPr>
              <a:t> তদন্তের জন্য </a:t>
            </a:r>
            <a:r>
              <a:rPr lang="en-US" sz="1600" b="1" dirty="0" err="1">
                <a:solidFill>
                  <a:srgbClr val="00B9F1"/>
                </a:solidFill>
                <a:effectLst/>
                <a:latin typeface="Noto Sans" panose="020B0502040504020204" pitchFamily="34" charset="0"/>
                <a:ea typeface="Noto Sans" panose="020B0502040504020204" pitchFamily="34" charset="0"/>
              </a:rPr>
              <a:t>নির্দেশিকা</a:t>
            </a:r>
            <a:r>
              <a:rPr lang="en-US" sz="1600" b="1" dirty="0">
                <a:solidFill>
                  <a:srgbClr val="00B9F1"/>
                </a:solidFill>
                <a:effectLst/>
                <a:latin typeface="Noto Sans" panose="020B0502040504020204" pitchFamily="34" charset="0"/>
                <a:ea typeface="Noto Sans" panose="020B0502040504020204" pitchFamily="34" charset="0"/>
              </a:rPr>
              <a:t> </a:t>
            </a:r>
            <a:r>
              <a:rPr lang="en-US" sz="1600" b="1" dirty="0" err="1">
                <a:solidFill>
                  <a:srgbClr val="00B9F1"/>
                </a:solidFill>
                <a:effectLst/>
                <a:latin typeface="Noto Sans" panose="020B0502040504020204" pitchFamily="34" charset="0"/>
                <a:ea typeface="Noto Sans" panose="020B0502040504020204" pitchFamily="34" charset="0"/>
              </a:rPr>
              <a:t>খুঁজ</a:t>
            </a:r>
            <a:r>
              <a:rPr lang="en-US" sz="1600" b="1"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p:txBody>
      </p:sp>
      <p:sp>
        <p:nvSpPr>
          <p:cNvPr id="1048825" name="TextBox 177"/>
          <p:cNvSpPr txBox="1"/>
          <p:nvPr/>
        </p:nvSpPr>
        <p:spPr>
          <a:xfrm>
            <a:off x="939207" y="4491100"/>
            <a:ext cx="10152296" cy="1229567"/>
          </a:xfrm>
          <a:prstGeom prst="rect">
            <a:avLst/>
          </a:prstGeom>
          <a:noFill/>
        </p:spPr>
        <p:txBody>
          <a:bodyPr wrap="square">
            <a:spAutoFit/>
          </a:bodyPr>
          <a:lstStyle/>
          <a:p>
            <a:pPr marL="732155" marR="126365" algn="just">
              <a:lnSpc>
                <a:spcPct val="105000"/>
              </a:lnSpc>
              <a:spcBef>
                <a:spcPts val="875"/>
              </a:spcBef>
              <a:spcAft>
                <a:spcPts val="0"/>
              </a:spcAft>
            </a:pPr>
            <a:r>
              <a:rPr lang="en-US" sz="1600" dirty="0" err="1">
                <a:solidFill>
                  <a:srgbClr val="00B9F1"/>
                </a:solidFill>
                <a:latin typeface="Noto Sans" panose="020B0502040504020204" pitchFamily="34" charset="0"/>
                <a:ea typeface="Noto Sans" panose="020B0502040504020204" pitchFamily="34" charset="0"/>
              </a:rPr>
              <a:t>তুমি</a:t>
            </a:r>
            <a:r>
              <a:rPr lang="en-US" sz="1600" dirty="0">
                <a:solidFill>
                  <a:srgbClr val="00B9F1"/>
                </a:solidFill>
                <a:effectLst/>
                <a:latin typeface="Noto Sans" panose="020B0502040504020204" pitchFamily="34" charset="0"/>
                <a:ea typeface="Noto Sans" panose="020B0502040504020204" pitchFamily="34" charset="0"/>
              </a:rPr>
              <a:t> যে লবণ </a:t>
            </a:r>
            <a:r>
              <a:rPr lang="en-US" sz="1600" dirty="0" err="1">
                <a:solidFill>
                  <a:srgbClr val="00B9F1"/>
                </a:solidFill>
                <a:effectLst/>
                <a:latin typeface="Noto Sans" panose="020B0502040504020204" pitchFamily="34" charset="0"/>
                <a:ea typeface="Noto Sans" panose="020B0502040504020204" pitchFamily="34" charset="0"/>
              </a:rPr>
              <a:t>ব্যবহার</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তাতে পটাসিয়াম আয়োডেট (KIO3) হিসাবে যোগ করা আয়োডিন আছে কিনা তা পরীক্ষা করতে "আয়োডিনযুক্ত সল্ট টেস্ট কিট" </a:t>
            </a:r>
            <a:r>
              <a:rPr lang="en-US" sz="1600" dirty="0" err="1">
                <a:solidFill>
                  <a:srgbClr val="00B9F1"/>
                </a:solidFill>
                <a:effectLst/>
                <a:latin typeface="Noto Sans" panose="020B0502040504020204" pitchFamily="34" charset="0"/>
                <a:ea typeface="Noto Sans" panose="020B0502040504020204" pitchFamily="34" charset="0"/>
              </a:rPr>
              <a:t>ব্যবহার</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তোমার</a:t>
            </a:r>
            <a:r>
              <a:rPr lang="en-US" sz="1600" dirty="0">
                <a:solidFill>
                  <a:srgbClr val="00B9F1"/>
                </a:solidFill>
                <a:effectLst/>
                <a:latin typeface="Noto Sans" panose="020B0502040504020204" pitchFamily="34" charset="0"/>
                <a:ea typeface="Noto Sans" panose="020B0502040504020204" pitchFamily="34" charset="0"/>
              </a:rPr>
              <a:t> লবণের নমুনায় </a:t>
            </a:r>
            <a:r>
              <a:rPr lang="en-GB" altLang="en-US" sz="1600" dirty="0">
                <a:solidFill>
                  <a:srgbClr val="00B9F1"/>
                </a:solidFill>
                <a:effectLst/>
                <a:latin typeface="Noto Sans" panose="020B0502040504020204" pitchFamily="34" charset="0"/>
                <a:ea typeface="Noto Sans" panose="020B0502040504020204" pitchFamily="34" charset="0"/>
              </a:rPr>
              <a:t>দ্রবণ</a:t>
            </a:r>
            <a:r>
              <a:rPr lang="en-US" altLang="en-US" sz="1600" dirty="0">
                <a:solidFill>
                  <a:srgbClr val="00B9F1"/>
                </a:solidFill>
                <a:effectLst/>
                <a:latin typeface="Noto Sans" panose="020B0502040504020204" pitchFamily="34" charset="0"/>
                <a:ea typeface="Noto Sans" panose="020B0502040504020204" pitchFamily="34" charset="0"/>
              </a:rPr>
              <a:t> </a:t>
            </a:r>
            <a:r>
              <a:rPr lang="en-US" sz="1600" dirty="0">
                <a:solidFill>
                  <a:srgbClr val="00B9F1"/>
                </a:solidFill>
                <a:effectLst/>
                <a:latin typeface="Noto Sans" panose="020B0502040504020204" pitchFamily="34" charset="0"/>
                <a:ea typeface="Noto Sans" panose="020B0502040504020204" pitchFamily="34" charset="0"/>
              </a:rPr>
              <a:t>যোগ করুন এবং রঙ পরিবর্তন </a:t>
            </a:r>
            <a:r>
              <a:rPr lang="en-US" sz="1600" dirty="0" err="1">
                <a:solidFill>
                  <a:srgbClr val="00B9F1"/>
                </a:solidFill>
                <a:effectLst/>
                <a:latin typeface="Noto Sans" panose="020B0502040504020204" pitchFamily="34" charset="0"/>
                <a:ea typeface="Noto Sans" panose="020B0502040504020204" pitchFamily="34" charset="0"/>
              </a:rPr>
              <a:t>লক্ষ্য</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বিভিন্ন ধরনের লবণ দিয়ে </a:t>
            </a:r>
            <a:r>
              <a:rPr lang="en-US" sz="1600" dirty="0" err="1">
                <a:solidFill>
                  <a:srgbClr val="00B9F1"/>
                </a:solidFill>
                <a:effectLst/>
                <a:latin typeface="Noto Sans" panose="020B0502040504020204" pitchFamily="34" charset="0"/>
                <a:ea typeface="Noto Sans" panose="020B0502040504020204" pitchFamily="34" charset="0"/>
              </a:rPr>
              <a:t>চেষ্টা</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এবং তাদের আয়োডিনের উপাদান </a:t>
            </a:r>
            <a:r>
              <a:rPr lang="en-US" sz="1600" dirty="0" err="1">
                <a:solidFill>
                  <a:srgbClr val="00B9F1"/>
                </a:solidFill>
                <a:effectLst/>
                <a:latin typeface="Noto Sans" panose="020B0502040504020204" pitchFamily="34" charset="0"/>
                <a:ea typeface="Noto Sans" panose="020B0502040504020204" pitchFamily="34" charset="0"/>
              </a:rPr>
              <a:t>মূল্যায়ন</a:t>
            </a:r>
            <a:r>
              <a:rPr lang="en-US" sz="1600" dirty="0">
                <a:solidFill>
                  <a:srgbClr val="00B9F1"/>
                </a:solidFill>
                <a:effectLst/>
                <a:latin typeface="Noto Sans" panose="020B0502040504020204" pitchFamily="34" charset="0"/>
                <a:ea typeface="Noto Sans" panose="020B0502040504020204" pitchFamily="34" charset="0"/>
              </a:rPr>
              <a:t> </a:t>
            </a:r>
            <a:r>
              <a:rPr lang="en-US" sz="1600" dirty="0" err="1">
                <a:solidFill>
                  <a:srgbClr val="00B9F1"/>
                </a:solidFill>
                <a:effectLst/>
                <a:latin typeface="Noto Sans" panose="020B0502040504020204" pitchFamily="34" charset="0"/>
                <a:ea typeface="Noto Sans" panose="020B0502040504020204" pitchFamily="34" charset="0"/>
              </a:rPr>
              <a:t>কর</a:t>
            </a:r>
            <a:r>
              <a:rPr lang="en-US" sz="1600" dirty="0">
                <a:solidFill>
                  <a:srgbClr val="00B9F1"/>
                </a:solidFill>
                <a:effectLst/>
                <a:latin typeface="Noto Sans" panose="020B0502040504020204" pitchFamily="34" charset="0"/>
                <a:ea typeface="Noto Sans" panose="020B0502040504020204" pitchFamily="34" charset="0"/>
              </a:rPr>
              <a:t>। </a:t>
            </a:r>
            <a:endParaRPr lang="da-DK" sz="1600" dirty="0">
              <a:effectLst/>
              <a:latin typeface="Noto Sans" panose="020B0502040504020204" pitchFamily="34" charset="0"/>
              <a:ea typeface="Noto Sans" panose="020B0502040504020204" pitchFamily="34" charset="0"/>
            </a:endParaRPr>
          </a:p>
          <a:p>
            <a:pPr marL="732155" algn="just">
              <a:spcBef>
                <a:spcPts val="900"/>
              </a:spcBef>
              <a:spcAft>
                <a:spcPts val="0"/>
              </a:spcAft>
            </a:pPr>
            <a:r>
              <a:rPr lang="en-US" sz="1600" b="1" dirty="0">
                <a:solidFill>
                  <a:srgbClr val="00B9F1"/>
                </a:solidFill>
                <a:effectLst/>
                <a:latin typeface="Noto Sans" panose="020B0502040504020204" pitchFamily="34" charset="0"/>
                <a:ea typeface="Noto Sans" panose="020B0502040504020204" pitchFamily="34" charset="0"/>
              </a:rPr>
              <a:t>আয়োডিন প্ল্যাটফর্মের </a:t>
            </a:r>
            <a:r>
              <a:rPr lang="en-GB" altLang="en-US" sz="1600" b="1" dirty="0">
                <a:solidFill>
                  <a:srgbClr val="00B9F1"/>
                </a:solidFill>
                <a:effectLst/>
                <a:latin typeface="Noto Sans" panose="020B0502040504020204" pitchFamily="34" charset="0"/>
                <a:ea typeface="Noto Sans" panose="020B0502040504020204" pitchFamily="34" charset="0"/>
              </a:rPr>
              <a:t>অ</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আ</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ক</a:t>
            </a:r>
            <a:r>
              <a:rPr lang="en-US" altLang="en-US" sz="1600" b="1" dirty="0">
                <a:solidFill>
                  <a:srgbClr val="00B9F1"/>
                </a:solidFill>
                <a:effectLst/>
                <a:latin typeface="Noto Sans" panose="020B0502040504020204" pitchFamily="34" charset="0"/>
                <a:ea typeface="Noto Sans" panose="020B0502040504020204" pitchFamily="34" charset="0"/>
              </a:rPr>
              <a:t> </a:t>
            </a:r>
            <a:r>
              <a:rPr lang="en-GB" altLang="en-US" sz="1600" b="1" dirty="0">
                <a:solidFill>
                  <a:srgbClr val="00B9F1"/>
                </a:solidFill>
                <a:effectLst/>
                <a:latin typeface="Noto Sans" panose="020B0502040504020204" pitchFamily="34" charset="0"/>
                <a:ea typeface="Noto Sans" panose="020B0502040504020204" pitchFamily="34" charset="0"/>
              </a:rPr>
              <a:t>খ</a:t>
            </a:r>
            <a:r>
              <a:rPr lang="en-US" sz="1600" b="1" dirty="0">
                <a:solidFill>
                  <a:srgbClr val="00B9F1"/>
                </a:solidFill>
                <a:effectLst/>
                <a:latin typeface="Noto Sans" panose="020B0502040504020204" pitchFamily="34" charset="0"/>
                <a:ea typeface="Noto Sans" panose="020B0502040504020204" pitchFamily="34" charset="0"/>
              </a:rPr>
              <a:t>- তে লবণ পরীক্ষার কিট সম্পর্কে </a:t>
            </a:r>
            <a:r>
              <a:rPr lang="en-US" sz="1600" b="1" dirty="0" err="1">
                <a:solidFill>
                  <a:srgbClr val="00B9F1"/>
                </a:solidFill>
                <a:effectLst/>
                <a:latin typeface="Noto Sans" panose="020B0502040504020204" pitchFamily="34" charset="0"/>
                <a:ea typeface="Noto Sans" panose="020B0502040504020204" pitchFamily="34" charset="0"/>
              </a:rPr>
              <a:t>আরও</a:t>
            </a:r>
            <a:r>
              <a:rPr lang="en-US" sz="1600" b="1" dirty="0">
                <a:solidFill>
                  <a:srgbClr val="00B9F1"/>
                </a:solidFill>
                <a:effectLst/>
                <a:latin typeface="Noto Sans" panose="020B0502040504020204" pitchFamily="34" charset="0"/>
                <a:ea typeface="Noto Sans" panose="020B0502040504020204" pitchFamily="34" charset="0"/>
              </a:rPr>
              <a:t> </a:t>
            </a:r>
            <a:r>
              <a:rPr lang="en-US" sz="1600" b="1" dirty="0" err="1">
                <a:solidFill>
                  <a:srgbClr val="00B9F1"/>
                </a:solidFill>
                <a:effectLst/>
                <a:latin typeface="Noto Sans" panose="020B0502040504020204" pitchFamily="34" charset="0"/>
                <a:ea typeface="Noto Sans" panose="020B0502040504020204" pitchFamily="34" charset="0"/>
              </a:rPr>
              <a:t>জান</a:t>
            </a:r>
            <a:r>
              <a:rPr lang="en-US" sz="1600" b="1" dirty="0">
                <a:solidFill>
                  <a:srgbClr val="00B9F1"/>
                </a:solidFill>
                <a:effectLst/>
                <a:latin typeface="Noto Sans" panose="020B0502040504020204" pitchFamily="34" charset="0"/>
                <a:ea typeface="Noto Sans" panose="020B0502040504020204" pitchFamily="34" charset="0"/>
              </a:rPr>
              <a:t>।</a:t>
            </a:r>
            <a:endParaRPr lang="da-DK" sz="1600" dirty="0">
              <a:effectLst/>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934521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itel 1"/>
          <p:cNvSpPr>
            <a:spLocks noGrp="1"/>
          </p:cNvSpPr>
          <p:nvPr>
            <p:ph type="title"/>
          </p:nvPr>
        </p:nvSpPr>
        <p:spPr>
          <a:xfrm>
            <a:off x="1142032" y="365125"/>
            <a:ext cx="10211767" cy="1325563"/>
          </a:xfrm>
        </p:spPr>
        <p:txBody>
          <a:bodyPr/>
          <a:lstStyle/>
          <a:p>
            <a:r>
              <a:rPr lang="en-GB" sz="4400" dirty="0" err="1">
                <a:solidFill>
                  <a:srgbClr val="B3186D"/>
                </a:solidFill>
                <a:latin typeface="Sans open"/>
                <a:ea typeface="Calibri" panose="020F0502020204030204" pitchFamily="34" charset="0"/>
                <a:cs typeface="Times New Roman" panose="02020603050405020304" pitchFamily="18" charset="0"/>
              </a:rPr>
              <a:t>মডিউল</a:t>
            </a:r>
            <a:r>
              <a:rPr lang="en-US" sz="4400" dirty="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গ</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sz="4400" dirty="0">
                <a:solidFill>
                  <a:srgbClr val="B3186D"/>
                </a:solidFill>
                <a:latin typeface="Sans open"/>
                <a:ea typeface="Calibri" panose="020F0502020204030204" pitchFamily="34" charset="0"/>
                <a:cs typeface="Times New Roman" panose="02020603050405020304" pitchFamily="18" charset="0"/>
              </a:rPr>
              <a:t>তে </a:t>
            </a:r>
            <a:r>
              <a:rPr lang="en-GB" altLang="en-US" sz="4400" dirty="0">
                <a:solidFill>
                  <a:srgbClr val="B3186D"/>
                </a:solidFill>
                <a:latin typeface="Sans open"/>
                <a:ea typeface="Calibri" panose="020F0502020204030204" pitchFamily="34" charset="0"/>
                <a:cs typeface="Times New Roman" panose="02020603050405020304" pitchFamily="18" charset="0"/>
              </a:rPr>
              <a:t>দলগত</a:t>
            </a:r>
            <a:r>
              <a:rPr lang="en-US" altLang="en-US" sz="4400" dirty="0">
                <a:solidFill>
                  <a:srgbClr val="B3186D"/>
                </a:solidFill>
                <a:latin typeface="Sans open"/>
                <a:ea typeface="Calibri" panose="020F0502020204030204" pitchFamily="34" charset="0"/>
                <a:cs typeface="Times New Roman" panose="02020603050405020304" pitchFamily="18" charset="0"/>
              </a:rPr>
              <a:t> </a:t>
            </a:r>
            <a:r>
              <a:rPr lang="en-GB" altLang="en-US" sz="4400" dirty="0">
                <a:solidFill>
                  <a:srgbClr val="B3186D"/>
                </a:solidFill>
                <a:latin typeface="Sans open"/>
                <a:ea typeface="Calibri" panose="020F0502020204030204" pitchFamily="34" charset="0"/>
                <a:cs typeface="Times New Roman" panose="02020603050405020304" pitchFamily="18" charset="0"/>
              </a:rPr>
              <a:t>কাজ</a:t>
            </a:r>
            <a:endParaRPr lang="en-GB" dirty="0"/>
          </a:p>
        </p:txBody>
      </p:sp>
      <p:pic>
        <p:nvPicPr>
          <p:cNvPr id="2097176" name="Pladsholder til indhold 3"/>
          <p:cNvPicPr>
            <a:picLocks noGrp="1" noChangeAspect="1"/>
          </p:cNvPicPr>
          <p:nvPr>
            <p:ph idx="1"/>
          </p:nvPr>
        </p:nvPicPr>
        <p:blipFill>
          <a:blip r:embed="rId3"/>
          <a:srcRect l="6358" r="6358"/>
          <a:stretch>
            <a:fillRect/>
          </a:stretch>
        </p:blipFill>
        <p:spPr>
          <a:xfrm>
            <a:off x="1142033" y="1835785"/>
            <a:ext cx="9561960" cy="41993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838200" y="156829"/>
            <a:ext cx="10515600" cy="1325563"/>
          </a:xfrm>
        </p:spPr>
        <p:txBody>
          <a:bodyPr>
            <a:noAutofit/>
          </a:bodyPr>
          <a:lstStyle/>
          <a:p>
            <a:r>
              <a:rPr lang="en-GB" dirty="0">
                <a:solidFill>
                  <a:srgbClr val="B3186D"/>
                </a:solidFill>
                <a:latin typeface="Sans open"/>
                <a:ea typeface="Calibri" panose="020F0502020204030204" pitchFamily="34" charset="0"/>
                <a:cs typeface="Times New Roman" panose="02020603050405020304" pitchFamily="18" charset="0"/>
              </a:rPr>
              <a:t>বিশ্বের প্রত্যেকে কি তাদের খাদ্য</a:t>
            </a:r>
            <a:r>
              <a:rPr 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থেকে</a:t>
            </a:r>
            <a:r>
              <a:rPr lang="en-US" altLang="en-US" dirty="0">
                <a:solidFill>
                  <a:srgbClr val="B3186D"/>
                </a:solidFill>
                <a:latin typeface="Sans open"/>
                <a:ea typeface="Calibri" panose="020F0502020204030204" pitchFamily="34" charset="0"/>
                <a:cs typeface="Times New Roman" panose="02020603050405020304" pitchFamily="18" charset="0"/>
              </a:rPr>
              <a:t> </a:t>
            </a:r>
            <a:r>
              <a:rPr lang="en-GB" dirty="0">
                <a:solidFill>
                  <a:srgbClr val="B3186D"/>
                </a:solidFill>
                <a:latin typeface="Sans open"/>
                <a:ea typeface="Calibri" panose="020F0502020204030204" pitchFamily="34" charset="0"/>
                <a:cs typeface="Times New Roman" panose="02020603050405020304" pitchFamily="18" charset="0"/>
              </a:rPr>
              <a:t>আয়োডিন</a:t>
            </a:r>
            <a:r>
              <a:rPr lang="en-US" dirty="0">
                <a:solidFill>
                  <a:srgbClr val="B3186D"/>
                </a:solidFill>
                <a:latin typeface="Sans open"/>
                <a:ea typeface="Calibri" panose="020F0502020204030204" pitchFamily="34" charset="0"/>
                <a:cs typeface="Times New Roman" panose="02020603050405020304" pitchFamily="18" charset="0"/>
              </a:rPr>
              <a:t> </a:t>
            </a:r>
            <a:r>
              <a:rPr lang="en-GB" altLang="en-US" dirty="0">
                <a:solidFill>
                  <a:srgbClr val="B3186D"/>
                </a:solidFill>
                <a:latin typeface="Sans open"/>
                <a:ea typeface="Calibri" panose="020F0502020204030204" pitchFamily="34" charset="0"/>
                <a:cs typeface="Times New Roman" panose="02020603050405020304" pitchFamily="18" charset="0"/>
              </a:rPr>
              <a:t>পায়</a:t>
            </a:r>
            <a:r>
              <a:rPr lang="en-GB" dirty="0">
                <a:solidFill>
                  <a:srgbClr val="B3186D"/>
                </a:solidFill>
                <a:latin typeface="Sans open"/>
                <a:ea typeface="Calibri" panose="020F0502020204030204" pitchFamily="34" charset="0"/>
                <a:cs typeface="Times New Roman" panose="02020603050405020304" pitchFamily="18" charset="0"/>
              </a:rPr>
              <a:t>?</a:t>
            </a:r>
            <a:endParaRPr lang="da-DK" dirty="0">
              <a:solidFill>
                <a:srgbClr val="B3186D"/>
              </a:solidFill>
              <a:latin typeface="Sans open"/>
              <a:ea typeface="Calibri" panose="020F0502020204030204" pitchFamily="34" charset="0"/>
              <a:cs typeface="Times New Roman" panose="02020603050405020304" pitchFamily="18" charset="0"/>
            </a:endParaRPr>
          </a:p>
        </p:txBody>
      </p:sp>
      <p:sp>
        <p:nvSpPr>
          <p:cNvPr id="1048613" name="Content Placeholder 2"/>
          <p:cNvSpPr>
            <a:spLocks noGrp="1"/>
          </p:cNvSpPr>
          <p:nvPr>
            <p:ph idx="1"/>
          </p:nvPr>
        </p:nvSpPr>
        <p:spPr>
          <a:xfrm>
            <a:off x="838199" y="1825624"/>
            <a:ext cx="7055289" cy="4875547"/>
          </a:xfrm>
        </p:spPr>
        <p:txBody>
          <a:bodyPr>
            <a:noAutofit/>
          </a:bodyPr>
          <a:lstStyle/>
          <a:p>
            <a:pPr marL="0" indent="0" algn="just">
              <a:buNone/>
            </a:pPr>
            <a:r>
              <a:rPr lang="en-US" sz="2600" dirty="0"/>
              <a:t>অনেক দেশে</a:t>
            </a:r>
            <a:r>
              <a:rPr lang="en-GB" altLang="en-US" sz="2600" dirty="0"/>
              <a:t>ই</a:t>
            </a:r>
            <a:r>
              <a:rPr lang="en-US" altLang="en-US" sz="2600" dirty="0"/>
              <a:t> </a:t>
            </a:r>
            <a:r>
              <a:rPr lang="en-US" sz="2600" dirty="0"/>
              <a:t>বেশিরভাগ সাধারণ খাদ্যে পর্যাপ্ত আয়োডিনের অভাব রয়েছে।</a:t>
            </a:r>
          </a:p>
          <a:p>
            <a:pPr marL="0" indent="0" algn="just">
              <a:buNone/>
            </a:pPr>
            <a:r>
              <a:rPr lang="en-US" sz="2600" dirty="0" err="1"/>
              <a:t>জাতীয়</a:t>
            </a:r>
            <a:r>
              <a:rPr lang="en-US" sz="2600" dirty="0"/>
              <a:t> বা আঞ্চলিক সমীক্ষার সময় প্রস্রাবে আয়োডিনের পরিমাণ পরীক্ষা করে সরকা</a:t>
            </a:r>
            <a:r>
              <a:rPr lang="en-GB" altLang="en-US" sz="2600" dirty="0"/>
              <a:t>রী</a:t>
            </a:r>
            <a:r>
              <a:rPr lang="en-US" altLang="en-US" sz="2600" dirty="0"/>
              <a:t> </a:t>
            </a:r>
            <a:r>
              <a:rPr lang="en-GB" altLang="en-US" sz="2600" dirty="0"/>
              <a:t>উদ্যোগে</a:t>
            </a:r>
            <a:r>
              <a:rPr lang="en-US" altLang="en-US" sz="2600" dirty="0"/>
              <a:t> </a:t>
            </a:r>
            <a:r>
              <a:rPr lang="en-US" sz="2600" dirty="0"/>
              <a:t>আয়োডিনের অবস্থা পর্যবেক্ষণ করা </a:t>
            </a:r>
            <a:r>
              <a:rPr lang="en-US" sz="2600" dirty="0" err="1"/>
              <a:t>হয়</a:t>
            </a:r>
            <a:r>
              <a:rPr lang="en-US" sz="2600" dirty="0"/>
              <a:t>।</a:t>
            </a:r>
          </a:p>
          <a:p>
            <a:pPr marL="0" indent="0" algn="just">
              <a:buNone/>
            </a:pPr>
            <a:r>
              <a:rPr lang="en-US" sz="2600" dirty="0"/>
              <a:t> </a:t>
            </a:r>
            <a:endParaRPr lang="zh-CN" altLang="en-US" sz="2600" dirty="0"/>
          </a:p>
          <a:p>
            <a:pPr marL="0" indent="0" algn="just">
              <a:buNone/>
            </a:pPr>
            <a:r>
              <a:rPr lang="en-US" sz="2600" dirty="0" err="1"/>
              <a:t>গৃহস্থালি</a:t>
            </a:r>
            <a:r>
              <a:rPr lang="en-US" sz="2600" dirty="0"/>
              <a:t> লবণে আয়োডিন যোগ করার জন্য একটি বিশ্বব্যাপী প্রচারণার কারণে, </a:t>
            </a:r>
            <a:r>
              <a:rPr lang="en-US" sz="2600" dirty="0" err="1"/>
              <a:t>বিশ্বের</a:t>
            </a:r>
            <a:r>
              <a:rPr lang="en-US" sz="2600" dirty="0"/>
              <a:t> </a:t>
            </a:r>
            <a:r>
              <a:rPr lang="en-US" sz="2600" dirty="0" err="1"/>
              <a:t>বেশির</a:t>
            </a:r>
            <a:r>
              <a:rPr lang="en-US" sz="2600" dirty="0"/>
              <a:t> </a:t>
            </a:r>
            <a:r>
              <a:rPr lang="en-US" sz="2600" dirty="0" err="1"/>
              <a:t>ভাগ</a:t>
            </a:r>
            <a:r>
              <a:rPr lang="en-US" sz="2600" dirty="0"/>
              <a:t> </a:t>
            </a:r>
            <a:r>
              <a:rPr lang="en-US" sz="2600" dirty="0" err="1"/>
              <a:t>জনগোষ্ঠীর</a:t>
            </a:r>
            <a:r>
              <a:rPr lang="en-US" sz="2600" dirty="0"/>
              <a:t> তাদের প্রয়োজনীয় </a:t>
            </a:r>
            <a:r>
              <a:rPr lang="en-US" sz="2600" dirty="0" err="1"/>
              <a:t>ক্ষুদ্র</a:t>
            </a:r>
            <a:r>
              <a:rPr lang="en-US" sz="2600" dirty="0"/>
              <a:t> </a:t>
            </a:r>
            <a:r>
              <a:rPr lang="en-US" sz="2600" dirty="0" err="1"/>
              <a:t>পরিমাণ</a:t>
            </a:r>
            <a:r>
              <a:rPr lang="en-US" sz="2600" dirty="0"/>
              <a:t> আয়োডিনের অ্যাক্সেস </a:t>
            </a:r>
            <a:r>
              <a:rPr lang="en-US" sz="2600" dirty="0" err="1"/>
              <a:t>রয়েছে</a:t>
            </a:r>
            <a:r>
              <a:rPr lang="en-US" sz="2600" dirty="0"/>
              <a:t>। </a:t>
            </a:r>
            <a:r>
              <a:rPr lang="en-US" sz="2600" dirty="0" err="1"/>
              <a:t>যাইহোক</a:t>
            </a:r>
            <a:r>
              <a:rPr lang="en-US" sz="2600" dirty="0"/>
              <a:t>, যুক্তরাজ্য এবং সাইপ্রাস প্রজাতন্ত্র সহ কিছু দেশে, মানুষের আয়োডিনযুক্ত লবণের অ্যাক্সেস নেই।  </a:t>
            </a:r>
          </a:p>
          <a:p>
            <a:pPr marL="0" indent="0">
              <a:buNone/>
            </a:pPr>
            <a:endParaRPr lang="en-US" dirty="0"/>
          </a:p>
          <a:p>
            <a:pPr marL="0" indent="0">
              <a:buNone/>
            </a:pPr>
            <a:endParaRPr lang="en-US" dirty="0"/>
          </a:p>
          <a:p>
            <a:pPr marL="0" indent="0">
              <a:buNone/>
            </a:pPr>
            <a:r>
              <a:rPr lang="en-US" dirty="0"/>
              <a:t> </a:t>
            </a:r>
            <a:endParaRPr lang="en-GB" dirty="0"/>
          </a:p>
        </p:txBody>
      </p:sp>
      <p:pic>
        <p:nvPicPr>
          <p:cNvPr id="2097155" name="Billede 8"/>
          <p:cNvPicPr>
            <a:picLocks noChangeAspect="1"/>
          </p:cNvPicPr>
          <p:nvPr/>
        </p:nvPicPr>
        <p:blipFill>
          <a:blip r:embed="rId3"/>
          <a:stretch>
            <a:fillRect/>
          </a:stretch>
        </p:blipFill>
        <p:spPr>
          <a:xfrm>
            <a:off x="7893489" y="1690687"/>
            <a:ext cx="4186033" cy="2348877"/>
          </a:xfrm>
          <a:prstGeom prst="rect">
            <a:avLst/>
          </a:prstGeom>
        </p:spPr>
      </p:pic>
      <p:pic>
        <p:nvPicPr>
          <p:cNvPr id="2097156" name="Billede 9"/>
          <p:cNvPicPr>
            <a:picLocks noChangeAspect="1"/>
          </p:cNvPicPr>
          <p:nvPr/>
        </p:nvPicPr>
        <p:blipFill>
          <a:blip r:embed="rId4" cstate="print"/>
          <a:stretch>
            <a:fillRect/>
          </a:stretch>
        </p:blipFill>
        <p:spPr>
          <a:xfrm>
            <a:off x="8361745" y="4039564"/>
            <a:ext cx="2583065" cy="17213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838200" y="365126"/>
            <a:ext cx="10515600" cy="979282"/>
          </a:xfrm>
        </p:spPr>
        <p:txBody>
          <a:bodyPr>
            <a:noAutofit/>
          </a:bodyPr>
          <a:lstStyle/>
          <a:p>
            <a:pPr algn="ctr"/>
            <a:r>
              <a:rPr lang="en-US" sz="4200" dirty="0">
                <a:solidFill>
                  <a:srgbClr val="B3186D"/>
                </a:solidFill>
                <a:latin typeface="Sans open"/>
                <a:ea typeface="Calibri" panose="020F0502020204030204" pitchFamily="34" charset="0"/>
                <a:cs typeface="Times New Roman" panose="02020603050405020304" pitchFamily="18" charset="0"/>
              </a:rPr>
              <a:t>আয়োডিনের স্থিতি দেখতে আপনার দেশ খুঁজুন</a:t>
            </a:r>
            <a:endParaRPr lang="en-GB" sz="4200" dirty="0"/>
          </a:p>
        </p:txBody>
      </p:sp>
      <p:pic>
        <p:nvPicPr>
          <p:cNvPr id="2097157" name="Picture 6"/>
          <p:cNvPicPr>
            <a:picLocks noChangeAspect="1"/>
          </p:cNvPicPr>
          <p:nvPr/>
        </p:nvPicPr>
        <p:blipFill>
          <a:blip r:embed="rId3"/>
          <a:srcRect t="1028" b="1028"/>
          <a:stretch>
            <a:fillRect/>
          </a:stretch>
        </p:blipFill>
        <p:spPr>
          <a:xfrm>
            <a:off x="1650317" y="1273287"/>
            <a:ext cx="9043038" cy="50468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838200" y="365125"/>
            <a:ext cx="10515600" cy="884555"/>
          </a:xfrm>
        </p:spPr>
        <p:txBody>
          <a:bodyPr>
            <a:normAutofit/>
          </a:bodyPr>
          <a:lstStyle/>
          <a:p>
            <a:pPr algn="ctr"/>
            <a:r>
              <a:rPr lang="en-GB" dirty="0">
                <a:solidFill>
                  <a:srgbClr val="B3186D"/>
                </a:solidFill>
                <a:latin typeface="Sans open"/>
                <a:ea typeface="Calibri" panose="020F0502020204030204" pitchFamily="34" charset="0"/>
                <a:cs typeface="Times New Roman" panose="02020603050405020304" pitchFamily="18" charset="0"/>
              </a:rPr>
              <a:t>আয়োডিনের অভাবের ইতিহাস কী?</a:t>
            </a:r>
            <a:endParaRPr lang="da-DK" dirty="0">
              <a:solidFill>
                <a:srgbClr val="B3186D"/>
              </a:solidFill>
              <a:latin typeface="Sans open"/>
              <a:ea typeface="Calibri" panose="020F0502020204030204" pitchFamily="34" charset="0"/>
              <a:cs typeface="Times New Roman" panose="02020603050405020304" pitchFamily="18" charset="0"/>
            </a:endParaRPr>
          </a:p>
        </p:txBody>
      </p:sp>
      <p:sp>
        <p:nvSpPr>
          <p:cNvPr id="1048622" name="Content Placeholder 2"/>
          <p:cNvSpPr>
            <a:spLocks noGrp="1"/>
          </p:cNvSpPr>
          <p:nvPr>
            <p:ph idx="1"/>
          </p:nvPr>
        </p:nvSpPr>
        <p:spPr/>
        <p:txBody>
          <a:bodyPr>
            <a:normAutofit/>
          </a:bodyPr>
          <a:lstStyle/>
          <a:p>
            <a:pPr marL="0" indent="0" algn="just">
              <a:buNone/>
            </a:pPr>
            <a:r>
              <a:rPr lang="en-US" sz="2600" dirty="0"/>
              <a:t>আয়োডিনের অভাবের একটি দীর্ঘ ইতিহাস </a:t>
            </a:r>
            <a:r>
              <a:rPr lang="en-US" sz="2600" dirty="0" err="1"/>
              <a:t>রয়েছে</a:t>
            </a:r>
            <a:r>
              <a:rPr lang="en-US" sz="2600" dirty="0"/>
              <a:t>। </a:t>
            </a:r>
            <a:r>
              <a:rPr lang="en-GB" altLang="en-US" sz="2600" dirty="0"/>
              <a:t>৩২৬</a:t>
            </a:r>
            <a:r>
              <a:rPr lang="en-US" altLang="en-US" sz="2600" dirty="0"/>
              <a:t> </a:t>
            </a:r>
            <a:r>
              <a:rPr lang="en-US" sz="2600" dirty="0"/>
              <a:t>খ্রিস্টপূ</a:t>
            </a:r>
            <a:r>
              <a:rPr lang="en-GB" altLang="en-US" sz="2600" dirty="0"/>
              <a:t>র্বে</a:t>
            </a:r>
            <a:r>
              <a:rPr lang="en-US" altLang="en-US" sz="2600" dirty="0"/>
              <a:t> </a:t>
            </a:r>
            <a:r>
              <a:rPr lang="en-US" sz="2600" dirty="0"/>
              <a:t>আলেকজান্ডার দ্য গ্রেট বর্তমান পাকিস্তানের উত্তরাঞ্চলের বাসিন্দাদের গলা ফোলা </a:t>
            </a:r>
            <a:r>
              <a:rPr lang="en-US" sz="2600" dirty="0" err="1"/>
              <a:t>দেখেছিলেন</a:t>
            </a:r>
            <a:r>
              <a:rPr lang="en-US" sz="2600" dirty="0"/>
              <a:t>। এটি ছিল গলগন্ড </a:t>
            </a:r>
            <a:r>
              <a:rPr lang="en-GB" altLang="en-US" sz="2600" dirty="0"/>
              <a:t>যা</a:t>
            </a:r>
            <a:r>
              <a:rPr lang="en-US" altLang="en-US" sz="2600" dirty="0"/>
              <a:t> </a:t>
            </a:r>
            <a:r>
              <a:rPr lang="en-GB" altLang="en-US" sz="2600" dirty="0"/>
              <a:t>কিনা</a:t>
            </a:r>
            <a:r>
              <a:rPr lang="en-US" altLang="en-US" sz="2600" dirty="0"/>
              <a:t> </a:t>
            </a:r>
            <a:r>
              <a:rPr lang="en-US" sz="2600" dirty="0"/>
              <a:t>আয়োডিনের ঘাটতির কারণে </a:t>
            </a:r>
            <a:r>
              <a:rPr lang="en-GB" altLang="en-US" sz="2600" dirty="0"/>
              <a:t>গলার</a:t>
            </a:r>
            <a:r>
              <a:rPr lang="en-US" sz="2600" dirty="0"/>
              <a:t> থাইরয়েড গ্রন্থি ফুলে যাওয়া</a:t>
            </a:r>
            <a:r>
              <a:rPr lang="en-GB" altLang="en-US" sz="2600" dirty="0"/>
              <a:t>।</a:t>
            </a:r>
            <a:endParaRPr lang="zh-CN" altLang="en-US" sz="2600" dirty="0"/>
          </a:p>
          <a:p>
            <a:pPr marL="0" indent="0" algn="just">
              <a:buNone/>
            </a:pPr>
            <a:r>
              <a:rPr lang="en-US" sz="2600" dirty="0" err="1"/>
              <a:t>আয়োডিনের</a:t>
            </a:r>
            <a:r>
              <a:rPr lang="en-US" sz="2600" dirty="0"/>
              <a:t> অভা</a:t>
            </a:r>
            <a:r>
              <a:rPr lang="en-GB" altLang="en-US" sz="2600" dirty="0"/>
              <a:t>বে</a:t>
            </a:r>
            <a:r>
              <a:rPr lang="en-US" altLang="en-US" sz="2600" dirty="0"/>
              <a:t> </a:t>
            </a:r>
            <a:r>
              <a:rPr lang="en-GB" altLang="en-US" sz="2600" dirty="0"/>
              <a:t>সৃষ্ট</a:t>
            </a:r>
            <a:r>
              <a:rPr lang="en-US" altLang="en-US" sz="2600" dirty="0"/>
              <a:t> </a:t>
            </a:r>
            <a:r>
              <a:rPr lang="en-GB" altLang="en-US" sz="2600" dirty="0"/>
              <a:t>সমস্যা</a:t>
            </a:r>
            <a:r>
              <a:rPr lang="en-US" altLang="en-US" sz="2600" dirty="0"/>
              <a:t> </a:t>
            </a:r>
            <a:r>
              <a:rPr lang="en-US" sz="2600" dirty="0"/>
              <a:t>মোকাবেলা করার উপায় হিসাবে সুইজারল্যান্ড ছিল লব</a:t>
            </a:r>
            <a:r>
              <a:rPr lang="en-GB" altLang="en-US" sz="2600" dirty="0"/>
              <a:t>ণে</a:t>
            </a:r>
            <a:r>
              <a:rPr lang="en-US" altLang="en-US" sz="2600" dirty="0"/>
              <a:t> </a:t>
            </a:r>
            <a:r>
              <a:rPr lang="en-GB" altLang="en-US" sz="2600" dirty="0"/>
              <a:t>আয়োডিন</a:t>
            </a:r>
            <a:r>
              <a:rPr lang="en-US" sz="2600" dirty="0"/>
              <a:t> যোগ </a:t>
            </a:r>
            <a:r>
              <a:rPr lang="en-GB" altLang="en-US" sz="2600" dirty="0"/>
              <a:t>করা</a:t>
            </a:r>
            <a:r>
              <a:rPr lang="en-US" altLang="en-US" sz="2600" dirty="0"/>
              <a:t> </a:t>
            </a:r>
            <a:r>
              <a:rPr lang="en-US" sz="2600" dirty="0"/>
              <a:t>বিশ্বের প্রথম দেশ, এবং </a:t>
            </a:r>
            <a:r>
              <a:rPr lang="en-GB" altLang="en-US" sz="2600" dirty="0"/>
              <a:t>দেশটি</a:t>
            </a:r>
            <a:r>
              <a:rPr lang="en-US" altLang="en-US" sz="2600" dirty="0"/>
              <a:t> </a:t>
            </a:r>
            <a:r>
              <a:rPr lang="en-US" sz="2600" dirty="0"/>
              <a:t>একশ বছরেরও বেশি সময় ধরে </a:t>
            </a:r>
            <a:r>
              <a:rPr lang="en-GB" altLang="en-US" sz="2600" dirty="0"/>
              <a:t>কাজটি</a:t>
            </a:r>
            <a:r>
              <a:rPr lang="en-US" sz="2600" dirty="0"/>
              <a:t> করে আসছে।</a:t>
            </a:r>
            <a:endParaRPr lang="zh-CN" altLang="en-US" sz="2600" dirty="0"/>
          </a:p>
          <a:p>
            <a:pPr marL="0" indent="0" algn="just">
              <a:buNone/>
            </a:pPr>
            <a:r>
              <a:rPr lang="en-US" sz="2600" dirty="0"/>
              <a:t>এর আগে, গুরুতর এবং স্থায়ী মানসিক বৈকল্যের হার ছিল </a:t>
            </a:r>
            <a:r>
              <a:rPr lang="en-GB" altLang="en-US" sz="2600" dirty="0"/>
              <a:t>অনেক</a:t>
            </a:r>
            <a:r>
              <a:rPr lang="en-US" altLang="en-US" sz="2600" dirty="0"/>
              <a:t> </a:t>
            </a:r>
            <a:r>
              <a:rPr lang="en-GB" altLang="en-US" sz="2600" dirty="0"/>
              <a:t>বেশি</a:t>
            </a:r>
            <a:r>
              <a:rPr lang="en-US" sz="2600" dirty="0"/>
              <a:t>, বিশেষ করে এমন অঞ্চলে যেখান</a:t>
            </a:r>
            <a:r>
              <a:rPr lang="en-GB" altLang="en-US" sz="2600" dirty="0"/>
              <a:t>কার</a:t>
            </a:r>
            <a:r>
              <a:rPr lang="en-US" altLang="en-US" sz="2600" dirty="0"/>
              <a:t> </a:t>
            </a:r>
            <a:r>
              <a:rPr lang="en-US" sz="2600" dirty="0"/>
              <a:t>মাটি এবং উদ্ভিদে আয়োডিনের মাত্রা কম ছিল।</a:t>
            </a:r>
          </a:p>
        </p:txBody>
      </p:sp>
      <p:sp>
        <p:nvSpPr>
          <p:cNvPr id="1048623" name="Rectangle 3"/>
          <p:cNvSpPr/>
          <p:nvPr/>
        </p:nvSpPr>
        <p:spPr>
          <a:xfrm>
            <a:off x="838200" y="1825624"/>
            <a:ext cx="3229105" cy="411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24" name="Rectangle 4"/>
          <p:cNvSpPr/>
          <p:nvPr/>
        </p:nvSpPr>
        <p:spPr>
          <a:xfrm>
            <a:off x="5161859" y="4555757"/>
            <a:ext cx="2580059" cy="398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25" name="Rectangular Callout 6"/>
          <p:cNvSpPr/>
          <p:nvPr/>
        </p:nvSpPr>
        <p:spPr>
          <a:xfrm>
            <a:off x="1772338" y="3049496"/>
            <a:ext cx="4323662" cy="1691972"/>
          </a:xfrm>
          <a:prstGeom prst="wedgeRectCallout">
            <a:avLst>
              <a:gd name="adj1" fmla="val -42913"/>
              <a:gd name="adj2" fmla="val -102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আয়োডিনের ঘাটতি </a:t>
            </a:r>
            <a:r>
              <a:rPr lang="en-GB" b="1" dirty="0" err="1">
                <a:solidFill>
                  <a:schemeClr val="tx1"/>
                </a:solidFill>
              </a:rPr>
              <a:t>বা</a:t>
            </a:r>
            <a:r>
              <a:rPr lang="en-GB" b="1" dirty="0">
                <a:solidFill>
                  <a:schemeClr val="tx1"/>
                </a:solidFill>
              </a:rPr>
              <a:t> </a:t>
            </a:r>
            <a:r>
              <a:rPr lang="en-GB" b="1" dirty="0" err="1">
                <a:solidFill>
                  <a:schemeClr val="tx1"/>
                </a:solidFill>
              </a:rPr>
              <a:t>মাইক্রোনিউট্রিয়েন্ট</a:t>
            </a:r>
            <a:r>
              <a:rPr lang="en-GB" b="1" dirty="0">
                <a:solidFill>
                  <a:schemeClr val="tx1"/>
                </a:solidFill>
              </a:rPr>
              <a:t> </a:t>
            </a:r>
            <a:r>
              <a:rPr lang="en-GB" b="1" dirty="0" err="1">
                <a:solidFill>
                  <a:schemeClr val="tx1"/>
                </a:solidFill>
              </a:rPr>
              <a:t>এর</a:t>
            </a:r>
            <a:r>
              <a:rPr lang="en-GB" b="1" dirty="0">
                <a:solidFill>
                  <a:schemeClr val="tx1"/>
                </a:solidFill>
              </a:rPr>
              <a:t> ঘাটতি হল যখন আপনার শরীর প্রয়োজনীয় কিছু যেমন আয়োডিনের মতো গুরুত্বপূর্ণ ভিটামিন এবং খনিজগুলি যথেষ্ট পরিমাণে পায় না।</a:t>
            </a:r>
            <a:endParaRPr lang="en-GB" dirty="0"/>
          </a:p>
        </p:txBody>
      </p:sp>
      <p:sp>
        <p:nvSpPr>
          <p:cNvPr id="1048626" name="Rectangular Callout 7"/>
          <p:cNvSpPr/>
          <p:nvPr/>
        </p:nvSpPr>
        <p:spPr>
          <a:xfrm>
            <a:off x="6329511" y="1369280"/>
            <a:ext cx="4649118" cy="1865926"/>
          </a:xfrm>
          <a:prstGeom prst="wedgeRectCallout">
            <a:avLst>
              <a:gd name="adj1" fmla="val -44099"/>
              <a:gd name="adj2" fmla="val 123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মানসিক বৈকল্যের মধ্যে জ্ঞানীয় কার্যাবলী যেমন শেখা, বোঝা, মনে রাখা বা সমস্যা সমাধানে অসুবিধা জড়িত, যা একজন ব্যক্তির তথ্য উপলব্ধি করার বা সাধারণ উপায়ে বিশ্বের সাথে যোগাযোগ করার ক্ষমতাকে প্রভাবিত করতে পারে।</a:t>
            </a:r>
            <a:endParaRPr lang="da-DK"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3" grpId="0" animBg="1"/>
      <p:bldP spid="1048624" grpId="0" animBg="1"/>
      <p:bldP spid="1048625" grpId="0" animBg="1"/>
      <p:bldP spid="10486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আয়োডিনের অভাবের ইতিহাস কী?</a:t>
            </a:r>
            <a:endParaRPr lang="en-GB" dirty="0"/>
          </a:p>
        </p:txBody>
      </p:sp>
      <p:sp>
        <p:nvSpPr>
          <p:cNvPr id="1048631" name="Content Placeholder 2"/>
          <p:cNvSpPr>
            <a:spLocks noGrp="1"/>
          </p:cNvSpPr>
          <p:nvPr>
            <p:ph idx="1"/>
          </p:nvPr>
        </p:nvSpPr>
        <p:spPr>
          <a:xfrm>
            <a:off x="972793" y="1564288"/>
            <a:ext cx="7291531" cy="4612675"/>
          </a:xfrm>
        </p:spPr>
        <p:txBody>
          <a:bodyPr>
            <a:normAutofit fontScale="96429"/>
          </a:bodyPr>
          <a:lstStyle/>
          <a:p>
            <a:pPr marL="0" indent="0" algn="just">
              <a:buNone/>
            </a:pPr>
            <a:r>
              <a:rPr lang="en-US" sz="2600" dirty="0"/>
              <a:t>প্রায় </a:t>
            </a:r>
            <a:r>
              <a:rPr lang="en-GB" altLang="en-US" sz="2600" dirty="0"/>
              <a:t>৩০</a:t>
            </a:r>
            <a:r>
              <a:rPr lang="en-US" altLang="en-US" sz="2600" dirty="0"/>
              <a:t> </a:t>
            </a:r>
            <a:r>
              <a:rPr lang="en-US" sz="2600" dirty="0"/>
              <a:t>বছর আগে, আন্তর্জাতিক নেতৃবৃন্দ, লবণ শিল্প এবং সারা বিশ্বের লোকেরা লব</a:t>
            </a:r>
            <a:r>
              <a:rPr lang="en-GB" altLang="en-US" sz="2600" dirty="0"/>
              <a:t>ণে</a:t>
            </a:r>
            <a:r>
              <a:rPr lang="en-US" altLang="en-US" sz="2600" dirty="0"/>
              <a:t> </a:t>
            </a:r>
            <a:r>
              <a:rPr lang="en-GB" altLang="en-US" sz="2600" dirty="0"/>
              <a:t>আয়োডিন</a:t>
            </a:r>
            <a:r>
              <a:rPr lang="en-US" altLang="en-US" sz="2600" dirty="0"/>
              <a:t> </a:t>
            </a:r>
            <a:r>
              <a:rPr lang="en-GB" altLang="en-US" sz="2600" dirty="0"/>
              <a:t>যুক্ত</a:t>
            </a:r>
            <a:r>
              <a:rPr lang="en-US" sz="2600" dirty="0"/>
              <a:t> করার প্রচারে একত্রিত হয়েছিল, যাকে বলা হয় ইউনিভার্সাল সল্ট </a:t>
            </a:r>
            <a:r>
              <a:rPr lang="en-US" sz="2600" dirty="0" err="1"/>
              <a:t>আয়ো</a:t>
            </a:r>
            <a:r>
              <a:rPr lang="en-GB" altLang="en-US" sz="2600" dirty="0" err="1"/>
              <a:t>ডাই</a:t>
            </a:r>
            <a:r>
              <a:rPr lang="en-US" sz="2600" dirty="0" err="1"/>
              <a:t>জেশন</a:t>
            </a:r>
            <a:r>
              <a:rPr lang="en-US" sz="2600" dirty="0"/>
              <a:t> (</a:t>
            </a:r>
            <a:r>
              <a:rPr lang="en-GB" altLang="en-US" sz="2600" dirty="0"/>
              <a:t>সার্বজনীন</a:t>
            </a:r>
            <a:r>
              <a:rPr lang="en-US" altLang="en-US" sz="2600" dirty="0"/>
              <a:t> </a:t>
            </a:r>
            <a:r>
              <a:rPr lang="en-GB" altLang="en-US" sz="2600" dirty="0"/>
              <a:t>লবণ</a:t>
            </a:r>
            <a:r>
              <a:rPr lang="en-US" altLang="en-US" sz="2600" dirty="0"/>
              <a:t> </a:t>
            </a:r>
            <a:r>
              <a:rPr lang="en-GB" altLang="en-US" sz="2600" dirty="0"/>
              <a:t>আয়োডিনযুক্তকরণ</a:t>
            </a:r>
            <a:r>
              <a:rPr lang="en-US" altLang="en-US" sz="2600" dirty="0"/>
              <a:t>)</a:t>
            </a:r>
            <a:r>
              <a:rPr lang="en-GB" altLang="en-US" sz="2600" dirty="0"/>
              <a:t>।</a:t>
            </a:r>
            <a:r>
              <a:rPr lang="en-US" altLang="en-US" sz="2600" dirty="0"/>
              <a:t> </a:t>
            </a:r>
            <a:r>
              <a:rPr lang="en-US" sz="2600" dirty="0"/>
              <a:t>এই প্রচারণার জন্য </a:t>
            </a:r>
            <a:r>
              <a:rPr lang="en-GB" altLang="en-US" sz="2600" dirty="0"/>
              <a:t>তাদেরকে</a:t>
            </a:r>
            <a:r>
              <a:rPr lang="en-US" altLang="en-US" sz="2600" dirty="0"/>
              <a:t> </a:t>
            </a:r>
            <a:r>
              <a:rPr lang="en-US" sz="2600" dirty="0"/>
              <a:t>ধন্যবাদ </a:t>
            </a:r>
            <a:r>
              <a:rPr lang="en-GB" altLang="en-US" sz="2600" dirty="0"/>
              <a:t>কেননা</a:t>
            </a:r>
            <a:r>
              <a:rPr lang="en-US" altLang="en-US" sz="2600" dirty="0"/>
              <a:t>, </a:t>
            </a:r>
            <a:r>
              <a:rPr lang="en-US" sz="2600" dirty="0"/>
              <a:t>আমরা আর বিশ্বের বেশিরভাগ অংশে গুরুতর আয়োডিনের ঘাটতির </a:t>
            </a:r>
            <a:r>
              <a:rPr lang="en-GB" altLang="en-US" sz="2600" dirty="0"/>
              <a:t>চিহ্ন</a:t>
            </a:r>
            <a:r>
              <a:rPr lang="en-US" sz="2600" dirty="0"/>
              <a:t> দেখতে পাই না। </a:t>
            </a:r>
          </a:p>
          <a:p>
            <a:pPr marL="0" indent="0" algn="just">
              <a:buNone/>
            </a:pPr>
            <a:endParaRPr lang="en-US" sz="2600" dirty="0"/>
          </a:p>
          <a:p>
            <a:pPr marL="0" indent="0" algn="just">
              <a:buNone/>
            </a:pPr>
            <a:r>
              <a:rPr lang="en-US" sz="2600" dirty="0" err="1"/>
              <a:t>যাইহোক</a:t>
            </a:r>
            <a:r>
              <a:rPr lang="en-US" sz="2600" dirty="0"/>
              <a:t>, আমরা এখনও মাঝারি এবং হালকা ঘাটতি দেখতে পাই, </a:t>
            </a:r>
            <a:r>
              <a:rPr lang="en-GB" altLang="en-US" sz="2600" dirty="0"/>
              <a:t>যার</a:t>
            </a:r>
            <a:r>
              <a:rPr lang="en-US" altLang="en-US" sz="2600" dirty="0"/>
              <a:t> </a:t>
            </a:r>
            <a:r>
              <a:rPr lang="en-US" sz="2600" dirty="0"/>
              <a:t>বেশিরভাগই </a:t>
            </a:r>
            <a:r>
              <a:rPr lang="en-GB" altLang="en-US" sz="2600" dirty="0"/>
              <a:t>ঘটে</a:t>
            </a:r>
            <a:r>
              <a:rPr lang="en-US" sz="2600" dirty="0"/>
              <a:t> আয়োডিনযুক্ত লবণ ব্যবহার এবং আয়োডিন সমৃদ্ধ খাবার খাওয়ার প্রতি </a:t>
            </a:r>
            <a:r>
              <a:rPr lang="en-GB" altLang="en-US" sz="2600" dirty="0"/>
              <a:t>আমাদের</a:t>
            </a:r>
            <a:r>
              <a:rPr lang="en-US" altLang="en-US" sz="2600" dirty="0"/>
              <a:t> </a:t>
            </a:r>
            <a:r>
              <a:rPr lang="en-GB" altLang="en-US" sz="2600" dirty="0"/>
              <a:t>অবহেলার</a:t>
            </a:r>
            <a:r>
              <a:rPr lang="en-US" altLang="en-US" sz="2600" dirty="0"/>
              <a:t> </a:t>
            </a:r>
            <a:r>
              <a:rPr lang="en-US" sz="2600" dirty="0"/>
              <a:t>কারণে।</a:t>
            </a:r>
          </a:p>
        </p:txBody>
      </p:sp>
      <p:pic>
        <p:nvPicPr>
          <p:cNvPr id="2097158" name="Billede 3"/>
          <p:cNvPicPr>
            <a:picLocks noChangeAspect="1"/>
          </p:cNvPicPr>
          <p:nvPr/>
        </p:nvPicPr>
        <p:blipFill>
          <a:blip r:embed="rId3"/>
          <a:stretch>
            <a:fillRect/>
          </a:stretch>
        </p:blipFill>
        <p:spPr>
          <a:xfrm rot="832817">
            <a:off x="8641762" y="1678034"/>
            <a:ext cx="2918277" cy="35019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Billede 3"/>
          <p:cNvPicPr>
            <a:picLocks noChangeAspect="1"/>
          </p:cNvPicPr>
          <p:nvPr/>
        </p:nvPicPr>
        <p:blipFill>
          <a:blip r:embed="rId3" cstate="print"/>
          <a:stretch>
            <a:fillRect/>
          </a:stretch>
        </p:blipFill>
        <p:spPr>
          <a:xfrm>
            <a:off x="9068492" y="245286"/>
            <a:ext cx="2105343" cy="3073732"/>
          </a:xfrm>
          <a:prstGeom prst="rect">
            <a:avLst/>
          </a:prstGeom>
        </p:spPr>
      </p:pic>
      <p:sp>
        <p:nvSpPr>
          <p:cNvPr id="1048635" name="Title 1"/>
          <p:cNvSpPr>
            <a:spLocks noGrp="1"/>
          </p:cNvSpPr>
          <p:nvPr>
            <p:ph type="title"/>
          </p:nvPr>
        </p:nvSpPr>
        <p:spPr>
          <a:xfrm>
            <a:off x="317576" y="174562"/>
            <a:ext cx="10515600" cy="974851"/>
          </a:xfrm>
        </p:spPr>
        <p:txBody>
          <a:bodyPr>
            <a:normAutofit/>
          </a:bodyPr>
          <a:lstStyle/>
          <a:p>
            <a:pPr marL="0" indent="0"/>
            <a:r>
              <a:rPr lang="en-US" dirty="0">
                <a:solidFill>
                  <a:srgbClr val="B3186D"/>
                </a:solidFill>
                <a:latin typeface="Sans open"/>
                <a:ea typeface="Calibri" panose="020F0502020204030204" pitchFamily="34" charset="0"/>
                <a:cs typeface="Times New Roman" panose="02020603050405020304" pitchFamily="18" charset="0"/>
              </a:rPr>
              <a:t>“</a:t>
            </a:r>
            <a:r>
              <a:rPr lang="en-US" dirty="0" err="1">
                <a:solidFill>
                  <a:srgbClr val="B3186D"/>
                </a:solidFill>
                <a:latin typeface="Sans open"/>
                <a:ea typeface="Calibri" panose="020F0502020204030204" pitchFamily="34" charset="0"/>
                <a:cs typeface="Times New Roman" panose="02020603050405020304" pitchFamily="18" charset="0"/>
              </a:rPr>
              <a:t>আয়োডিন</a:t>
            </a:r>
            <a:r>
              <a:rPr lang="en-US" dirty="0">
                <a:solidFill>
                  <a:srgbClr val="B3186D"/>
                </a:solidFill>
                <a:latin typeface="Sans open"/>
                <a:ea typeface="Calibri" panose="020F0502020204030204" pitchFamily="34" charset="0"/>
                <a:cs typeface="Times New Roman" panose="02020603050405020304" pitchFamily="18" charset="0"/>
              </a:rPr>
              <a:t>: বৃদ্ধির এবং শক্তির জ্বালানি"</a:t>
            </a:r>
            <a:endParaRPr lang="zh-CN" altLang="en-US" dirty="0"/>
          </a:p>
        </p:txBody>
      </p:sp>
      <p:sp>
        <p:nvSpPr>
          <p:cNvPr id="1048636" name="Content Placeholder 2"/>
          <p:cNvSpPr>
            <a:spLocks noGrp="1"/>
          </p:cNvSpPr>
          <p:nvPr>
            <p:ph idx="1"/>
          </p:nvPr>
        </p:nvSpPr>
        <p:spPr>
          <a:xfrm>
            <a:off x="466670" y="1402236"/>
            <a:ext cx="8083487" cy="5188103"/>
          </a:xfrm>
        </p:spPr>
        <p:txBody>
          <a:bodyPr>
            <a:normAutofit fontScale="96429"/>
          </a:bodyPr>
          <a:lstStyle/>
          <a:p>
            <a:pPr marL="0" indent="0" algn="just">
              <a:buNone/>
            </a:pPr>
            <a:r>
              <a:rPr lang="en-US" sz="2800" dirty="0" err="1">
                <a:solidFill>
                  <a:srgbClr val="36363D"/>
                </a:solidFill>
              </a:rPr>
              <a:t>তোমার</a:t>
            </a:r>
            <a:r>
              <a:rPr lang="en-US" sz="2800" dirty="0">
                <a:solidFill>
                  <a:srgbClr val="36363D"/>
                </a:solidFill>
              </a:rPr>
              <a:t> </a:t>
            </a:r>
            <a:r>
              <a:rPr lang="en-US" sz="2700" dirty="0" err="1"/>
              <a:t>বৃদ্ধি</a:t>
            </a:r>
            <a:r>
              <a:rPr lang="en-US" sz="2700" dirty="0"/>
              <a:t> এবং বিপাকের জন্য থাইরয়েড হরমোন প্রয়োজনীয়</a:t>
            </a:r>
            <a:r>
              <a:rPr lang="en-GB" altLang="en-US" sz="2700" dirty="0"/>
              <a:t>।</a:t>
            </a:r>
            <a:r>
              <a:rPr lang="en-US" altLang="en-US" sz="2700" dirty="0"/>
              <a:t> </a:t>
            </a:r>
            <a:r>
              <a:rPr lang="en-GB" altLang="en-US" sz="2700" dirty="0"/>
              <a:t>আর</a:t>
            </a:r>
            <a:r>
              <a:rPr lang="en-US" altLang="en-US" sz="2700" dirty="0"/>
              <a:t> </a:t>
            </a:r>
            <a:r>
              <a:rPr lang="en-US" sz="2700" dirty="0"/>
              <a:t>থাইরয়েড হরমোন তৈরি করতে আপনার আয়োডিন প্রয়োজ</a:t>
            </a:r>
            <a:r>
              <a:rPr lang="en-GB" altLang="en-US" sz="2700" dirty="0"/>
              <a:t>ন।</a:t>
            </a:r>
            <a:r>
              <a:rPr lang="en-US" altLang="en-US" sz="2700" dirty="0"/>
              <a:t> </a:t>
            </a:r>
            <a:r>
              <a:rPr lang="en-US" sz="2700" dirty="0"/>
              <a:t>থাইরয়েড </a:t>
            </a:r>
            <a:r>
              <a:rPr lang="en-US" sz="2700" dirty="0" err="1"/>
              <a:t>গ্রন্থি</a:t>
            </a:r>
            <a:r>
              <a:rPr lang="en-US" sz="2700" dirty="0"/>
              <a:t> </a:t>
            </a:r>
            <a:r>
              <a:rPr lang="en-US" sz="2800" dirty="0" err="1">
                <a:solidFill>
                  <a:srgbClr val="36363D"/>
                </a:solidFill>
              </a:rPr>
              <a:t>তোমার</a:t>
            </a:r>
            <a:r>
              <a:rPr lang="en-US" sz="2700" dirty="0"/>
              <a:t> গলার সামনে</a:t>
            </a:r>
            <a:r>
              <a:rPr lang="en-GB" altLang="en-US" sz="2700" dirty="0"/>
              <a:t>র</a:t>
            </a:r>
            <a:r>
              <a:rPr lang="en-US" altLang="en-US" sz="2700" dirty="0"/>
              <a:t> </a:t>
            </a:r>
            <a:r>
              <a:rPr lang="en-GB" altLang="en-US" sz="2700" dirty="0"/>
              <a:t>অংশে</a:t>
            </a:r>
            <a:r>
              <a:rPr lang="en-US" sz="2700" dirty="0"/>
              <a:t>, </a:t>
            </a:r>
            <a:r>
              <a:rPr lang="en-GB" altLang="en-US" sz="2700" dirty="0"/>
              <a:t>স্বরযন্ত্রের</a:t>
            </a:r>
            <a:r>
              <a:rPr lang="en-US" sz="2700" dirty="0"/>
              <a:t> ঠিক নিচে অবস্থিত। যদি এটি সঠিক পরিমাণে থাইরয়েড হরমোন উৎপাদন করতে না পারে, তবে </a:t>
            </a:r>
            <a:r>
              <a:rPr lang="en-GB" altLang="en-US" sz="2700" dirty="0" err="1"/>
              <a:t>তা</a:t>
            </a:r>
            <a:r>
              <a:rPr lang="en-US" altLang="en-US" sz="2700" dirty="0"/>
              <a:t> </a:t>
            </a:r>
            <a:r>
              <a:rPr lang="en-US" sz="2800" dirty="0" err="1">
                <a:solidFill>
                  <a:srgbClr val="36363D"/>
                </a:solidFill>
              </a:rPr>
              <a:t>তোমার</a:t>
            </a:r>
            <a:r>
              <a:rPr lang="en-US" altLang="en-US" sz="2700" dirty="0"/>
              <a:t> </a:t>
            </a:r>
            <a:r>
              <a:rPr lang="en-GB" altLang="en-US" sz="2700" dirty="0"/>
              <a:t>শরীরের</a:t>
            </a:r>
            <a:r>
              <a:rPr lang="en-US" altLang="en-US" sz="2700" dirty="0"/>
              <a:t> </a:t>
            </a:r>
            <a:r>
              <a:rPr lang="en-GB" altLang="en-US" sz="2700" dirty="0"/>
              <a:t>উপর</a:t>
            </a:r>
            <a:r>
              <a:rPr lang="en-US" altLang="en-US" sz="2700" dirty="0"/>
              <a:t> </a:t>
            </a:r>
            <a:r>
              <a:rPr lang="en-GB" altLang="en-US" sz="2700" dirty="0"/>
              <a:t>নেতিবাচক</a:t>
            </a:r>
            <a:r>
              <a:rPr lang="en-US" sz="2700" dirty="0"/>
              <a:t> প্রভাব </a:t>
            </a:r>
            <a:r>
              <a:rPr lang="en-GB" altLang="en-US" sz="2700" dirty="0"/>
              <a:t>ফেলতে</a:t>
            </a:r>
            <a:r>
              <a:rPr lang="en-US" altLang="en-US" sz="2700" dirty="0"/>
              <a:t> </a:t>
            </a:r>
            <a:r>
              <a:rPr lang="en-US" sz="2700" dirty="0"/>
              <a:t>পারে</a:t>
            </a:r>
            <a:r>
              <a:rPr lang="en-GB" altLang="en-US" sz="2700" dirty="0"/>
              <a:t>।</a:t>
            </a:r>
            <a:r>
              <a:rPr lang="en-US" sz="2700" dirty="0"/>
              <a:t> এছাড়াও, যদি থাইরয়েড গ্রন্থি যথেষ্ট পরিমাণে আয়োডিন না পায়, তবে </a:t>
            </a:r>
            <a:r>
              <a:rPr lang="en-US" sz="2700" dirty="0" err="1"/>
              <a:t>এটি</a:t>
            </a:r>
            <a:r>
              <a:rPr lang="en-US" sz="2700" dirty="0"/>
              <a:t> </a:t>
            </a:r>
            <a:r>
              <a:rPr lang="en-US" sz="2700" dirty="0" err="1"/>
              <a:t>থাইরয়েড</a:t>
            </a:r>
            <a:r>
              <a:rPr lang="en-US" sz="2700" dirty="0"/>
              <a:t> </a:t>
            </a:r>
            <a:r>
              <a:rPr lang="en-GB" altLang="en-US" sz="2700" dirty="0" err="1"/>
              <a:t>সমস্যাজনিত</a:t>
            </a:r>
            <a:r>
              <a:rPr lang="en-US" altLang="en-US" sz="2700" dirty="0"/>
              <a:t> </a:t>
            </a:r>
            <a:r>
              <a:rPr lang="en-GB" altLang="en-US" sz="2700" dirty="0"/>
              <a:t>রোগের</a:t>
            </a:r>
            <a:r>
              <a:rPr lang="en-US" altLang="en-US" sz="2700" dirty="0"/>
              <a:t> </a:t>
            </a:r>
            <a:r>
              <a:rPr lang="en-GB" altLang="en-US" sz="2700" dirty="0"/>
              <a:t>জন্ম</a:t>
            </a:r>
            <a:r>
              <a:rPr lang="en-US" altLang="en-US" sz="2700" dirty="0"/>
              <a:t> </a:t>
            </a:r>
            <a:r>
              <a:rPr lang="en-GB" altLang="en-US" sz="2700" dirty="0"/>
              <a:t>দিতে</a:t>
            </a:r>
            <a:r>
              <a:rPr lang="en-US" altLang="en-US" sz="2700" dirty="0"/>
              <a:t> </a:t>
            </a:r>
            <a:r>
              <a:rPr lang="en-US" sz="2700" dirty="0"/>
              <a:t>পারে</a:t>
            </a:r>
            <a:r>
              <a:rPr lang="en-US" altLang="en-US" sz="2700" dirty="0"/>
              <a:t> </a:t>
            </a:r>
            <a:r>
              <a:rPr lang="en-US" sz="2700" dirty="0"/>
              <a:t>(</a:t>
            </a:r>
            <a:r>
              <a:rPr lang="en-GB" altLang="en-US" sz="2700" dirty="0"/>
              <a:t>খুব</a:t>
            </a:r>
            <a:r>
              <a:rPr lang="en-US" altLang="en-US" sz="2700" dirty="0"/>
              <a:t> </a:t>
            </a:r>
            <a:r>
              <a:rPr lang="en-GB" altLang="en-US" sz="2700" dirty="0"/>
              <a:t>কম</a:t>
            </a:r>
            <a:r>
              <a:rPr lang="en-US" altLang="en-US" sz="2700" dirty="0"/>
              <a:t> </a:t>
            </a:r>
            <a:r>
              <a:rPr lang="en-GB" altLang="en-US" sz="2700" dirty="0"/>
              <a:t>বা</a:t>
            </a:r>
            <a:r>
              <a:rPr lang="en-US" altLang="en-US" sz="2700" dirty="0"/>
              <a:t> </a:t>
            </a:r>
            <a:r>
              <a:rPr lang="en-GB" altLang="en-US" sz="2700" dirty="0"/>
              <a:t>খুব</a:t>
            </a:r>
            <a:r>
              <a:rPr lang="en-US" altLang="en-US" sz="2700" dirty="0"/>
              <a:t> </a:t>
            </a:r>
            <a:r>
              <a:rPr lang="en-GB" altLang="en-US" sz="2700" dirty="0"/>
              <a:t>বেশি</a:t>
            </a:r>
            <a:r>
              <a:rPr lang="en-US" altLang="en-US" sz="2700" dirty="0"/>
              <a:t> </a:t>
            </a:r>
            <a:r>
              <a:rPr lang="en-GB" altLang="en-US" sz="2700" dirty="0"/>
              <a:t>থাইরয়েড</a:t>
            </a:r>
            <a:r>
              <a:rPr lang="en-US" altLang="en-US" sz="2700" dirty="0"/>
              <a:t> </a:t>
            </a:r>
            <a:r>
              <a:rPr lang="en-GB" altLang="en-US" sz="2700" dirty="0"/>
              <a:t>হরমোন</a:t>
            </a:r>
            <a:r>
              <a:rPr lang="en-US" altLang="en-US" sz="2700" dirty="0"/>
              <a:t> </a:t>
            </a:r>
            <a:r>
              <a:rPr lang="en-GB" altLang="en-US" sz="2700" dirty="0"/>
              <a:t>উৎপন্ন</a:t>
            </a:r>
            <a:r>
              <a:rPr lang="en-US" altLang="en-US" sz="2700" dirty="0"/>
              <a:t> </a:t>
            </a:r>
            <a:r>
              <a:rPr lang="en-GB" altLang="en-US" sz="2700" dirty="0"/>
              <a:t>হয়</a:t>
            </a:r>
            <a:r>
              <a:rPr lang="en-US" altLang="en-US" sz="2700" dirty="0"/>
              <a:t>)</a:t>
            </a:r>
            <a:r>
              <a:rPr lang="en-GB" altLang="en-US" sz="2700" dirty="0"/>
              <a:t>।</a:t>
            </a:r>
            <a:r>
              <a:rPr lang="en-US" sz="2700" dirty="0"/>
              <a:t> যেহেতু থাইরয়েড হরমোন বিপাকের জন্য গুরুত্বপূর্ণ, </a:t>
            </a:r>
            <a:r>
              <a:rPr lang="en-GB" altLang="en-US" sz="2700" dirty="0"/>
              <a:t>তাই</a:t>
            </a:r>
            <a:r>
              <a:rPr lang="en-US" sz="2700" dirty="0"/>
              <a:t> আয়োডিনের অভাব শরীরের তাপমাত্রা নিয়ন্ত্রণ, অবসাদ, ক্লান্তি এবং ওজন পরিবর্তনের </a:t>
            </a:r>
            <a:r>
              <a:rPr lang="en-GB" altLang="en-US" sz="2700" dirty="0"/>
              <a:t>মত</a:t>
            </a:r>
            <a:r>
              <a:rPr lang="en-US" altLang="en-US" sz="2700" dirty="0"/>
              <a:t> </a:t>
            </a:r>
            <a:r>
              <a:rPr lang="en-US" sz="2700" dirty="0"/>
              <a:t>সমস্যার </a:t>
            </a:r>
            <a:r>
              <a:rPr lang="en-US" sz="2700" dirty="0" err="1"/>
              <a:t>দিকে</a:t>
            </a:r>
            <a:r>
              <a:rPr lang="en-US" sz="2700" dirty="0"/>
              <a:t> </a:t>
            </a:r>
            <a:r>
              <a:rPr lang="en-US" sz="2800" dirty="0" err="1">
                <a:solidFill>
                  <a:srgbClr val="36363D"/>
                </a:solidFill>
              </a:rPr>
              <a:t>তোমাকে</a:t>
            </a:r>
            <a:r>
              <a:rPr lang="en-US" sz="2800" dirty="0">
                <a:solidFill>
                  <a:srgbClr val="36363D"/>
                </a:solidFill>
              </a:rPr>
              <a:t> </a:t>
            </a:r>
            <a:r>
              <a:rPr lang="en-GB" altLang="en-US" sz="2700" dirty="0" err="1"/>
              <a:t>ধাবিত</a:t>
            </a:r>
            <a:r>
              <a:rPr lang="en-US" altLang="en-US" sz="2700" dirty="0"/>
              <a:t> </a:t>
            </a:r>
            <a:r>
              <a:rPr lang="en-GB" altLang="en-US" sz="2700" dirty="0"/>
              <a:t>করতে</a:t>
            </a:r>
            <a:r>
              <a:rPr lang="en-US" sz="2700" dirty="0"/>
              <a:t> পারে।</a:t>
            </a:r>
            <a:endParaRPr lang="zh-CN" altLang="en-US" sz="2700" dirty="0"/>
          </a:p>
          <a:p>
            <a:pPr marL="0" indent="0">
              <a:buNone/>
            </a:pPr>
            <a:endParaRPr lang="da-DK" dirty="0"/>
          </a:p>
          <a:p>
            <a:pPr marL="0" indent="0">
              <a:buNone/>
            </a:pPr>
            <a:endParaRPr lang="en-GB" dirty="0"/>
          </a:p>
        </p:txBody>
      </p:sp>
      <p:grpSp>
        <p:nvGrpSpPr>
          <p:cNvPr id="82" name="Gruppe 13"/>
          <p:cNvGrpSpPr/>
          <p:nvPr/>
        </p:nvGrpSpPr>
        <p:grpSpPr>
          <a:xfrm>
            <a:off x="8763734" y="2914010"/>
            <a:ext cx="3222858" cy="2675605"/>
            <a:chOff x="8762035" y="4375027"/>
            <a:chExt cx="3159889" cy="2338460"/>
          </a:xfrm>
        </p:grpSpPr>
        <p:sp>
          <p:nvSpPr>
            <p:cNvPr id="1048637" name="Afrundet rektangel 8"/>
            <p:cNvSpPr/>
            <p:nvPr/>
          </p:nvSpPr>
          <p:spPr>
            <a:xfrm>
              <a:off x="8762035" y="4835212"/>
              <a:ext cx="3159889" cy="1878275"/>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38" name="Afrundet rektangel 10"/>
            <p:cNvSpPr/>
            <p:nvPr/>
          </p:nvSpPr>
          <p:spPr>
            <a:xfrm>
              <a:off x="9097701" y="4375027"/>
              <a:ext cx="1018572" cy="564967"/>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639" name="Tekstfelt 11"/>
            <p:cNvSpPr txBox="1"/>
            <p:nvPr/>
          </p:nvSpPr>
          <p:spPr>
            <a:xfrm>
              <a:off x="9242337" y="4436285"/>
              <a:ext cx="1238491" cy="357411"/>
            </a:xfrm>
            <a:prstGeom prst="rect">
              <a:avLst/>
            </a:prstGeom>
            <a:noFill/>
          </p:spPr>
          <p:txBody>
            <a:bodyPr wrap="square" rtlCol="0">
              <a:spAutoFit/>
            </a:bodyPr>
            <a:lstStyle/>
            <a:p>
              <a:r>
                <a:rPr lang="en-GB" alt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তথ্য</a:t>
              </a:r>
              <a:endParaRPr lang="zh-CN" altLang="en-US"/>
            </a:p>
          </p:txBody>
        </p:sp>
        <p:sp>
          <p:nvSpPr>
            <p:cNvPr id="1048640" name="Tekstfelt 12"/>
            <p:cNvSpPr txBox="1"/>
            <p:nvPr/>
          </p:nvSpPr>
          <p:spPr>
            <a:xfrm>
              <a:off x="8924081" y="4928383"/>
              <a:ext cx="2868499" cy="1467383"/>
            </a:xfrm>
            <a:prstGeom prst="rect">
              <a:avLst/>
            </a:prstGeom>
            <a:noFill/>
          </p:spPr>
          <p:txBody>
            <a:bodyPr wrap="square" rtlCol="0">
              <a:spAutoFit/>
            </a:bodyPr>
            <a:lstStyle/>
            <a:p>
              <a:r>
                <a:rPr lang="en-US" sz="2200" dirty="0">
                  <a:solidFill>
                    <a:schemeClr val="bg1"/>
                  </a:solidFill>
                </a:rPr>
                <a:t>থাইরয়েড গ্রন্থি হল একটি ছোট প্রজাপতি আকৃতির গ্রন্থি যা আপনার </a:t>
              </a:r>
              <a:r>
                <a:rPr lang="en-GB" altLang="en-US" sz="2200" dirty="0">
                  <a:solidFill>
                    <a:schemeClr val="bg1"/>
                  </a:solidFill>
                </a:rPr>
                <a:t>গলার</a:t>
              </a:r>
              <a:r>
                <a:rPr lang="en-US" altLang="en-US" sz="2200" dirty="0">
                  <a:solidFill>
                    <a:schemeClr val="bg1"/>
                  </a:solidFill>
                </a:rPr>
                <a:t> </a:t>
              </a:r>
              <a:r>
                <a:rPr lang="en-GB" altLang="en-US" sz="2200" dirty="0">
                  <a:solidFill>
                    <a:schemeClr val="bg1"/>
                  </a:solidFill>
                </a:rPr>
                <a:t>সামনের</a:t>
              </a:r>
              <a:r>
                <a:rPr lang="en-US" altLang="en-US" sz="2200" dirty="0">
                  <a:solidFill>
                    <a:schemeClr val="bg1"/>
                  </a:solidFill>
                </a:rPr>
                <a:t> </a:t>
              </a:r>
              <a:r>
                <a:rPr lang="en-GB" altLang="en-US" sz="2200" dirty="0">
                  <a:solidFill>
                    <a:schemeClr val="bg1"/>
                  </a:solidFill>
                </a:rPr>
                <a:t>অংশে</a:t>
              </a:r>
              <a:r>
                <a:rPr lang="en-US" altLang="en-US" sz="2200" dirty="0">
                  <a:solidFill>
                    <a:schemeClr val="bg1"/>
                  </a:solidFill>
                </a:rPr>
                <a:t> </a:t>
              </a:r>
              <a:r>
                <a:rPr lang="en-GB" altLang="en-US" sz="2200" dirty="0">
                  <a:solidFill>
                    <a:schemeClr val="bg1"/>
                  </a:solidFill>
                </a:rPr>
                <a:t>স্বরযন্ত্রের</a:t>
              </a:r>
              <a:r>
                <a:rPr lang="en-US" altLang="en-US" sz="2200" dirty="0">
                  <a:solidFill>
                    <a:schemeClr val="bg1"/>
                  </a:solidFill>
                </a:rPr>
                <a:t> </a:t>
              </a:r>
              <a:r>
                <a:rPr lang="en-US" sz="2200" dirty="0">
                  <a:solidFill>
                    <a:schemeClr val="bg1"/>
                  </a:solidFill>
                </a:rPr>
                <a:t>নীচে </a:t>
              </a:r>
              <a:r>
                <a:rPr lang="en-GB" altLang="en-US" sz="2200" dirty="0">
                  <a:solidFill>
                    <a:schemeClr val="bg1"/>
                  </a:solidFill>
                </a:rPr>
                <a:t>অবস্থিত।</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4104</Words>
  <Application>Microsoft Office PowerPoint</Application>
  <PresentationFormat>Breitbild</PresentationFormat>
  <Paragraphs>300</Paragraphs>
  <Slides>41</Slides>
  <Notes>41</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41</vt:i4>
      </vt:variant>
    </vt:vector>
  </HeadingPairs>
  <TitlesOfParts>
    <vt:vector size="53" baseType="lpstr">
      <vt:lpstr>Aptos</vt:lpstr>
      <vt:lpstr>Arial</vt:lpstr>
      <vt:lpstr>Calibri</vt:lpstr>
      <vt:lpstr>Calibri Light</vt:lpstr>
      <vt:lpstr>等线</vt:lpstr>
      <vt:lpstr>等线 Light</vt:lpstr>
      <vt:lpstr>Noto Sans</vt:lpstr>
      <vt:lpstr>Open Sans</vt:lpstr>
      <vt:lpstr>Sans open</vt:lpstr>
      <vt:lpstr>Times New Roman</vt:lpstr>
      <vt:lpstr>Wingdings</vt:lpstr>
      <vt:lpstr>Office Theme</vt:lpstr>
      <vt:lpstr>আয়োডিনের  অ আ ক খ</vt:lpstr>
      <vt:lpstr>আয়োডিন ফিডব্যাক টুল</vt:lpstr>
      <vt:lpstr>আয়োডিন কেন গুরুত্বপূর্ণ?</vt:lpstr>
      <vt:lpstr>আয়োডিন কেন গুরুত্বপূর্ণ?</vt:lpstr>
      <vt:lpstr>বিশ্বের প্রত্যেকে কি তাদের খাদ্য থেকে আয়োডিন পায়?</vt:lpstr>
      <vt:lpstr>আয়োডিনের স্থিতি দেখতে আপনার দেশ খুঁজুন</vt:lpstr>
      <vt:lpstr>আয়োডিনের অভাবের ইতিহাস কী?</vt:lpstr>
      <vt:lpstr>আয়োডিনের অভাবের ইতিহাস কী?</vt:lpstr>
      <vt:lpstr>“আয়োডিন: বৃদ্ধির এবং শক্তির জ্বালানি"</vt:lpstr>
      <vt:lpstr>গর্ভাবস্থায় আয়োডিন: শিশুর বৃদ্ধি এবং মস্তিষ্কের বিকাশ</vt:lpstr>
      <vt:lpstr>কেন আমাদের এখনই আয়োডিনের ঘাটতি সম্পর্কে সচেতন হওয়া উচিত?</vt:lpstr>
      <vt:lpstr>সঠিক পরিমাণে আয়োডিন পাওয়া সুস্বাস্থ্যের জন্য গুরুত্বপূর্ণ</vt:lpstr>
      <vt:lpstr>প্রস্তাবিত আয়োডিন গ্রহণ - গর্ভাবস্থা এবং বুকের দুধ খাওয়ানোর সময়ও প্রযোজ্য</vt:lpstr>
      <vt:lpstr>প্রস্তাবিত গ্রহণ</vt:lpstr>
      <vt:lpstr>আয়োডিন চক্র</vt:lpstr>
      <vt:lpstr>আয়োডিন চক্র</vt:lpstr>
      <vt:lpstr>কীভাবে দেশগুলি নিশ্চিত করতে পারে যে তাদের নাগরিকেরা খাবারে পর্যাপ্ত আয়োডিন পাচ্ছে?</vt:lpstr>
      <vt:lpstr>দেশগুলি কীভাবে নিশ্চিত করতে পারে যে লোকেরা তাদের খাবারে পর্যাপ্ত আয়োডিন পাচ্ছে? </vt:lpstr>
      <vt:lpstr>আয়োডিনের উৎস খাবারের মাধ্যমে দৈনিক প্রস্তাবিত পরিমাণ আয়োডিন পেতে খাবারের পরিমাণ</vt:lpstr>
      <vt:lpstr>লবণ কি আমাদের জন্য খারাপ নয়?</vt:lpstr>
      <vt:lpstr>আয়োডিন সমৃদ্ধ খাবারের পরিকল্পনা: একটি দলবদ্ধ চর্চা</vt:lpstr>
      <vt:lpstr>মনে রাখার বিষয়</vt:lpstr>
      <vt:lpstr>ধাঁধা</vt:lpstr>
      <vt:lpstr>ত্রুটিগুলি চিহ্নিত কর</vt:lpstr>
      <vt:lpstr>মডিউল ক এর অনুশীলন</vt:lpstr>
      <vt:lpstr>মডিউল ক- এর অনুশীলনের উত্তরসমূহ:</vt:lpstr>
      <vt:lpstr>মডিউল ক- এর অনুশীলন:</vt:lpstr>
      <vt:lpstr>মডিউল ক- এর অনুশীলন:</vt:lpstr>
      <vt:lpstr>মডিউল ক- এর অনুশীলনের উত্তরসমূহ:</vt:lpstr>
      <vt:lpstr>মডিউল ক- এর অনুশীলন:</vt:lpstr>
      <vt:lpstr>মডিউল ক- এর অনুশীলনের উত্তরসমূহ:</vt:lpstr>
      <vt:lpstr>মডিউল ক- এর অনুশীলন:</vt:lpstr>
      <vt:lpstr>মডিউল ক- এর অনুশীলনের উত্তরসমূহ:</vt:lpstr>
      <vt:lpstr>মডিউল ক- এর অনুশীলন:</vt:lpstr>
      <vt:lpstr>মডিউল ক- এর অনুশীলনের উত্তরসমূহ:</vt:lpstr>
      <vt:lpstr>মডিউল ক- এর অনুশীলনের উত্তরসমূহ:</vt:lpstr>
      <vt:lpstr>মডিউল ক- এর অনুশীলনের উত্তরসমূহ:</vt:lpstr>
      <vt:lpstr>মডিউল ক- এর অনুশীলনের উত্তরসমূহ:</vt:lpstr>
      <vt:lpstr>মডিউল খ- তে দলগত কাজ</vt:lpstr>
      <vt:lpstr>মডিউল খ- তে দলগত কাজ</vt:lpstr>
      <vt:lpstr>মডিউল গ- তে দলগত কাজ</vt:lpstr>
    </vt:vector>
  </TitlesOfParts>
  <Company>SUND - 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Just Christensen</dc:creator>
  <cp:lastModifiedBy>Vivien Henck</cp:lastModifiedBy>
  <cp:revision>10</cp:revision>
  <dcterms:created xsi:type="dcterms:W3CDTF">2024-02-15T15:23:46Z</dcterms:created>
  <dcterms:modified xsi:type="dcterms:W3CDTF">2024-11-19T10:25:16Z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53070cf058664a238e36784edcf34931</vt:lpwstr>
  </property>
</Properties>
</file>