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5"/>
  </p:notesMasterIdLst>
  <p:sldIdLst>
    <p:sldId id="256" r:id="rId2"/>
    <p:sldId id="302" r:id="rId3"/>
    <p:sldId id="331" r:id="rId4"/>
    <p:sldId id="303" r:id="rId5"/>
    <p:sldId id="258" r:id="rId6"/>
    <p:sldId id="296" r:id="rId7"/>
    <p:sldId id="332" r:id="rId8"/>
    <p:sldId id="276" r:id="rId9"/>
    <p:sldId id="261" r:id="rId10"/>
    <p:sldId id="262" r:id="rId11"/>
    <p:sldId id="263" r:id="rId12"/>
    <p:sldId id="265" r:id="rId13"/>
    <p:sldId id="267" r:id="rId14"/>
    <p:sldId id="304" r:id="rId15"/>
    <p:sldId id="268" r:id="rId16"/>
    <p:sldId id="333" r:id="rId17"/>
    <p:sldId id="269" r:id="rId18"/>
    <p:sldId id="271" r:id="rId19"/>
    <p:sldId id="270" r:id="rId20"/>
    <p:sldId id="272" r:id="rId21"/>
    <p:sldId id="273" r:id="rId22"/>
    <p:sldId id="305" r:id="rId23"/>
    <p:sldId id="306"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5" r:id="rId37"/>
    <p:sldId id="326" r:id="rId38"/>
    <p:sldId id="327" r:id="rId39"/>
    <p:sldId id="328" r:id="rId40"/>
    <p:sldId id="329" r:id="rId41"/>
    <p:sldId id="330" r:id="rId42"/>
    <p:sldId id="323" r:id="rId43"/>
    <p:sldId id="324" r:id="rId44"/>
  </p:sldIdLst>
  <p:sldSz cx="12192000" cy="6858000"/>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73" autoAdjust="0"/>
  </p:normalViewPr>
  <p:slideViewPr>
    <p:cSldViewPr snapToGrid="0">
      <p:cViewPr varScale="1">
        <p:scale>
          <a:sx n="93" d="100"/>
          <a:sy n="93" d="100"/>
        </p:scale>
        <p:origin x="11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GB" dirty="0"/>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C57A039C-57F6-4509-9792-D5FD2C73C46D}" type="datetimeFigureOut">
              <a:rPr lang="en-GB" smtClean="0"/>
              <a:t>24/02/2025</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1D9321E1-ABFE-492C-A172-25C1D4654C51}" type="slidenum">
              <a:rPr lang="en-GB" smtClean="0"/>
              <a:t>‹Nr.›</a:t>
            </a:fld>
            <a:endParaRPr lang="en-GB" dirty="0"/>
          </a:p>
        </p:txBody>
      </p:sp>
    </p:spTree>
    <p:extLst>
      <p:ext uri="{BB962C8B-B14F-4D97-AF65-F5344CB8AC3E}">
        <p14:creationId xmlns:p14="http://schemas.microsoft.com/office/powerpoint/2010/main" val="18447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a:t>
            </a:fld>
            <a:endParaRPr lang="en-GB" dirty="0"/>
          </a:p>
        </p:txBody>
      </p:sp>
    </p:spTree>
    <p:extLst>
      <p:ext uri="{BB962C8B-B14F-4D97-AF65-F5344CB8AC3E}">
        <p14:creationId xmlns:p14="http://schemas.microsoft.com/office/powerpoint/2010/main" val="38547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Zu dieser Seite/Folie gibt es Zusatzaufgaben.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10</a:t>
            </a:fld>
            <a:endParaRPr lang="en-GB" dirty="0"/>
          </a:p>
        </p:txBody>
      </p:sp>
    </p:spTree>
    <p:extLst>
      <p:ext uri="{BB962C8B-B14F-4D97-AF65-F5344CB8AC3E}">
        <p14:creationId xmlns:p14="http://schemas.microsoft.com/office/powerpoint/2010/main" val="291570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11</a:t>
            </a:fld>
            <a:endParaRPr lang="en-GB" dirty="0"/>
          </a:p>
        </p:txBody>
      </p:sp>
    </p:spTree>
    <p:extLst>
      <p:ext uri="{BB962C8B-B14F-4D97-AF65-F5344CB8AC3E}">
        <p14:creationId xmlns:p14="http://schemas.microsoft.com/office/powerpoint/2010/main" val="83994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12</a:t>
            </a:fld>
            <a:endParaRPr lang="en-GB" dirty="0"/>
          </a:p>
        </p:txBody>
      </p:sp>
    </p:spTree>
    <p:extLst>
      <p:ext uri="{BB962C8B-B14F-4D97-AF65-F5344CB8AC3E}">
        <p14:creationId xmlns:p14="http://schemas.microsoft.com/office/powerpoint/2010/main" val="13316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13</a:t>
            </a:fld>
            <a:endParaRPr lang="en-GB" dirty="0"/>
          </a:p>
        </p:txBody>
      </p:sp>
    </p:spTree>
    <p:extLst>
      <p:ext uri="{BB962C8B-B14F-4D97-AF65-F5344CB8AC3E}">
        <p14:creationId xmlns:p14="http://schemas.microsoft.com/office/powerpoint/2010/main" val="150911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14</a:t>
            </a:fld>
            <a:endParaRPr lang="en-GB" dirty="0"/>
          </a:p>
        </p:txBody>
      </p:sp>
    </p:spTree>
    <p:extLst>
      <p:ext uri="{BB962C8B-B14F-4D97-AF65-F5344CB8AC3E}">
        <p14:creationId xmlns:p14="http://schemas.microsoft.com/office/powerpoint/2010/main" val="336354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15</a:t>
            </a:fld>
            <a:endParaRPr lang="en-GB" dirty="0"/>
          </a:p>
        </p:txBody>
      </p:sp>
    </p:spTree>
    <p:extLst>
      <p:ext uri="{BB962C8B-B14F-4D97-AF65-F5344CB8AC3E}">
        <p14:creationId xmlns:p14="http://schemas.microsoft.com/office/powerpoint/2010/main" val="28555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Glossar</a:t>
            </a:r>
            <a:r>
              <a:rPr lang="en-US" dirty="0" smtClean="0"/>
              <a:t>: </a:t>
            </a:r>
            <a:r>
              <a:rPr lang="de-DE" dirty="0"/>
              <a:t>Bei der </a:t>
            </a:r>
            <a:r>
              <a:rPr lang="de-DE" b="1" dirty="0"/>
              <a:t>Anreicherung</a:t>
            </a:r>
            <a:r>
              <a:rPr lang="de-DE" dirty="0"/>
              <a:t> werden bestimmten Lebensmitteln wie Salz, Brot, Getreide oder Milch wichtige Vitamine oder Mineralien wie Jod zugesetzt. Ziel ist es, den Gehalt an bestimmten Nährstoffen in bestimmten Lebensmitteln zu erhöhen und sicherzustellen, dass die Menschen ausreichend mit wichtigen Vitaminen und Mineralien versorgt werden.</a:t>
            </a:r>
          </a:p>
        </p:txBody>
      </p:sp>
      <p:sp>
        <p:nvSpPr>
          <p:cNvPr id="4" name="Pladsholder til slidenummer 3"/>
          <p:cNvSpPr>
            <a:spLocks noGrp="1"/>
          </p:cNvSpPr>
          <p:nvPr>
            <p:ph type="sldNum" sz="quarter" idx="10"/>
          </p:nvPr>
        </p:nvSpPr>
        <p:spPr/>
        <p:txBody>
          <a:bodyPr/>
          <a:lstStyle/>
          <a:p>
            <a:fld id="{1D9321E1-ABFE-492C-A172-25C1D4654C51}" type="slidenum">
              <a:rPr lang="en-GB" smtClean="0"/>
              <a:t>16</a:t>
            </a:fld>
            <a:endParaRPr lang="en-GB" dirty="0"/>
          </a:p>
        </p:txBody>
      </p:sp>
    </p:spTree>
    <p:extLst>
      <p:ext uri="{BB962C8B-B14F-4D97-AF65-F5344CB8AC3E}">
        <p14:creationId xmlns:p14="http://schemas.microsoft.com/office/powerpoint/2010/main" val="124651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17</a:t>
            </a:fld>
            <a:endParaRPr lang="en-GB" dirty="0"/>
          </a:p>
        </p:txBody>
      </p:sp>
    </p:spTree>
    <p:extLst>
      <p:ext uri="{BB962C8B-B14F-4D97-AF65-F5344CB8AC3E}">
        <p14:creationId xmlns:p14="http://schemas.microsoft.com/office/powerpoint/2010/main" val="271064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18</a:t>
            </a:fld>
            <a:endParaRPr lang="en-GB" dirty="0"/>
          </a:p>
        </p:txBody>
      </p:sp>
    </p:spTree>
    <p:extLst>
      <p:ext uri="{BB962C8B-B14F-4D97-AF65-F5344CB8AC3E}">
        <p14:creationId xmlns:p14="http://schemas.microsoft.com/office/powerpoint/2010/main" val="221472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19</a:t>
            </a:fld>
            <a:endParaRPr lang="en-GB" dirty="0"/>
          </a:p>
        </p:txBody>
      </p:sp>
    </p:spTree>
    <p:extLst>
      <p:ext uri="{BB962C8B-B14F-4D97-AF65-F5344CB8AC3E}">
        <p14:creationId xmlns:p14="http://schemas.microsoft.com/office/powerpoint/2010/main" val="36276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Wenn den Schülern</a:t>
            </a:r>
            <a:r>
              <a:rPr lang="da-DK" baseline="0" dirty="0" smtClean="0"/>
              <a:t> und Schüler</a:t>
            </a:r>
            <a:r>
              <a:rPr lang="da-DK" dirty="0" smtClean="0"/>
              <a:t>innen</a:t>
            </a:r>
            <a:r>
              <a:rPr lang="da-DK" baseline="0" dirty="0" smtClean="0"/>
              <a:t> Computer mit einer Internetverbindung zur Verfügung steht, nutzen Sie bitte die Online-Version auf der Webseite.</a:t>
            </a:r>
            <a:endParaRPr lang="da-DK" dirty="0"/>
          </a:p>
        </p:txBody>
      </p:sp>
      <p:sp>
        <p:nvSpPr>
          <p:cNvPr id="4" name="Slide Number Placeholder 3"/>
          <p:cNvSpPr>
            <a:spLocks noGrp="1"/>
          </p:cNvSpPr>
          <p:nvPr>
            <p:ph type="sldNum" sz="quarter" idx="5"/>
          </p:nvPr>
        </p:nvSpPr>
        <p:spPr/>
        <p:txBody>
          <a:bodyPr/>
          <a:lstStyle/>
          <a:p>
            <a:fld id="{1D9321E1-ABFE-492C-A172-25C1D4654C51}" type="slidenum">
              <a:rPr lang="en-GB" smtClean="0"/>
              <a:t>2</a:t>
            </a:fld>
            <a:endParaRPr lang="en-GB" dirty="0"/>
          </a:p>
        </p:txBody>
      </p:sp>
    </p:spTree>
    <p:extLst>
      <p:ext uri="{BB962C8B-B14F-4D97-AF65-F5344CB8AC3E}">
        <p14:creationId xmlns:p14="http://schemas.microsoft.com/office/powerpoint/2010/main" val="21709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20</a:t>
            </a:fld>
            <a:endParaRPr lang="en-GB" dirty="0"/>
          </a:p>
        </p:txBody>
      </p:sp>
    </p:spTree>
    <p:extLst>
      <p:ext uri="{BB962C8B-B14F-4D97-AF65-F5344CB8AC3E}">
        <p14:creationId xmlns:p14="http://schemas.microsoft.com/office/powerpoint/2010/main" val="214117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de-DE" noProof="0" dirty="0" smtClean="0"/>
              <a:t>Für diese Seite/Folie</a:t>
            </a:r>
            <a:r>
              <a:rPr lang="de-DE" baseline="0" noProof="0" dirty="0" smtClean="0"/>
              <a:t> gibt es eine Zusatzaufgabe.</a:t>
            </a:r>
          </a:p>
          <a:p>
            <a:pPr defTabSz="947684">
              <a:defRPr/>
            </a:pPr>
            <a:endParaRPr lang="en-GB" baseline="0" dirty="0"/>
          </a:p>
          <a:p>
            <a:pPr defTabSz="947684">
              <a:defRPr/>
            </a:pPr>
            <a:r>
              <a:rPr lang="de-DE" baseline="0" dirty="0" smtClean="0"/>
              <a:t>Hinweis: In Fällen, in denen es schwierig ist, den Jodbedarf über die Ernährung zu decken, z. B. bei einer Vegetarierin oder </a:t>
            </a:r>
            <a:r>
              <a:rPr lang="de-DE" baseline="0" dirty="0" err="1" smtClean="0"/>
              <a:t>Veganerin</a:t>
            </a:r>
            <a:r>
              <a:rPr lang="de-DE" baseline="0" dirty="0" smtClean="0"/>
              <a:t>, die schwanger werden möchte, können Nahrungsergänzungsmittel erforderlich sein.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21</a:t>
            </a:fld>
            <a:endParaRPr lang="en-GB" dirty="0"/>
          </a:p>
        </p:txBody>
      </p:sp>
    </p:spTree>
    <p:extLst>
      <p:ext uri="{BB962C8B-B14F-4D97-AF65-F5344CB8AC3E}">
        <p14:creationId xmlns:p14="http://schemas.microsoft.com/office/powerpoint/2010/main" val="367989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22</a:t>
            </a:fld>
            <a:endParaRPr lang="en-GB" dirty="0"/>
          </a:p>
        </p:txBody>
      </p:sp>
    </p:spTree>
    <p:extLst>
      <p:ext uri="{BB962C8B-B14F-4D97-AF65-F5344CB8AC3E}">
        <p14:creationId xmlns:p14="http://schemas.microsoft.com/office/powerpoint/2010/main" val="370536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22"/>
              </a:spcAft>
            </a:pPr>
            <a:r>
              <a:rPr lang="pt-BR" dirty="0"/>
              <a:t>1</a:t>
            </a:r>
            <a:r>
              <a:rPr lang="pt-BR" dirty="0" smtClean="0"/>
              <a:t> </a:t>
            </a:r>
            <a:r>
              <a:rPr lang="pt-BR" dirty="0"/>
              <a:t>J</a:t>
            </a:r>
            <a:r>
              <a:rPr lang="pt-BR" dirty="0" smtClean="0"/>
              <a:t> </a:t>
            </a:r>
            <a:r>
              <a:rPr lang="pt-BR" dirty="0"/>
              <a:t>U</a:t>
            </a:r>
            <a:r>
              <a:rPr lang="pt-BR" dirty="0" smtClean="0"/>
              <a:t> </a:t>
            </a:r>
            <a:r>
              <a:rPr lang="pt-BR" dirty="0"/>
              <a:t>G</a:t>
            </a:r>
            <a:r>
              <a:rPr lang="pt-BR" dirty="0" smtClean="0"/>
              <a:t> </a:t>
            </a:r>
            <a:r>
              <a:rPr lang="pt-BR" dirty="0"/>
              <a:t>E</a:t>
            </a:r>
            <a:r>
              <a:rPr lang="pt-BR" dirty="0" smtClean="0"/>
              <a:t> </a:t>
            </a:r>
            <a:r>
              <a:rPr lang="pt-BR" dirty="0"/>
              <a:t>N</a:t>
            </a:r>
            <a:r>
              <a:rPr lang="pt-BR" dirty="0" smtClean="0"/>
              <a:t> </a:t>
            </a:r>
            <a:r>
              <a:rPr lang="pt-BR" dirty="0"/>
              <a:t>D</a:t>
            </a:r>
            <a:r>
              <a:rPr lang="pt-BR" dirty="0" smtClean="0"/>
              <a:t> </a:t>
            </a:r>
            <a:r>
              <a:rPr lang="pt-BR" dirty="0"/>
              <a:t>L</a:t>
            </a:r>
            <a:r>
              <a:rPr lang="pt-BR" dirty="0" smtClean="0"/>
              <a:t> </a:t>
            </a:r>
            <a:r>
              <a:rPr lang="pt-BR" dirty="0"/>
              <a:t>I</a:t>
            </a:r>
            <a:r>
              <a:rPr lang="pt-BR" dirty="0" smtClean="0"/>
              <a:t> </a:t>
            </a:r>
            <a:r>
              <a:rPr lang="pt-BR" dirty="0"/>
              <a:t>C</a:t>
            </a:r>
            <a:r>
              <a:rPr lang="pt-BR" dirty="0" smtClean="0"/>
              <a:t> </a:t>
            </a:r>
            <a:r>
              <a:rPr lang="pt-BR" dirty="0"/>
              <a:t>H</a:t>
            </a:r>
            <a:r>
              <a:rPr lang="pt-BR" dirty="0" smtClean="0"/>
              <a:t> </a:t>
            </a:r>
            <a:r>
              <a:rPr lang="pt-BR" dirty="0"/>
              <a:t>E</a:t>
            </a:r>
            <a:r>
              <a:rPr lang="pt-BR" dirty="0" smtClean="0"/>
              <a:t> </a:t>
            </a:r>
          </a:p>
          <a:p>
            <a:pPr>
              <a:lnSpc>
                <a:spcPct val="115000"/>
              </a:lnSpc>
              <a:spcAft>
                <a:spcPts val="622"/>
              </a:spcAft>
            </a:pPr>
            <a:r>
              <a:rPr lang="pt-BR" dirty="0"/>
              <a:t>2</a:t>
            </a:r>
            <a:r>
              <a:rPr lang="pt-BR" dirty="0" smtClean="0"/>
              <a:t> </a:t>
            </a:r>
            <a:r>
              <a:rPr lang="pt-BR" dirty="0"/>
              <a:t>K</a:t>
            </a:r>
            <a:r>
              <a:rPr lang="pt-BR" dirty="0" smtClean="0"/>
              <a:t> </a:t>
            </a:r>
            <a:r>
              <a:rPr lang="pt-BR" dirty="0"/>
              <a:t>R</a:t>
            </a:r>
            <a:r>
              <a:rPr lang="pt-BR" dirty="0" smtClean="0"/>
              <a:t> </a:t>
            </a:r>
            <a:r>
              <a:rPr lang="pt-BR" dirty="0"/>
              <a:t>O</a:t>
            </a:r>
            <a:r>
              <a:rPr lang="pt-BR" dirty="0" smtClean="0"/>
              <a:t> </a:t>
            </a:r>
            <a:r>
              <a:rPr lang="pt-BR" dirty="0"/>
              <a:t>P</a:t>
            </a:r>
            <a:r>
              <a:rPr lang="pt-BR" dirty="0" smtClean="0"/>
              <a:t> </a:t>
            </a:r>
            <a:r>
              <a:rPr lang="pt-BR" dirty="0"/>
              <a:t>F</a:t>
            </a:r>
            <a:r>
              <a:rPr lang="pt-BR" dirty="0" smtClean="0"/>
              <a:t> </a:t>
            </a:r>
          </a:p>
          <a:p>
            <a:pPr>
              <a:lnSpc>
                <a:spcPct val="115000"/>
              </a:lnSpc>
              <a:spcAft>
                <a:spcPts val="622"/>
              </a:spcAft>
            </a:pPr>
            <a:r>
              <a:rPr lang="pt-BR" dirty="0"/>
              <a:t>3</a:t>
            </a:r>
            <a:r>
              <a:rPr lang="pt-BR" dirty="0" smtClean="0"/>
              <a:t> </a:t>
            </a:r>
            <a:r>
              <a:rPr lang="pt-BR" dirty="0"/>
              <a:t>S</a:t>
            </a:r>
            <a:r>
              <a:rPr lang="pt-BR" dirty="0" smtClean="0"/>
              <a:t> </a:t>
            </a:r>
            <a:r>
              <a:rPr lang="pt-BR" dirty="0"/>
              <a:t>C</a:t>
            </a:r>
            <a:r>
              <a:rPr lang="pt-BR" dirty="0" smtClean="0"/>
              <a:t> </a:t>
            </a:r>
            <a:r>
              <a:rPr lang="pt-BR" dirty="0"/>
              <a:t>H</a:t>
            </a:r>
            <a:r>
              <a:rPr lang="pt-BR" dirty="0" smtClean="0"/>
              <a:t> </a:t>
            </a:r>
            <a:r>
              <a:rPr lang="pt-BR" dirty="0"/>
              <a:t>I</a:t>
            </a:r>
            <a:r>
              <a:rPr lang="pt-BR" dirty="0" smtClean="0"/>
              <a:t> </a:t>
            </a:r>
            <a:r>
              <a:rPr lang="pt-BR" dirty="0"/>
              <a:t>L</a:t>
            </a:r>
            <a:r>
              <a:rPr lang="pt-BR" dirty="0" smtClean="0"/>
              <a:t> </a:t>
            </a:r>
            <a:r>
              <a:rPr lang="pt-BR" dirty="0"/>
              <a:t>D</a:t>
            </a:r>
            <a:r>
              <a:rPr lang="pt-BR" dirty="0" smtClean="0"/>
              <a:t> </a:t>
            </a:r>
            <a:r>
              <a:rPr lang="pt-BR" dirty="0"/>
              <a:t>D</a:t>
            </a:r>
            <a:r>
              <a:rPr lang="pt-BR" dirty="0" smtClean="0"/>
              <a:t> </a:t>
            </a:r>
            <a:r>
              <a:rPr lang="pt-BR" dirty="0"/>
              <a:t>R</a:t>
            </a:r>
            <a:r>
              <a:rPr lang="pt-BR" dirty="0" smtClean="0"/>
              <a:t> </a:t>
            </a:r>
            <a:r>
              <a:rPr lang="pt-BR" dirty="0"/>
              <a:t>U</a:t>
            </a:r>
            <a:r>
              <a:rPr lang="pt-BR" dirty="0" smtClean="0"/>
              <a:t> </a:t>
            </a:r>
            <a:r>
              <a:rPr lang="pt-BR" dirty="0"/>
              <a:t>E</a:t>
            </a:r>
            <a:r>
              <a:rPr lang="pt-BR" dirty="0" smtClean="0"/>
              <a:t> </a:t>
            </a:r>
            <a:r>
              <a:rPr lang="pt-BR" dirty="0"/>
              <a:t>S</a:t>
            </a:r>
            <a:r>
              <a:rPr lang="pt-BR" dirty="0" smtClean="0"/>
              <a:t> </a:t>
            </a:r>
            <a:r>
              <a:rPr lang="pt-BR" dirty="0"/>
              <a:t>E</a:t>
            </a:r>
          </a:p>
          <a:p>
            <a:pPr>
              <a:lnSpc>
                <a:spcPct val="115000"/>
              </a:lnSpc>
              <a:spcAft>
                <a:spcPts val="622"/>
              </a:spcAft>
            </a:pPr>
            <a:r>
              <a:rPr lang="pt-BR" dirty="0"/>
              <a:t>4</a:t>
            </a:r>
            <a:r>
              <a:rPr lang="pt-BR" dirty="0" smtClean="0"/>
              <a:t> </a:t>
            </a:r>
            <a:r>
              <a:rPr lang="pt-BR" dirty="0"/>
              <a:t>F</a:t>
            </a:r>
            <a:r>
              <a:rPr lang="pt-BR" dirty="0" smtClean="0"/>
              <a:t> </a:t>
            </a:r>
            <a:r>
              <a:rPr lang="pt-BR" dirty="0"/>
              <a:t>I</a:t>
            </a:r>
            <a:r>
              <a:rPr lang="pt-BR" dirty="0" smtClean="0"/>
              <a:t> </a:t>
            </a:r>
            <a:r>
              <a:rPr lang="pt-BR" dirty="0"/>
              <a:t>S</a:t>
            </a:r>
            <a:r>
              <a:rPr lang="pt-BR" dirty="0" smtClean="0"/>
              <a:t> </a:t>
            </a:r>
            <a:r>
              <a:rPr lang="pt-BR" dirty="0"/>
              <a:t>C</a:t>
            </a:r>
            <a:r>
              <a:rPr lang="pt-BR" dirty="0" smtClean="0"/>
              <a:t> </a:t>
            </a:r>
            <a:r>
              <a:rPr lang="pt-BR" dirty="0"/>
              <a:t>H</a:t>
            </a:r>
            <a:r>
              <a:rPr lang="pt-BR" dirty="0" smtClean="0"/>
              <a:t> </a:t>
            </a:r>
          </a:p>
          <a:p>
            <a:pPr>
              <a:lnSpc>
                <a:spcPct val="115000"/>
              </a:lnSpc>
              <a:spcAft>
                <a:spcPts val="622"/>
              </a:spcAft>
            </a:pPr>
            <a:r>
              <a:rPr lang="pt-BR" dirty="0"/>
              <a:t>5</a:t>
            </a:r>
            <a:r>
              <a:rPr lang="pt-BR" dirty="0" smtClean="0"/>
              <a:t> </a:t>
            </a:r>
            <a:r>
              <a:rPr lang="pt-BR" dirty="0"/>
              <a:t>S</a:t>
            </a:r>
            <a:r>
              <a:rPr lang="pt-BR" dirty="0" smtClean="0"/>
              <a:t> </a:t>
            </a:r>
            <a:r>
              <a:rPr lang="pt-BR" dirty="0"/>
              <a:t>C</a:t>
            </a:r>
            <a:r>
              <a:rPr lang="pt-BR" dirty="0" smtClean="0"/>
              <a:t> </a:t>
            </a:r>
            <a:r>
              <a:rPr lang="pt-BR" dirty="0"/>
              <a:t>H</a:t>
            </a:r>
            <a:r>
              <a:rPr lang="pt-BR" dirty="0" smtClean="0"/>
              <a:t> </a:t>
            </a:r>
            <a:r>
              <a:rPr lang="pt-BR" dirty="0"/>
              <a:t>W</a:t>
            </a:r>
            <a:r>
              <a:rPr lang="pt-BR" dirty="0" smtClean="0"/>
              <a:t> </a:t>
            </a:r>
            <a:r>
              <a:rPr lang="pt-BR" dirty="0"/>
              <a:t>A</a:t>
            </a:r>
            <a:r>
              <a:rPr lang="pt-BR" dirty="0" smtClean="0"/>
              <a:t> </a:t>
            </a:r>
            <a:r>
              <a:rPr lang="pt-BR" dirty="0"/>
              <a:t>N</a:t>
            </a:r>
            <a:r>
              <a:rPr lang="pt-BR" dirty="0" smtClean="0"/>
              <a:t> </a:t>
            </a:r>
            <a:r>
              <a:rPr lang="pt-BR" dirty="0"/>
              <a:t>G</a:t>
            </a:r>
            <a:r>
              <a:rPr lang="pt-BR" dirty="0" smtClean="0"/>
              <a:t> </a:t>
            </a:r>
            <a:r>
              <a:rPr lang="pt-BR" dirty="0"/>
              <a:t>E</a:t>
            </a:r>
            <a:r>
              <a:rPr lang="pt-BR" dirty="0" smtClean="0"/>
              <a:t> </a:t>
            </a:r>
            <a:r>
              <a:rPr lang="pt-BR" dirty="0"/>
              <a:t>R</a:t>
            </a:r>
            <a:r>
              <a:rPr lang="pt-BR" dirty="0" smtClean="0"/>
              <a:t> </a:t>
            </a:r>
            <a:r>
              <a:rPr lang="pt-BR" dirty="0"/>
              <a:t>S</a:t>
            </a:r>
            <a:r>
              <a:rPr lang="pt-BR" dirty="0" smtClean="0"/>
              <a:t> </a:t>
            </a:r>
            <a:r>
              <a:rPr lang="pt-BR" dirty="0"/>
              <a:t>C</a:t>
            </a:r>
            <a:r>
              <a:rPr lang="pt-BR" dirty="0" smtClean="0"/>
              <a:t> </a:t>
            </a:r>
            <a:r>
              <a:rPr lang="pt-BR" dirty="0"/>
              <a:t>H</a:t>
            </a:r>
            <a:r>
              <a:rPr lang="pt-BR" dirty="0" smtClean="0"/>
              <a:t> </a:t>
            </a:r>
            <a:r>
              <a:rPr lang="pt-BR" dirty="0"/>
              <a:t>A</a:t>
            </a:r>
            <a:r>
              <a:rPr lang="pt-BR" dirty="0" smtClean="0"/>
              <a:t> </a:t>
            </a:r>
            <a:r>
              <a:rPr lang="pt-BR" dirty="0"/>
              <a:t>F</a:t>
            </a:r>
            <a:r>
              <a:rPr lang="pt-BR" dirty="0" smtClean="0"/>
              <a:t> </a:t>
            </a:r>
            <a:r>
              <a:rPr lang="pt-BR" dirty="0"/>
              <a:t>T</a:t>
            </a:r>
            <a:r>
              <a:rPr lang="pt-BR" dirty="0" smtClean="0"/>
              <a:t> </a:t>
            </a:r>
          </a:p>
          <a:p>
            <a:pPr>
              <a:lnSpc>
                <a:spcPct val="115000"/>
              </a:lnSpc>
              <a:spcAft>
                <a:spcPts val="622"/>
              </a:spcAft>
            </a:pPr>
            <a:r>
              <a:rPr lang="pt-BR" dirty="0"/>
              <a:t>6</a:t>
            </a:r>
            <a:r>
              <a:rPr lang="pt-BR" dirty="0" smtClean="0"/>
              <a:t> </a:t>
            </a:r>
            <a:r>
              <a:rPr lang="pt-BR" dirty="0"/>
              <a:t>K E H L K O P F </a:t>
            </a:r>
            <a:endParaRPr lang="pt-BR" dirty="0" smtClean="0"/>
          </a:p>
          <a:p>
            <a:pPr>
              <a:lnSpc>
                <a:spcPct val="115000"/>
              </a:lnSpc>
              <a:spcAft>
                <a:spcPts val="622"/>
              </a:spcAft>
            </a:pPr>
            <a:r>
              <a:rPr lang="pt-BR" dirty="0"/>
              <a:t>7</a:t>
            </a:r>
            <a:r>
              <a:rPr lang="pt-BR" dirty="0" smtClean="0"/>
              <a:t> </a:t>
            </a:r>
            <a:r>
              <a:rPr lang="pt-BR" dirty="0"/>
              <a:t>S</a:t>
            </a:r>
            <a:r>
              <a:rPr lang="pt-BR" dirty="0" smtClean="0"/>
              <a:t> </a:t>
            </a:r>
            <a:r>
              <a:rPr lang="pt-BR" dirty="0"/>
              <a:t>A</a:t>
            </a:r>
            <a:r>
              <a:rPr lang="pt-BR" dirty="0" smtClean="0"/>
              <a:t> </a:t>
            </a:r>
            <a:r>
              <a:rPr lang="pt-BR" dirty="0"/>
              <a:t>L</a:t>
            </a:r>
            <a:r>
              <a:rPr lang="pt-BR" dirty="0" smtClean="0"/>
              <a:t> </a:t>
            </a:r>
            <a:r>
              <a:rPr lang="pt-BR" dirty="0"/>
              <a:t>Z</a:t>
            </a:r>
            <a:r>
              <a:rPr lang="pt-BR" dirty="0" smtClean="0"/>
              <a:t> </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23</a:t>
            </a:fld>
            <a:endParaRPr lang="en-GB" dirty="0"/>
          </a:p>
        </p:txBody>
      </p:sp>
    </p:spTree>
    <p:extLst>
      <p:ext uri="{BB962C8B-B14F-4D97-AF65-F5344CB8AC3E}">
        <p14:creationId xmlns:p14="http://schemas.microsoft.com/office/powerpoint/2010/main" val="353029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Richtige Antworten: </a:t>
            </a:r>
          </a:p>
          <a:p>
            <a:r>
              <a:rPr lang="de-DE" dirty="0" smtClean="0"/>
              <a:t>Eine ausreichende Jodzufuhr ist wichtig, um </a:t>
            </a:r>
            <a:r>
              <a:rPr lang="de-DE" b="1" dirty="0" smtClean="0"/>
              <a:t>Jodmangel</a:t>
            </a:r>
            <a:r>
              <a:rPr lang="de-DE" dirty="0" smtClean="0"/>
              <a:t> vorzubeugen.</a:t>
            </a:r>
          </a:p>
          <a:p>
            <a:r>
              <a:rPr lang="de-DE" dirty="0" smtClean="0"/>
              <a:t>Eine ausreichende Jodzufuhr mit der Nahrung ist besonders </a:t>
            </a:r>
            <a:r>
              <a:rPr lang="de-DE" b="1" dirty="0" smtClean="0"/>
              <a:t>während der Schwangerschaft </a:t>
            </a:r>
            <a:r>
              <a:rPr lang="de-DE" dirty="0" smtClean="0"/>
              <a:t>wichtig.</a:t>
            </a:r>
          </a:p>
          <a:p>
            <a:r>
              <a:rPr lang="de-DE" dirty="0" smtClean="0"/>
              <a:t>Eine weltweite Kampagne zur Jodierung von Salz </a:t>
            </a:r>
            <a:r>
              <a:rPr lang="de-DE" b="1" dirty="0" smtClean="0"/>
              <a:t>vor 30 Jahren </a:t>
            </a:r>
            <a:r>
              <a:rPr lang="de-DE" dirty="0" smtClean="0"/>
              <a:t>hat dazu beigetragen, das Auftreten von Kropf zu verringern.</a:t>
            </a:r>
          </a:p>
          <a:p>
            <a:r>
              <a:rPr lang="de-DE" dirty="0" smtClean="0"/>
              <a:t>Neben Jodsalz sind </a:t>
            </a:r>
            <a:r>
              <a:rPr lang="de-DE" b="1" dirty="0" smtClean="0"/>
              <a:t>Meeresfrüchte und Milchprodukte </a:t>
            </a:r>
            <a:r>
              <a:rPr lang="de-DE" dirty="0" smtClean="0"/>
              <a:t>weitere wichtige Jodquellen.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24</a:t>
            </a:fld>
            <a:endParaRPr lang="en-GB" dirty="0"/>
          </a:p>
        </p:txBody>
      </p:sp>
    </p:spTree>
    <p:extLst>
      <p:ext uri="{BB962C8B-B14F-4D97-AF65-F5344CB8AC3E}">
        <p14:creationId xmlns:p14="http://schemas.microsoft.com/office/powerpoint/2010/main" val="221602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Richtige Antworten: </a:t>
            </a:r>
          </a:p>
          <a:p>
            <a:r>
              <a:rPr lang="de-DE" u="none" dirty="0" smtClean="0"/>
              <a:t>Stoffwechsel</a:t>
            </a:r>
          </a:p>
          <a:p>
            <a:r>
              <a:rPr lang="de-DE" dirty="0" smtClean="0"/>
              <a:t>Entwicklung des Gehirns, vor allem bei Ungeborenen während der Schwangerschaft der Mutter und der frühen Kindheit</a:t>
            </a:r>
          </a:p>
          <a:p>
            <a:r>
              <a:rPr lang="de-DE" u="none" dirty="0" smtClean="0"/>
              <a:t>Wachstum und Entwicklung, vor allem in der Kindheit und Jugend</a:t>
            </a:r>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25</a:t>
            </a:fld>
            <a:endParaRPr lang="en-GB" dirty="0"/>
          </a:p>
        </p:txBody>
      </p:sp>
    </p:spTree>
    <p:extLst>
      <p:ext uri="{BB962C8B-B14F-4D97-AF65-F5344CB8AC3E}">
        <p14:creationId xmlns:p14="http://schemas.microsoft.com/office/powerpoint/2010/main" val="185645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Richtige Antworten: </a:t>
            </a:r>
          </a:p>
          <a:p>
            <a:r>
              <a:rPr lang="de-DE" u="none" dirty="0" smtClean="0"/>
              <a:t>Stoffwechsel</a:t>
            </a:r>
          </a:p>
          <a:p>
            <a:r>
              <a:rPr lang="de-DE" dirty="0" smtClean="0"/>
              <a:t>Entwicklung des Gehirns, vor allem bei Ungeborenen während der Schwangerschaft der Mutter und der frühen Kindheit</a:t>
            </a:r>
          </a:p>
          <a:p>
            <a:r>
              <a:rPr lang="de-DE" u="none" dirty="0" smtClean="0"/>
              <a:t>Wachstum und Entwicklung, vor allem in der Kindheit und Jugend</a:t>
            </a:r>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26</a:t>
            </a:fld>
            <a:endParaRPr lang="en-GB" dirty="0"/>
          </a:p>
        </p:txBody>
      </p:sp>
    </p:spTree>
    <p:extLst>
      <p:ext uri="{BB962C8B-B14F-4D97-AF65-F5344CB8AC3E}">
        <p14:creationId xmlns:p14="http://schemas.microsoft.com/office/powerpoint/2010/main" val="312056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de-DE" sz="1900" dirty="0"/>
              <a:t>Eine unzureichende Jodzufuhr in der Ernährung kann zu einem Zustand führen, der als </a:t>
            </a:r>
            <a:r>
              <a:rPr lang="de-DE" sz="1900" b="1" dirty="0"/>
              <a:t>Kropf</a:t>
            </a:r>
            <a:r>
              <a:rPr lang="de-DE" sz="1900" dirty="0"/>
              <a:t> bekannt und durch eine vergrößerte</a:t>
            </a:r>
            <a:r>
              <a:rPr lang="de-DE" sz="1900" b="1" dirty="0"/>
              <a:t> Schilddrüse</a:t>
            </a:r>
            <a:r>
              <a:rPr lang="de-DE" sz="1900" dirty="0"/>
              <a:t> gekennzeichnet ist.</a:t>
            </a:r>
          </a:p>
          <a:p>
            <a:pPr>
              <a:lnSpc>
                <a:spcPct val="110000"/>
              </a:lnSpc>
            </a:pPr>
            <a:r>
              <a:rPr lang="de-DE" sz="1900" dirty="0"/>
              <a:t>Die U-förmige Kurve zeigt, dass man sowohl zu </a:t>
            </a:r>
            <a:r>
              <a:rPr lang="de-DE" sz="1900" b="1" dirty="0"/>
              <a:t>viel </a:t>
            </a:r>
            <a:r>
              <a:rPr lang="de-DE" sz="1900" dirty="0"/>
              <a:t>als auch zu </a:t>
            </a:r>
            <a:r>
              <a:rPr lang="de-DE" sz="1900" b="1" dirty="0"/>
              <a:t>weni</a:t>
            </a:r>
            <a:r>
              <a:rPr lang="de-DE" sz="1900" dirty="0"/>
              <a:t>g Jod aufnehmen kann.</a:t>
            </a:r>
          </a:p>
          <a:p>
            <a:pPr>
              <a:lnSpc>
                <a:spcPct val="110000"/>
              </a:lnSpc>
            </a:pPr>
            <a:r>
              <a:rPr lang="de-DE" sz="1900" dirty="0"/>
              <a:t>Eine zu geringe Aufnahme von Jod kann zu einer </a:t>
            </a:r>
            <a:r>
              <a:rPr lang="de-DE" sz="1900" b="1" dirty="0"/>
              <a:t>Unterfunktion </a:t>
            </a:r>
            <a:r>
              <a:rPr lang="de-DE" sz="1900" dirty="0"/>
              <a:t>der Schilddrüse führen.</a:t>
            </a:r>
          </a:p>
          <a:p>
            <a:pPr>
              <a:lnSpc>
                <a:spcPct val="110000"/>
              </a:lnSpc>
            </a:pPr>
            <a:r>
              <a:rPr lang="de-DE" sz="1900" dirty="0"/>
              <a:t>Wenn zu wenig Jod vorhanden ist, kann dies </a:t>
            </a:r>
            <a:r>
              <a:rPr lang="de-DE" sz="1900"/>
              <a:t>zu </a:t>
            </a:r>
            <a:r>
              <a:rPr lang="de-DE" sz="1900" smtClean="0"/>
              <a:t>einer </a:t>
            </a:r>
            <a:r>
              <a:rPr lang="de-DE" sz="1900" dirty="0"/>
              <a:t>gestörten Entwicklung des </a:t>
            </a:r>
            <a:r>
              <a:rPr lang="de-DE" sz="1900" b="1" dirty="0"/>
              <a:t>Gehirns</a:t>
            </a:r>
            <a:r>
              <a:rPr lang="de-DE" sz="1900" dirty="0"/>
              <a:t> führen.</a:t>
            </a:r>
          </a:p>
          <a:p>
            <a:pPr>
              <a:lnSpc>
                <a:spcPct val="115000"/>
              </a:lnSpc>
              <a:spcAft>
                <a:spcPts val="829"/>
              </a:spcAft>
            </a:pPr>
            <a:endParaRPr lang="da-DK"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27</a:t>
            </a:fld>
            <a:endParaRPr lang="en-GB" dirty="0"/>
          </a:p>
        </p:txBody>
      </p:sp>
    </p:spTree>
    <p:extLst>
      <p:ext uri="{BB962C8B-B14F-4D97-AF65-F5344CB8AC3E}">
        <p14:creationId xmlns:p14="http://schemas.microsoft.com/office/powerpoint/2010/main" val="747849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none" dirty="0" smtClean="0"/>
              <a:t>Richtige Antworten: </a:t>
            </a:r>
          </a:p>
          <a:p>
            <a:r>
              <a:rPr lang="de-DE" u="none" dirty="0" smtClean="0"/>
              <a:t>Eier</a:t>
            </a:r>
          </a:p>
          <a:p>
            <a:r>
              <a:rPr lang="de-DE" u="none" dirty="0" smtClean="0"/>
              <a:t>Milch und Molkereiprodukte</a:t>
            </a:r>
          </a:p>
          <a:p>
            <a:r>
              <a:rPr lang="de-DE" u="none" dirty="0" smtClean="0"/>
              <a:t>Fisch und Meeresfrüchte</a:t>
            </a:r>
          </a:p>
          <a:p>
            <a:r>
              <a:rPr lang="de-DE" u="none" dirty="0" smtClean="0"/>
              <a:t>Kartoffeln</a:t>
            </a:r>
          </a:p>
          <a:p>
            <a:r>
              <a:rPr lang="de-DE" u="none" dirty="0" smtClean="0"/>
              <a:t>Jodiertes Salz</a:t>
            </a:r>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28</a:t>
            </a:fld>
            <a:endParaRPr lang="en-GB" dirty="0"/>
          </a:p>
        </p:txBody>
      </p:sp>
    </p:spTree>
    <p:extLst>
      <p:ext uri="{BB962C8B-B14F-4D97-AF65-F5344CB8AC3E}">
        <p14:creationId xmlns:p14="http://schemas.microsoft.com/office/powerpoint/2010/main" val="6582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29</a:t>
            </a:fld>
            <a:endParaRPr lang="en-GB" dirty="0"/>
          </a:p>
        </p:txBody>
      </p:sp>
    </p:spTree>
    <p:extLst>
      <p:ext uri="{BB962C8B-B14F-4D97-AF65-F5344CB8AC3E}">
        <p14:creationId xmlns:p14="http://schemas.microsoft.com/office/powerpoint/2010/main" val="35303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Glossar: Ein </a:t>
            </a:r>
            <a:r>
              <a:rPr lang="de-DE" b="1" dirty="0"/>
              <a:t>lebenswichtiger Mineralstoff </a:t>
            </a:r>
            <a:r>
              <a:rPr lang="de-DE" dirty="0"/>
              <a:t>ist ein Mineralstoff, den der Körper nicht selbst herstellen kann und der daher über die Nahrung aufgenommen werden muss.</a:t>
            </a:r>
          </a:p>
          <a:p>
            <a:r>
              <a:rPr lang="de-DE" dirty="0"/>
              <a:t> </a:t>
            </a:r>
          </a:p>
          <a:p>
            <a:pPr defTabSz="947684">
              <a:defRPr/>
            </a:pPr>
            <a:endParaRPr lang="de-DE" dirty="0"/>
          </a:p>
          <a:p>
            <a:pPr defTabSz="947684">
              <a:defRPr/>
            </a:pPr>
            <a:r>
              <a:rPr lang="de-DE" dirty="0"/>
              <a:t>Fragen Sie die Schülerinnen und Schüler, ob sie wissen, was das Wort „lebenswichtiger Mineralstoff" bedeutet? Fragen Sie die Schüler und Schülerinnen vielleicht, ob sie andere essentielle Mineralien kennen [Eisen, Selen, Kupfer, Magnesium, Zink, Kalzium, Phosphor, Kalium, Natrium, Chrom, Chlorid, Fluorid - und natürlich Jod].</a:t>
            </a:r>
          </a:p>
        </p:txBody>
      </p:sp>
      <p:sp>
        <p:nvSpPr>
          <p:cNvPr id="4" name="Slide Number Placeholder 3"/>
          <p:cNvSpPr>
            <a:spLocks noGrp="1"/>
          </p:cNvSpPr>
          <p:nvPr>
            <p:ph type="sldNum" sz="quarter" idx="10"/>
          </p:nvPr>
        </p:nvSpPr>
        <p:spPr/>
        <p:txBody>
          <a:bodyPr/>
          <a:lstStyle/>
          <a:p>
            <a:fld id="{1D9321E1-ABFE-492C-A172-25C1D4654C51}" type="slidenum">
              <a:rPr lang="en-GB" smtClean="0"/>
              <a:t>3</a:t>
            </a:fld>
            <a:endParaRPr lang="en-GB" dirty="0"/>
          </a:p>
        </p:txBody>
      </p:sp>
    </p:spTree>
    <p:extLst>
      <p:ext uri="{BB962C8B-B14F-4D97-AF65-F5344CB8AC3E}">
        <p14:creationId xmlns:p14="http://schemas.microsoft.com/office/powerpoint/2010/main" val="72854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GB" u="sng" dirty="0" err="1" smtClean="0"/>
              <a:t>Richtige</a:t>
            </a:r>
            <a:r>
              <a:rPr lang="en-GB" u="sng" dirty="0" smtClean="0"/>
              <a:t> </a:t>
            </a:r>
            <a:r>
              <a:rPr lang="en-GB" u="sng" dirty="0" err="1" smtClean="0"/>
              <a:t>Antwort</a:t>
            </a:r>
            <a:r>
              <a:rPr lang="en-GB" u="sng" dirty="0" smtClean="0"/>
              <a:t>: </a:t>
            </a:r>
            <a:endParaRPr lang="en-GB" u="sng" dirty="0"/>
          </a:p>
          <a:p>
            <a:pPr defTabSz="947684">
              <a:defRPr/>
            </a:pPr>
            <a:r>
              <a:rPr lang="en-GB" dirty="0"/>
              <a:t>150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30</a:t>
            </a:fld>
            <a:endParaRPr lang="en-GB" dirty="0"/>
          </a:p>
        </p:txBody>
      </p:sp>
    </p:spTree>
    <p:extLst>
      <p:ext uri="{BB962C8B-B14F-4D97-AF65-F5344CB8AC3E}">
        <p14:creationId xmlns:p14="http://schemas.microsoft.com/office/powerpoint/2010/main" val="342393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GB" u="sng" dirty="0" err="1" smtClean="0"/>
              <a:t>Richtige</a:t>
            </a:r>
            <a:r>
              <a:rPr lang="en-GB" u="sng" dirty="0" smtClean="0"/>
              <a:t> </a:t>
            </a:r>
            <a:r>
              <a:rPr lang="en-GB" u="sng" dirty="0" err="1" smtClean="0"/>
              <a:t>Antwort</a:t>
            </a:r>
            <a:r>
              <a:rPr lang="en-GB" u="sng" dirty="0" smtClean="0"/>
              <a:t>: </a:t>
            </a:r>
            <a:endParaRPr lang="en-GB" u="sng" dirty="0"/>
          </a:p>
          <a:p>
            <a:pPr defTabSz="947684">
              <a:defRPr/>
            </a:pPr>
            <a:r>
              <a:rPr lang="en-GB" dirty="0"/>
              <a:t>150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31</a:t>
            </a:fld>
            <a:endParaRPr lang="en-GB" dirty="0"/>
          </a:p>
        </p:txBody>
      </p:sp>
    </p:spTree>
    <p:extLst>
      <p:ext uri="{BB962C8B-B14F-4D97-AF65-F5344CB8AC3E}">
        <p14:creationId xmlns:p14="http://schemas.microsoft.com/office/powerpoint/2010/main" val="3588191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GB" u="sng" dirty="0" err="1" smtClean="0"/>
              <a:t>Richtige</a:t>
            </a:r>
            <a:r>
              <a:rPr lang="en-GB" u="sng" dirty="0" smtClean="0"/>
              <a:t> </a:t>
            </a:r>
            <a:r>
              <a:rPr lang="en-GB" u="sng" dirty="0" err="1" smtClean="0"/>
              <a:t>Antwort</a:t>
            </a:r>
            <a:r>
              <a:rPr lang="en-GB" u="sng" dirty="0" smtClean="0"/>
              <a:t>: </a:t>
            </a:r>
            <a:endParaRPr lang="en-GB" u="sng" dirty="0"/>
          </a:p>
          <a:p>
            <a:pPr defTabSz="947684">
              <a:defRPr/>
            </a:pPr>
            <a:r>
              <a:rPr lang="en-GB" dirty="0"/>
              <a:t>150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32</a:t>
            </a:fld>
            <a:endParaRPr lang="en-GB" dirty="0"/>
          </a:p>
        </p:txBody>
      </p:sp>
    </p:spTree>
    <p:extLst>
      <p:ext uri="{BB962C8B-B14F-4D97-AF65-F5344CB8AC3E}">
        <p14:creationId xmlns:p14="http://schemas.microsoft.com/office/powerpoint/2010/main" val="278937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GB" u="sng" dirty="0" err="1" smtClean="0"/>
              <a:t>Richtige</a:t>
            </a:r>
            <a:r>
              <a:rPr lang="en-GB" u="sng" dirty="0" smtClean="0"/>
              <a:t> </a:t>
            </a:r>
            <a:r>
              <a:rPr lang="en-GB" u="sng" dirty="0" err="1" smtClean="0"/>
              <a:t>Antwort</a:t>
            </a:r>
            <a:r>
              <a:rPr lang="en-GB" u="sng" dirty="0" smtClean="0"/>
              <a:t>: </a:t>
            </a:r>
            <a:endParaRPr lang="en-GB" u="sng" dirty="0"/>
          </a:p>
          <a:p>
            <a:pPr defTabSz="947684">
              <a:defRPr/>
            </a:pPr>
            <a:r>
              <a:rPr lang="en-GB" dirty="0"/>
              <a:t>2</a:t>
            </a:r>
            <a:r>
              <a:rPr lang="en-GB" dirty="0" smtClean="0"/>
              <a:t>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33</a:t>
            </a:fld>
            <a:endParaRPr lang="en-GB" dirty="0"/>
          </a:p>
        </p:txBody>
      </p:sp>
    </p:spTree>
    <p:extLst>
      <p:ext uri="{BB962C8B-B14F-4D97-AF65-F5344CB8AC3E}">
        <p14:creationId xmlns:p14="http://schemas.microsoft.com/office/powerpoint/2010/main" val="815799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Richtige Antworten: </a:t>
            </a:r>
          </a:p>
          <a:p>
            <a:r>
              <a:rPr lang="de-DE" u="none" dirty="0" smtClean="0"/>
              <a:t>Es ist wichtig für die Entwicklung des Gehirns und des Nervensystems des Babys</a:t>
            </a:r>
          </a:p>
          <a:p>
            <a:r>
              <a:rPr lang="de-DE" u="none" dirty="0" smtClean="0"/>
              <a:t>Es sorgt für das allgemeine Wachstum des Babys</a:t>
            </a:r>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34</a:t>
            </a:fld>
            <a:endParaRPr lang="en-GB" dirty="0"/>
          </a:p>
        </p:txBody>
      </p:sp>
    </p:spTree>
    <p:extLst>
      <p:ext uri="{BB962C8B-B14F-4D97-AF65-F5344CB8AC3E}">
        <p14:creationId xmlns:p14="http://schemas.microsoft.com/office/powerpoint/2010/main" val="2175142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Richtige Antworten: </a:t>
            </a:r>
          </a:p>
          <a:p>
            <a:r>
              <a:rPr lang="de-DE" u="none" dirty="0" smtClean="0"/>
              <a:t>Es ist wichtig für die Entwicklung des Gehirns und des Nervensystems des Babys</a:t>
            </a:r>
          </a:p>
          <a:p>
            <a:r>
              <a:rPr lang="de-DE" u="none" dirty="0" smtClean="0"/>
              <a:t>Es sorgt für das allgemeine Wachstum des Babys</a:t>
            </a:r>
            <a:endParaRPr lang="en-GB" u="none" dirty="0"/>
          </a:p>
        </p:txBody>
      </p:sp>
      <p:sp>
        <p:nvSpPr>
          <p:cNvPr id="4" name="Slide Number Placeholder 3"/>
          <p:cNvSpPr>
            <a:spLocks noGrp="1"/>
          </p:cNvSpPr>
          <p:nvPr>
            <p:ph type="sldNum" sz="quarter" idx="10"/>
          </p:nvPr>
        </p:nvSpPr>
        <p:spPr/>
        <p:txBody>
          <a:bodyPr/>
          <a:lstStyle/>
          <a:p>
            <a:fld id="{1D9321E1-ABFE-492C-A172-25C1D4654C51}" type="slidenum">
              <a:rPr lang="en-GB" smtClean="0"/>
              <a:t>35</a:t>
            </a:fld>
            <a:endParaRPr lang="en-GB" dirty="0"/>
          </a:p>
        </p:txBody>
      </p:sp>
    </p:spTree>
    <p:extLst>
      <p:ext uri="{BB962C8B-B14F-4D97-AF65-F5344CB8AC3E}">
        <p14:creationId xmlns:p14="http://schemas.microsoft.com/office/powerpoint/2010/main" val="3415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baseline="0" dirty="0" smtClean="0"/>
              <a:t>3 Fischstäbchen</a:t>
            </a:r>
            <a:endParaRPr lang="en-GB" baseline="0" dirty="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36</a:t>
            </a:fld>
            <a:endParaRPr lang="en-GB" dirty="0"/>
          </a:p>
        </p:txBody>
      </p:sp>
    </p:spTree>
    <p:extLst>
      <p:ext uri="{BB962C8B-B14F-4D97-AF65-F5344CB8AC3E}">
        <p14:creationId xmlns:p14="http://schemas.microsoft.com/office/powerpoint/2010/main" val="4117931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baseline="0" dirty="0" smtClean="0"/>
              <a:t>3 Fischstäbchen</a:t>
            </a:r>
            <a:endParaRPr lang="en-GB" baseline="0" dirty="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37</a:t>
            </a:fld>
            <a:endParaRPr lang="en-GB" dirty="0"/>
          </a:p>
        </p:txBody>
      </p:sp>
    </p:spTree>
    <p:extLst>
      <p:ext uri="{BB962C8B-B14F-4D97-AF65-F5344CB8AC3E}">
        <p14:creationId xmlns:p14="http://schemas.microsoft.com/office/powerpoint/2010/main" val="2564157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baseline="0" dirty="0" smtClean="0"/>
              <a:t>440-460g</a:t>
            </a:r>
            <a:endParaRPr lang="en-GB" baseline="0" dirty="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38</a:t>
            </a:fld>
            <a:endParaRPr lang="en-GB" dirty="0"/>
          </a:p>
        </p:txBody>
      </p:sp>
    </p:spTree>
    <p:extLst>
      <p:ext uri="{BB962C8B-B14F-4D97-AF65-F5344CB8AC3E}">
        <p14:creationId xmlns:p14="http://schemas.microsoft.com/office/powerpoint/2010/main" val="1213495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baseline="0" dirty="0" smtClean="0"/>
              <a:t>440-460g</a:t>
            </a:r>
            <a:endParaRPr lang="en-GB" baseline="0" dirty="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39</a:t>
            </a:fld>
            <a:endParaRPr lang="en-GB" dirty="0"/>
          </a:p>
        </p:txBody>
      </p:sp>
    </p:spTree>
    <p:extLst>
      <p:ext uri="{BB962C8B-B14F-4D97-AF65-F5344CB8AC3E}">
        <p14:creationId xmlns:p14="http://schemas.microsoft.com/office/powerpoint/2010/main" val="212945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1D9321E1-ABFE-492C-A172-25C1D4654C51}" type="slidenum">
              <a:rPr lang="en-GB" smtClean="0"/>
              <a:t>4</a:t>
            </a:fld>
            <a:endParaRPr lang="en-GB" dirty="0"/>
          </a:p>
        </p:txBody>
      </p:sp>
    </p:spTree>
    <p:extLst>
      <p:ext uri="{BB962C8B-B14F-4D97-AF65-F5344CB8AC3E}">
        <p14:creationId xmlns:p14="http://schemas.microsoft.com/office/powerpoint/2010/main" val="3346655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u="none" baseline="0" dirty="0" smtClean="0"/>
              <a:t>6 -7 Gläser</a:t>
            </a:r>
            <a:endParaRPr lang="en-GB" u="none" baseline="0" dirty="0" smtClean="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40</a:t>
            </a:fld>
            <a:endParaRPr lang="en-GB" dirty="0"/>
          </a:p>
        </p:txBody>
      </p:sp>
    </p:spTree>
    <p:extLst>
      <p:ext uri="{BB962C8B-B14F-4D97-AF65-F5344CB8AC3E}">
        <p14:creationId xmlns:p14="http://schemas.microsoft.com/office/powerpoint/2010/main" val="304533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smtClean="0"/>
              <a:t>Richtige</a:t>
            </a:r>
            <a:r>
              <a:rPr lang="en-GB" u="sng" baseline="0" dirty="0" smtClean="0"/>
              <a:t> </a:t>
            </a:r>
            <a:r>
              <a:rPr lang="en-GB" u="sng" baseline="0" dirty="0" err="1" smtClean="0"/>
              <a:t>Antwort</a:t>
            </a:r>
            <a:endParaRPr lang="en-GB" u="sng" baseline="0" dirty="0" smtClean="0"/>
          </a:p>
          <a:p>
            <a:r>
              <a:rPr lang="de-DE" u="none" baseline="0" dirty="0" smtClean="0"/>
              <a:t>6-7 Gläser</a:t>
            </a:r>
            <a:endParaRPr lang="en-GB" u="none" baseline="0" dirty="0" smtClean="0"/>
          </a:p>
          <a:p>
            <a:endParaRPr lang="en-GB" baseline="0" dirty="0"/>
          </a:p>
          <a:p>
            <a:r>
              <a:rPr lang="de-DE" dirty="0" smtClean="0"/>
              <a:t>Achtung: Bitte darauf hinweisen, dass es wichtig ist eine vielfältige Ernährung zu haben.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41</a:t>
            </a:fld>
            <a:endParaRPr lang="en-GB" dirty="0"/>
          </a:p>
        </p:txBody>
      </p:sp>
    </p:spTree>
    <p:extLst>
      <p:ext uri="{BB962C8B-B14F-4D97-AF65-F5344CB8AC3E}">
        <p14:creationId xmlns:p14="http://schemas.microsoft.com/office/powerpoint/2010/main" val="2383228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684">
              <a:defRPr/>
            </a:pPr>
            <a:r>
              <a:rPr lang="de-DE" b="1" dirty="0" smtClean="0"/>
              <a:t>Die Aufgabe "Jod auf der Spur: Kartierung globaler Anreicherungsprogramme" erfordert einen Internetzugang für die Schüler*innen.</a:t>
            </a:r>
          </a:p>
          <a:p>
            <a:endParaRPr lang="da-DK" dirty="0"/>
          </a:p>
          <a:p>
            <a:r>
              <a:rPr lang="de-DE" u="sng" dirty="0" smtClean="0"/>
              <a:t>Bereiten Sie die Gruppenarbeit vor, indem Sie sich entscheiden:</a:t>
            </a:r>
            <a:r>
              <a:rPr lang="de-DE" u="sng" baseline="0" dirty="0" smtClean="0"/>
              <a:t> </a:t>
            </a:r>
          </a:p>
          <a:p>
            <a:pPr marL="177691" indent="-177691">
              <a:buFont typeface="Arial" panose="020B0604020202020204" pitchFamily="34" charset="0"/>
              <a:buChar char="•"/>
            </a:pPr>
            <a:r>
              <a:rPr lang="de-DE" dirty="0"/>
              <a:t>welche </a:t>
            </a:r>
            <a:r>
              <a:rPr lang="de-DE"/>
              <a:t>der </a:t>
            </a:r>
            <a:r>
              <a:rPr lang="de-DE" smtClean="0"/>
              <a:t>vier </a:t>
            </a:r>
            <a:r>
              <a:rPr lang="de-DE" dirty="0"/>
              <a:t>Aufgaben die Schülerinnen und Schüler </a:t>
            </a:r>
            <a:r>
              <a:rPr lang="de-DE" dirty="0" smtClean="0"/>
              <a:t>wählen können oder treffen Sie eine Vorauswahl, indem Sie die Aufgabe(n) auswählen </a:t>
            </a:r>
          </a:p>
          <a:p>
            <a:pPr marL="177691" indent="-177691">
              <a:buFont typeface="Arial" panose="020B0604020202020204" pitchFamily="34" charset="0"/>
              <a:buChar char="•"/>
            </a:pPr>
            <a:r>
              <a:rPr lang="de-DE" dirty="0" smtClean="0"/>
              <a:t>die Gruppengröße, die von der Anzahl der Schüler und Schülerinnen und der gewählten Aufgabe abhängt</a:t>
            </a:r>
          </a:p>
          <a:p>
            <a:pPr marL="177691" indent="-177691">
              <a:buFont typeface="Arial" panose="020B0604020202020204" pitchFamily="34" charset="0"/>
              <a:buChar char="•"/>
            </a:pPr>
            <a:r>
              <a:rPr lang="de-DE" dirty="0" smtClean="0"/>
              <a:t>wie Sie die Schülerinnen und Schüler in Gruppen einteilen werden</a:t>
            </a:r>
          </a:p>
          <a:p>
            <a:endParaRPr lang="de-DE" dirty="0" smtClean="0"/>
          </a:p>
          <a:p>
            <a:r>
              <a:rPr lang="de-DE" u="sng" dirty="0" smtClean="0"/>
              <a:t>Achten Sie bei der Einführung der Gruppenarbeit darauf, dass Sie:</a:t>
            </a:r>
          </a:p>
          <a:p>
            <a:pPr marL="177691" indent="-177691">
              <a:buFont typeface="Arial" panose="020B0604020202020204" pitchFamily="34" charset="0"/>
              <a:buChar char="•"/>
            </a:pPr>
            <a:r>
              <a:rPr lang="de-DE" dirty="0" smtClean="0"/>
              <a:t>klare Anweisungen für die Aufgabe geben, einschließlich genauer Hinweise darauf, was die Schülerinnen und Schüler tun müssen, und Einzelheiten über das erwartete Ergebnis ihrer Gruppenarbeit</a:t>
            </a:r>
          </a:p>
          <a:p>
            <a:pPr marL="177691" indent="-177691">
              <a:buFont typeface="Arial" panose="020B0604020202020204" pitchFamily="34" charset="0"/>
              <a:buChar char="•"/>
            </a:pPr>
            <a:r>
              <a:rPr lang="de-DE" dirty="0" smtClean="0"/>
              <a:t>den Schülern und Schülerinnen erläutern, nach welchen Kriterien ihre Klassenpräsentationen bewertet werden.</a:t>
            </a:r>
          </a:p>
          <a:p>
            <a:endParaRPr lang="de-DE" dirty="0" smtClean="0"/>
          </a:p>
          <a:p>
            <a:r>
              <a:rPr lang="de-DE" u="sng" dirty="0" smtClean="0"/>
              <a:t>Für die Module B und C können die Gruppenpräsentationen nach folgenden Kriterien bewertet werden</a:t>
            </a:r>
            <a:r>
              <a:rPr lang="de-DE" dirty="0" smtClean="0"/>
              <a:t>:</a:t>
            </a:r>
          </a:p>
          <a:p>
            <a:pPr marL="177691" indent="-177691">
              <a:buFont typeface="Arial" panose="020B0604020202020204" pitchFamily="34" charset="0"/>
              <a:buChar char="•"/>
            </a:pPr>
            <a:r>
              <a:rPr lang="de-DE" dirty="0" smtClean="0"/>
              <a:t>die Fähigkeit der Schülerinnen und Schüler, Forschungsfragen zu formulieren</a:t>
            </a:r>
          </a:p>
          <a:p>
            <a:pPr marL="177691" indent="-177691">
              <a:buFont typeface="Arial" panose="020B0604020202020204" pitchFamily="34" charset="0"/>
              <a:buChar char="•"/>
            </a:pPr>
            <a:r>
              <a:rPr lang="de-DE" dirty="0" smtClean="0"/>
              <a:t>das Sammeln und Analysieren von Daten </a:t>
            </a:r>
          </a:p>
          <a:p>
            <a:pPr marL="177691" indent="-177691">
              <a:buFont typeface="Arial" panose="020B0604020202020204" pitchFamily="34" charset="0"/>
              <a:buChar char="•"/>
            </a:pPr>
            <a:r>
              <a:rPr lang="de-DE" dirty="0" smtClean="0"/>
              <a:t>wie effektiv die Schüler und Schülerinnen in der Gruppe gearbeitet haben</a:t>
            </a:r>
          </a:p>
          <a:p>
            <a:pPr marL="177691" indent="-177691">
              <a:buFont typeface="Arial" panose="020B0604020202020204" pitchFamily="34" charset="0"/>
              <a:buChar char="•"/>
            </a:pPr>
            <a:r>
              <a:rPr lang="de-DE" dirty="0" smtClean="0"/>
              <a:t>die Fähigkeit der Schülerinnen und Schüler, Ideen auszutauschen und ihre Ergebnisse zu kommunizieren </a:t>
            </a:r>
          </a:p>
          <a:p>
            <a:pPr marL="177691" indent="-177691">
              <a:buFont typeface="Arial" panose="020B0604020202020204" pitchFamily="34" charset="0"/>
              <a:buChar char="•"/>
            </a:pPr>
            <a:r>
              <a:rPr lang="de-DE" dirty="0" smtClean="0"/>
              <a:t>Originalität und Kreativität der Schüler</a:t>
            </a:r>
            <a:r>
              <a:rPr lang="de-DE" baseline="0" dirty="0" smtClean="0"/>
              <a:t> und Schülerinnen</a:t>
            </a:r>
            <a:endParaRPr lang="en-GB" dirty="0"/>
          </a:p>
        </p:txBody>
      </p:sp>
      <p:sp>
        <p:nvSpPr>
          <p:cNvPr id="4" name="Pladsholder til slidenummer 3"/>
          <p:cNvSpPr>
            <a:spLocks noGrp="1"/>
          </p:cNvSpPr>
          <p:nvPr>
            <p:ph type="sldNum" sz="quarter" idx="10"/>
          </p:nvPr>
        </p:nvSpPr>
        <p:spPr/>
        <p:txBody>
          <a:bodyPr/>
          <a:lstStyle/>
          <a:p>
            <a:fld id="{1D9321E1-ABFE-492C-A172-25C1D4654C51}" type="slidenum">
              <a:rPr lang="en-GB" smtClean="0"/>
              <a:t>42</a:t>
            </a:fld>
            <a:endParaRPr lang="en-GB" dirty="0"/>
          </a:p>
        </p:txBody>
      </p:sp>
    </p:spTree>
    <p:extLst>
      <p:ext uri="{BB962C8B-B14F-4D97-AF65-F5344CB8AC3E}">
        <p14:creationId xmlns:p14="http://schemas.microsoft.com/office/powerpoint/2010/main" val="291254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u="sng" dirty="0"/>
              <a:t>Stellen Sie bei der Einführung der Gruppenarbeit sicher, dass Sie:</a:t>
            </a:r>
          </a:p>
          <a:p>
            <a:pPr marL="177691" indent="-177691">
              <a:buFont typeface="Arial" panose="020B0604020202020204" pitchFamily="34" charset="0"/>
              <a:buChar char="•"/>
            </a:pPr>
            <a:r>
              <a:rPr lang="de-DE" dirty="0"/>
              <a:t>klare Anweisungen für die Aufgabe geben, einschließlich einer genauen Anleitung, was die Schülerinnen und Schüler zu tun haben und Einzelheiten über das erwartete Ergebnis ihrer Gruppenarbeit</a:t>
            </a:r>
          </a:p>
          <a:p>
            <a:pPr marL="177691" indent="-177691">
              <a:buFont typeface="Arial" panose="020B0604020202020204" pitchFamily="34" charset="0"/>
              <a:buChar char="•"/>
            </a:pPr>
            <a:r>
              <a:rPr lang="de-DE" dirty="0"/>
              <a:t>Erklären Sie den Schülern und Schülerinnen, nach welchen Kriterien ihre Klassenpräsentationen bewertet wird.</a:t>
            </a:r>
          </a:p>
          <a:p>
            <a:pPr marL="177691" indent="-177691">
              <a:buFont typeface="Arial" panose="020B0604020202020204" pitchFamily="34" charset="0"/>
              <a:buChar char="•"/>
            </a:pPr>
            <a:endParaRPr lang="de-DE" dirty="0"/>
          </a:p>
          <a:p>
            <a:r>
              <a:rPr lang="de-DE" u="sng" dirty="0"/>
              <a:t>Für die Module B und C können die Gruppenpräsentationen nach folgenden Kriterien bewertet werden:</a:t>
            </a:r>
          </a:p>
          <a:p>
            <a:pPr marL="177691" indent="-177691">
              <a:buFont typeface="Arial" panose="020B0604020202020204" pitchFamily="34" charset="0"/>
              <a:buChar char="•"/>
            </a:pPr>
            <a:r>
              <a:rPr lang="de-DE" dirty="0"/>
              <a:t>die Fähigkeit der Schüler und Schülerinnen, Forschungsfragen zu formulieren</a:t>
            </a:r>
          </a:p>
          <a:p>
            <a:pPr marL="177691" indent="-177691">
              <a:buFont typeface="Arial" panose="020B0604020202020204" pitchFamily="34" charset="0"/>
              <a:buChar char="•"/>
            </a:pPr>
            <a:r>
              <a:rPr lang="de-DE" dirty="0"/>
              <a:t>das Sammeln und Analysieren von Daten</a:t>
            </a:r>
          </a:p>
          <a:p>
            <a:pPr marL="177691" indent="-177691">
              <a:buFont typeface="Arial" panose="020B0604020202020204" pitchFamily="34" charset="0"/>
              <a:buChar char="•"/>
            </a:pPr>
            <a:r>
              <a:rPr lang="de-DE" dirty="0"/>
              <a:t>wie effektiv die Schülerinnen und Schüler in der Gruppe gearbeitet haben</a:t>
            </a:r>
          </a:p>
          <a:p>
            <a:pPr marL="177691" indent="-177691">
              <a:buFont typeface="Arial" panose="020B0604020202020204" pitchFamily="34" charset="0"/>
              <a:buChar char="•"/>
            </a:pPr>
            <a:r>
              <a:rPr lang="de-DE" dirty="0"/>
              <a:t>die Fähigkeit der Schüler und Schülerinnen, Ideen auszutauschen und ihre Ergebnisse zu kommunizieren </a:t>
            </a:r>
          </a:p>
          <a:p>
            <a:pPr marL="177691" indent="-177691">
              <a:buFont typeface="Arial" panose="020B0604020202020204" pitchFamily="34" charset="0"/>
              <a:buChar char="•"/>
            </a:pPr>
            <a:r>
              <a:rPr lang="de-DE" dirty="0"/>
              <a:t>Originalität und Kreativität der Schülerinnen und Schüler</a:t>
            </a:r>
            <a:endParaRPr lang="da-DK" dirty="0"/>
          </a:p>
        </p:txBody>
      </p:sp>
      <p:sp>
        <p:nvSpPr>
          <p:cNvPr id="4" name="Pladsholder til slidenummer 3"/>
          <p:cNvSpPr>
            <a:spLocks noGrp="1"/>
          </p:cNvSpPr>
          <p:nvPr>
            <p:ph type="sldNum" sz="quarter" idx="10"/>
          </p:nvPr>
        </p:nvSpPr>
        <p:spPr/>
        <p:txBody>
          <a:bodyPr/>
          <a:lstStyle/>
          <a:p>
            <a:fld id="{1D9321E1-ABFE-492C-A172-25C1D4654C51}" type="slidenum">
              <a:rPr lang="en-GB" smtClean="0"/>
              <a:t>43</a:t>
            </a:fld>
            <a:endParaRPr lang="en-GB" dirty="0"/>
          </a:p>
        </p:txBody>
      </p:sp>
    </p:spTree>
    <p:extLst>
      <p:ext uri="{BB962C8B-B14F-4D97-AF65-F5344CB8AC3E}">
        <p14:creationId xmlns:p14="http://schemas.microsoft.com/office/powerpoint/2010/main" val="85962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smtClean="0"/>
              <a:t>Auf</a:t>
            </a:r>
            <a:r>
              <a:rPr lang="de-DE" baseline="0" noProof="0" dirty="0" smtClean="0"/>
              <a:t> der nächsten Folie wird die Weltkarte größer angezeigt.</a:t>
            </a:r>
            <a:endParaRPr lang="de-DE"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5</a:t>
            </a:fld>
            <a:endParaRPr lang="en-GB" dirty="0"/>
          </a:p>
        </p:txBody>
      </p:sp>
    </p:spTree>
    <p:extLst>
      <p:ext uri="{BB962C8B-B14F-4D97-AF65-F5344CB8AC3E}">
        <p14:creationId xmlns:p14="http://schemas.microsoft.com/office/powerpoint/2010/main" val="382325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dirty="0" smtClean="0"/>
              <a:t>Verwenden Sie den Zoom-Effekt im Präsentationsmodus, um Ihr Land hervorzuheben. </a:t>
            </a:r>
          </a:p>
          <a:p>
            <a:r>
              <a:rPr lang="de-DE" dirty="0" smtClean="0"/>
              <a:t>Fragen Sie die Schülerinnen und Schüler nach Ländern, in denen die Bevölkerung genug, zu wenig oder zu viel Jod erhält. </a:t>
            </a:r>
          </a:p>
          <a:p>
            <a:r>
              <a:rPr lang="de-DE" b="1" dirty="0" smtClean="0"/>
              <a:t>Betonen Sie, dass die Jodzufuhr in der Allgemeinbevölkerung zwar ausreichend ist, Untergruppen jedoch eine unzureichende Jodzufuhr haben können.</a:t>
            </a:r>
            <a:endParaRPr lang="en-GB" b="1" baseline="0" dirty="0"/>
          </a:p>
        </p:txBody>
      </p:sp>
      <p:sp>
        <p:nvSpPr>
          <p:cNvPr id="4" name="Pladsholder til slidenummer 3"/>
          <p:cNvSpPr>
            <a:spLocks noGrp="1"/>
          </p:cNvSpPr>
          <p:nvPr>
            <p:ph type="sldNum" sz="quarter" idx="10"/>
          </p:nvPr>
        </p:nvSpPr>
        <p:spPr/>
        <p:txBody>
          <a:bodyPr/>
          <a:lstStyle/>
          <a:p>
            <a:fld id="{1D9321E1-ABFE-492C-A172-25C1D4654C51}" type="slidenum">
              <a:rPr lang="en-GB" smtClean="0"/>
              <a:t>6</a:t>
            </a:fld>
            <a:endParaRPr lang="en-GB" dirty="0"/>
          </a:p>
        </p:txBody>
      </p:sp>
    </p:spTree>
    <p:extLst>
      <p:ext uri="{BB962C8B-B14F-4D97-AF65-F5344CB8AC3E}">
        <p14:creationId xmlns:p14="http://schemas.microsoft.com/office/powerpoint/2010/main" val="35822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de-DE" dirty="0"/>
              <a:t>Glossar: </a:t>
            </a:r>
            <a:r>
              <a:rPr lang="de-DE" b="1" dirty="0"/>
              <a:t>Geistige Beeinträchtigungen </a:t>
            </a:r>
            <a:r>
              <a:rPr lang="de-DE" dirty="0"/>
              <a:t>umfassen Schwierigkeiten bei kognitiven Funktionen wie Lernen, Verstehen, Erinnern oder Probleme lösen. Diese können die Fähigkeit einer Person, Informationen zu erfassen oder auf typische Weise mit der Welt zu interagieren, beeinträchtigen.</a:t>
            </a:r>
          </a:p>
          <a:p>
            <a:endParaRPr lang="de-DE" dirty="0"/>
          </a:p>
          <a:p>
            <a:r>
              <a:rPr lang="de-DE" dirty="0"/>
              <a:t>Glossar: Von</a:t>
            </a:r>
            <a:r>
              <a:rPr lang="de-DE" b="1" dirty="0"/>
              <a:t> Jodmangel </a:t>
            </a:r>
            <a:r>
              <a:rPr lang="de-DE" dirty="0"/>
              <a:t>oder Nährstoffmangel spricht man, wenn der Körper nicht genügend von etwas bekommt, das er braucht, z. B. wichtige Vitamine und Mineralien wie Jod.</a:t>
            </a:r>
          </a:p>
          <a:p>
            <a:r>
              <a:rPr lang="de-DE" b="1" dirty="0"/>
              <a:t> </a:t>
            </a:r>
          </a:p>
        </p:txBody>
      </p:sp>
      <p:sp>
        <p:nvSpPr>
          <p:cNvPr id="4" name="Slide Number Placeholder 3"/>
          <p:cNvSpPr>
            <a:spLocks noGrp="1"/>
          </p:cNvSpPr>
          <p:nvPr>
            <p:ph type="sldNum" sz="quarter" idx="10"/>
          </p:nvPr>
        </p:nvSpPr>
        <p:spPr/>
        <p:txBody>
          <a:bodyPr/>
          <a:lstStyle/>
          <a:p>
            <a:fld id="{1D9321E1-ABFE-492C-A172-25C1D4654C51}" type="slidenum">
              <a:rPr lang="en-GB" smtClean="0"/>
              <a:t>7</a:t>
            </a:fld>
            <a:endParaRPr lang="en-GB" dirty="0"/>
          </a:p>
        </p:txBody>
      </p:sp>
    </p:spTree>
    <p:extLst>
      <p:ext uri="{BB962C8B-B14F-4D97-AF65-F5344CB8AC3E}">
        <p14:creationId xmlns:p14="http://schemas.microsoft.com/office/powerpoint/2010/main" val="25918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8</a:t>
            </a:fld>
            <a:endParaRPr lang="en-GB" dirty="0"/>
          </a:p>
        </p:txBody>
      </p:sp>
    </p:spTree>
    <p:extLst>
      <p:ext uri="{BB962C8B-B14F-4D97-AF65-F5344CB8AC3E}">
        <p14:creationId xmlns:p14="http://schemas.microsoft.com/office/powerpoint/2010/main" val="64522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Zu dieser Seite/Folie gibt es Zusatzaufgaben.</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9</a:t>
            </a:fld>
            <a:endParaRPr lang="en-GB" dirty="0"/>
          </a:p>
        </p:txBody>
      </p:sp>
    </p:spTree>
    <p:extLst>
      <p:ext uri="{BB962C8B-B14F-4D97-AF65-F5344CB8AC3E}">
        <p14:creationId xmlns:p14="http://schemas.microsoft.com/office/powerpoint/2010/main" val="37197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0635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4394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11112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13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34314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4" name="Footer Placeholder 3"/>
          <p:cNvSpPr>
            <a:spLocks noGrp="1"/>
          </p:cNvSpPr>
          <p:nvPr>
            <p:ph type="ftr" sz="quarter" idx="11"/>
          </p:nvPr>
        </p:nvSpPr>
        <p:spPr/>
        <p:txBody>
          <a:bodyPr/>
          <a:lstStyle/>
          <a:p>
            <a:r>
              <a:rPr lang="en-GB"/>
              <a:t>Module A</a:t>
            </a:r>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8197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5" name="Footer Placeholder 4"/>
          <p:cNvSpPr>
            <a:spLocks noGrp="1"/>
          </p:cNvSpPr>
          <p:nvPr>
            <p:ph type="ftr" sz="quarter" idx="11"/>
          </p:nvPr>
        </p:nvSpPr>
        <p:spPr/>
        <p:txBody>
          <a:bodyPr/>
          <a:lstStyle/>
          <a:p>
            <a:r>
              <a:rPr lang="en-GB" dirty="0"/>
              <a:t>The ABC of iodine</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648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6" name="Footer Placeholder 5"/>
          <p:cNvSpPr>
            <a:spLocks noGrp="1"/>
          </p:cNvSpPr>
          <p:nvPr>
            <p:ph type="ftr" sz="quarter" idx="11"/>
          </p:nvPr>
        </p:nvSpPr>
        <p:spPr/>
        <p:txBody>
          <a:bodyPr/>
          <a:lstStyle/>
          <a:p>
            <a:r>
              <a:rPr lang="en-GB" dirty="0"/>
              <a:t>Module A</a:t>
            </a:r>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3183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9894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78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9805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24/02/2025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25167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24/02/2025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Module 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‹Nr.›</a:t>
            </a:fld>
            <a:endParaRPr lang="en-GB" dirty="0"/>
          </a:p>
        </p:txBody>
      </p:sp>
    </p:spTree>
    <p:extLst>
      <p:ext uri="{BB962C8B-B14F-4D97-AF65-F5344CB8AC3E}">
        <p14:creationId xmlns:p14="http://schemas.microsoft.com/office/powerpoint/2010/main" val="5476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7000"/>
              </a:lnSpc>
              <a:spcAft>
                <a:spcPts val="800"/>
              </a:spcAft>
            </a:pPr>
            <a:r>
              <a:rPr lang="en-GB" sz="6600" b="1" dirty="0" smtClean="0">
                <a:solidFill>
                  <a:srgbClr val="B3186D"/>
                </a:solidFill>
                <a:effectLst/>
                <a:latin typeface="Sans open"/>
                <a:ea typeface="Calibri" panose="020F0502020204030204" pitchFamily="34" charset="0"/>
                <a:cs typeface="Times New Roman" panose="02020603050405020304" pitchFamily="18" charset="0"/>
              </a:rPr>
              <a:t>Das </a:t>
            </a:r>
            <a:r>
              <a:rPr lang="en-GB" sz="6600" b="1" dirty="0" err="1" smtClean="0">
                <a:solidFill>
                  <a:srgbClr val="B3186D"/>
                </a:solidFill>
                <a:effectLst/>
                <a:latin typeface="Sans open"/>
                <a:ea typeface="Calibri" panose="020F0502020204030204" pitchFamily="34" charset="0"/>
                <a:cs typeface="Times New Roman" panose="02020603050405020304" pitchFamily="18" charset="0"/>
              </a:rPr>
              <a:t>Jod</a:t>
            </a:r>
            <a:r>
              <a:rPr lang="en-GB" sz="6600" b="1" dirty="0" smtClean="0">
                <a:solidFill>
                  <a:srgbClr val="B3186D"/>
                </a:solidFill>
                <a:effectLst/>
                <a:latin typeface="Sans open"/>
                <a:ea typeface="Calibri" panose="020F0502020204030204" pitchFamily="34" charset="0"/>
                <a:cs typeface="Times New Roman" panose="02020603050405020304" pitchFamily="18" charset="0"/>
              </a:rPr>
              <a:t>-ABC</a:t>
            </a:r>
            <a:r>
              <a:rPr lang="da-DK" sz="4000" dirty="0">
                <a:effectLst/>
                <a:latin typeface="Sans open"/>
                <a:ea typeface="Calibri" panose="020F0502020204030204" pitchFamily="34" charset="0"/>
                <a:cs typeface="Times New Roman" panose="02020603050405020304" pitchFamily="18" charset="0"/>
              </a:rPr>
              <a:t/>
            </a:r>
            <a:br>
              <a:rPr lang="da-DK" sz="4000" dirty="0">
                <a:effectLst/>
                <a:latin typeface="Sans open"/>
                <a:ea typeface="Calibri" panose="020F0502020204030204" pitchFamily="34" charset="0"/>
                <a:cs typeface="Times New Roman" panose="02020603050405020304" pitchFamily="18" charset="0"/>
              </a:rPr>
            </a:br>
            <a:endParaRPr lang="da-DK" sz="4000" dirty="0">
              <a:effectLst/>
              <a:latin typeface="Sans open"/>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fontScale="85000" lnSpcReduction="20000"/>
          </a:bodyPr>
          <a:lstStyle/>
          <a:p>
            <a:r>
              <a:rPr lang="en-GB" sz="5400" dirty="0" err="1" smtClean="0">
                <a:solidFill>
                  <a:srgbClr val="B3186D"/>
                </a:solidFill>
                <a:latin typeface="Sans open"/>
                <a:ea typeface="Calibri" panose="020F0502020204030204" pitchFamily="34" charset="0"/>
                <a:cs typeface="Times New Roman" panose="02020603050405020304" pitchFamily="18" charset="0"/>
              </a:rPr>
              <a:t>Ein</a:t>
            </a:r>
            <a:r>
              <a:rPr lang="en-GB" sz="5400" dirty="0" smtClean="0">
                <a:solidFill>
                  <a:srgbClr val="B3186D"/>
                </a:solidFill>
                <a:latin typeface="Sans open"/>
                <a:ea typeface="Calibri" panose="020F0502020204030204" pitchFamily="34" charset="0"/>
                <a:cs typeface="Times New Roman" panose="02020603050405020304" pitchFamily="18" charset="0"/>
              </a:rPr>
              <a:t> </a:t>
            </a:r>
            <a:r>
              <a:rPr lang="en-GB" sz="5400" dirty="0" err="1" smtClean="0">
                <a:solidFill>
                  <a:srgbClr val="B3186D"/>
                </a:solidFill>
                <a:latin typeface="Sans open"/>
                <a:ea typeface="Calibri" panose="020F0502020204030204" pitchFamily="34" charset="0"/>
                <a:cs typeface="Times New Roman" panose="02020603050405020304" pitchFamily="18" charset="0"/>
              </a:rPr>
              <a:t>Entdeckungsführer</a:t>
            </a:r>
            <a:r>
              <a:rPr lang="en-GB" sz="5400" dirty="0" smtClean="0">
                <a:solidFill>
                  <a:srgbClr val="B3186D"/>
                </a:solidFill>
                <a:latin typeface="Sans open"/>
                <a:ea typeface="Calibri" panose="020F0502020204030204" pitchFamily="34" charset="0"/>
                <a:cs typeface="Times New Roman" panose="02020603050405020304" pitchFamily="18" charset="0"/>
              </a:rPr>
              <a:t> </a:t>
            </a:r>
            <a:r>
              <a:rPr lang="en-GB" sz="5400" dirty="0" err="1" smtClean="0">
                <a:solidFill>
                  <a:srgbClr val="B3186D"/>
                </a:solidFill>
                <a:latin typeface="Sans open"/>
                <a:ea typeface="Calibri" panose="020F0502020204030204" pitchFamily="34" charset="0"/>
                <a:cs typeface="Times New Roman" panose="02020603050405020304" pitchFamily="18" charset="0"/>
              </a:rPr>
              <a:t>für</a:t>
            </a:r>
            <a:r>
              <a:rPr lang="en-GB" sz="5400" dirty="0" smtClean="0">
                <a:solidFill>
                  <a:srgbClr val="B3186D"/>
                </a:solidFill>
                <a:latin typeface="Sans open"/>
                <a:ea typeface="Calibri" panose="020F0502020204030204" pitchFamily="34" charset="0"/>
                <a:cs typeface="Times New Roman" panose="02020603050405020304" pitchFamily="18" charset="0"/>
              </a:rPr>
              <a:t> </a:t>
            </a:r>
            <a:r>
              <a:rPr lang="en-GB" sz="5400" dirty="0" err="1" smtClean="0">
                <a:solidFill>
                  <a:srgbClr val="B3186D"/>
                </a:solidFill>
                <a:latin typeface="Sans open"/>
                <a:ea typeface="Calibri" panose="020F0502020204030204" pitchFamily="34" charset="0"/>
                <a:cs typeface="Times New Roman" panose="02020603050405020304" pitchFamily="18" charset="0"/>
              </a:rPr>
              <a:t>Schüler</a:t>
            </a:r>
            <a:r>
              <a:rPr lang="en-GB" sz="5400" dirty="0" smtClean="0">
                <a:solidFill>
                  <a:srgbClr val="B3186D"/>
                </a:solidFill>
                <a:latin typeface="Sans open"/>
                <a:ea typeface="Calibri" panose="020F0502020204030204" pitchFamily="34" charset="0"/>
                <a:cs typeface="Times New Roman" panose="02020603050405020304" pitchFamily="18" charset="0"/>
              </a:rPr>
              <a:t>, </a:t>
            </a:r>
            <a:r>
              <a:rPr lang="en-GB" sz="5400" dirty="0" err="1" smtClean="0">
                <a:solidFill>
                  <a:srgbClr val="B3186D"/>
                </a:solidFill>
                <a:latin typeface="Sans open"/>
                <a:ea typeface="Calibri" panose="020F0502020204030204" pitchFamily="34" charset="0"/>
                <a:cs typeface="Times New Roman" panose="02020603050405020304" pitchFamily="18" charset="0"/>
              </a:rPr>
              <a:t>Schülerinnen</a:t>
            </a:r>
            <a:r>
              <a:rPr lang="en-GB" sz="5400" dirty="0" smtClean="0">
                <a:solidFill>
                  <a:srgbClr val="B3186D"/>
                </a:solidFill>
                <a:latin typeface="Sans open"/>
                <a:ea typeface="Calibri" panose="020F0502020204030204" pitchFamily="34" charset="0"/>
                <a:cs typeface="Times New Roman" panose="02020603050405020304" pitchFamily="18" charset="0"/>
              </a:rPr>
              <a:t> und </a:t>
            </a:r>
            <a:r>
              <a:rPr lang="en-GB" sz="5400" dirty="0" err="1" smtClean="0">
                <a:solidFill>
                  <a:srgbClr val="B3186D"/>
                </a:solidFill>
                <a:latin typeface="Sans open"/>
                <a:ea typeface="Calibri" panose="020F0502020204030204" pitchFamily="34" charset="0"/>
                <a:cs typeface="Times New Roman" panose="02020603050405020304" pitchFamily="18" charset="0"/>
              </a:rPr>
              <a:t>Lehrende</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320" y="5257800"/>
            <a:ext cx="1524000" cy="1370330"/>
          </a:xfrm>
          <a:prstGeom prst="rect">
            <a:avLst/>
          </a:prstGeom>
        </p:spPr>
      </p:pic>
    </p:spTree>
    <p:extLst>
      <p:ext uri="{BB962C8B-B14F-4D97-AF65-F5344CB8AC3E}">
        <p14:creationId xmlns:p14="http://schemas.microsoft.com/office/powerpoint/2010/main" val="21503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21415" t="12474" r="28153" b="12685"/>
          <a:stretch/>
        </p:blipFill>
        <p:spPr>
          <a:xfrm>
            <a:off x="6934201" y="1690688"/>
            <a:ext cx="4053016" cy="4374292"/>
          </a:xfrm>
          <a:prstGeom prst="rect">
            <a:avLst/>
          </a:prstGeom>
        </p:spPr>
      </p:pic>
      <p:sp>
        <p:nvSpPr>
          <p:cNvPr id="2" name="Title 1"/>
          <p:cNvSpPr>
            <a:spLocks noGrp="1"/>
          </p:cNvSpPr>
          <p:nvPr>
            <p:ph type="title"/>
          </p:nvPr>
        </p:nvSpPr>
        <p:spPr/>
        <p:txBody>
          <a:bodyPr>
            <a:noAutofit/>
          </a:bodyPr>
          <a:lstStyle/>
          <a:p>
            <a:pPr marL="0" indent="0"/>
            <a:r>
              <a:rPr lang="de-DE" sz="4000" dirty="0" smtClean="0">
                <a:solidFill>
                  <a:srgbClr val="B3186D"/>
                </a:solidFill>
                <a:latin typeface="Sans open"/>
                <a:ea typeface="Calibri" panose="020F0502020204030204" pitchFamily="34" charset="0"/>
                <a:cs typeface="Times New Roman" panose="02020603050405020304" pitchFamily="18" charset="0"/>
              </a:rPr>
              <a:t>Jod in der Schwangerschaft: </a:t>
            </a:r>
            <a:br>
              <a:rPr lang="de-DE" sz="4000" dirty="0" smtClean="0">
                <a:solidFill>
                  <a:srgbClr val="B3186D"/>
                </a:solidFill>
                <a:latin typeface="Sans open"/>
                <a:ea typeface="Calibri" panose="020F0502020204030204" pitchFamily="34" charset="0"/>
                <a:cs typeface="Times New Roman" panose="02020603050405020304" pitchFamily="18" charset="0"/>
              </a:rPr>
            </a:br>
            <a:r>
              <a:rPr lang="de-DE" sz="4000" dirty="0" smtClean="0">
                <a:solidFill>
                  <a:srgbClr val="B3186D"/>
                </a:solidFill>
                <a:latin typeface="Sans open"/>
                <a:ea typeface="Calibri" panose="020F0502020204030204" pitchFamily="34" charset="0"/>
                <a:cs typeface="Times New Roman" panose="02020603050405020304" pitchFamily="18" charset="0"/>
              </a:rPr>
              <a:t>Wachstum und Gehirnentwicklung des Babys</a:t>
            </a:r>
            <a:endParaRPr lang="de-DE" sz="40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5873580" cy="4351338"/>
          </a:xfrm>
        </p:spPr>
        <p:txBody>
          <a:bodyPr>
            <a:normAutofit fontScale="92500"/>
          </a:bodyPr>
          <a:lstStyle/>
          <a:p>
            <a:r>
              <a:rPr lang="de-DE" dirty="0"/>
              <a:t>Jod ist während der Schwangerschaft von entscheidender Bedeutung, da es die Produktion von </a:t>
            </a:r>
            <a:r>
              <a:rPr lang="de-DE" dirty="0" smtClean="0"/>
              <a:t>Schilddrüsen-hormonen unterstützt.</a:t>
            </a:r>
          </a:p>
          <a:p>
            <a:r>
              <a:rPr lang="de-DE" dirty="0" smtClean="0"/>
              <a:t>Diese </a:t>
            </a:r>
            <a:r>
              <a:rPr lang="de-DE" dirty="0"/>
              <a:t>Hormone sind für die gesunde Entwicklung des Gehirns und des Nervensystems des Babys unerlässlich. </a:t>
            </a:r>
            <a:endParaRPr lang="de-DE" dirty="0" smtClean="0"/>
          </a:p>
          <a:p>
            <a:r>
              <a:rPr lang="de-DE" dirty="0" smtClean="0"/>
              <a:t>Daher </a:t>
            </a:r>
            <a:r>
              <a:rPr lang="de-DE" dirty="0"/>
              <a:t>ist Jod wichtig für die Entwicklung der kognitiven Fähigkeiten, das Lernen und die allgemeine Gesundheit des heranwachsenden Babys. </a:t>
            </a:r>
            <a:endParaRPr lang="en-GB" dirty="0"/>
          </a:p>
          <a:p>
            <a:pPr marL="0" indent="0">
              <a:buNone/>
            </a:pPr>
            <a:endParaRPr lang="en-US" sz="1000"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41354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de-DE" sz="4000" dirty="0">
                <a:solidFill>
                  <a:srgbClr val="B3186D"/>
                </a:solidFill>
                <a:latin typeface="Sans open"/>
                <a:ea typeface="Calibri" panose="020F0502020204030204" pitchFamily="34" charset="0"/>
                <a:cs typeface="Times New Roman" panose="02020603050405020304" pitchFamily="18" charset="0"/>
              </a:rPr>
              <a:t>Warum sollten wir uns heutzutage mit Jodmangel beschäftigen?</a:t>
            </a:r>
            <a:endParaRPr lang="en-US" sz="40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de-DE" dirty="0" smtClean="0"/>
          </a:p>
          <a:p>
            <a:r>
              <a:rPr lang="de-DE" dirty="0" smtClean="0"/>
              <a:t>Während </a:t>
            </a:r>
            <a:r>
              <a:rPr lang="de-DE" dirty="0"/>
              <a:t>die Anzeichen für schweren Jodmangel abnehmen, gibt es immer noch mäßigen und leichten Jodmangel. V</a:t>
            </a:r>
            <a:r>
              <a:rPr lang="de-DE" dirty="0" smtClean="0"/>
              <a:t>iele Menschen wissen </a:t>
            </a:r>
            <a:r>
              <a:rPr lang="de-DE" dirty="0"/>
              <a:t>nicht, wie wichtig eine ausreichende Jodzufuhr in ihrer Ernährung ist. </a:t>
            </a:r>
            <a:endParaRPr lang="en-GB" dirty="0"/>
          </a:p>
          <a:p>
            <a:r>
              <a:rPr lang="de-DE" dirty="0"/>
              <a:t>Jodmangel kann sich auf die Gesundheit aller Bevölkerungsgruppen auswirken und ist die häufigste vermeidbare Ursache für geistige Behinderungen. </a:t>
            </a:r>
            <a:endParaRPr lang="en-GB" dirty="0"/>
          </a:p>
          <a:p>
            <a:pPr marL="0" indent="0">
              <a:buNone/>
            </a:pPr>
            <a:endParaRPr lang="en-GB" dirty="0"/>
          </a:p>
        </p:txBody>
      </p:sp>
    </p:spTree>
    <p:extLst>
      <p:ext uri="{BB962C8B-B14F-4D97-AF65-F5344CB8AC3E}">
        <p14:creationId xmlns:p14="http://schemas.microsoft.com/office/powerpoint/2010/main" val="42495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solidFill>
                  <a:srgbClr val="B3186D"/>
                </a:solidFill>
                <a:latin typeface="Sans open"/>
                <a:ea typeface="Calibri" panose="020F0502020204030204" pitchFamily="34" charset="0"/>
                <a:cs typeface="Times New Roman" panose="02020603050405020304" pitchFamily="18" charset="0"/>
              </a:rPr>
              <a:t>Die richtige Menge an Jod ist wichtig für die Gesundheit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4"/>
            <a:ext cx="4196787" cy="4737221"/>
          </a:xfrm>
        </p:spPr>
        <p:txBody>
          <a:bodyPr>
            <a:noAutofit/>
          </a:bodyPr>
          <a:lstStyle/>
          <a:p>
            <a:r>
              <a:rPr lang="de-DE" sz="1800" dirty="0" smtClean="0"/>
              <a:t>Eine zu geringe Jodzufuhr führt, genauso wie eine zu hohe Jodzufuhr, zu gesundheitlichen Beeinträchtigungen</a:t>
            </a:r>
          </a:p>
          <a:p>
            <a:r>
              <a:rPr lang="de-DE" sz="1800" dirty="0" smtClean="0"/>
              <a:t>Bei </a:t>
            </a:r>
            <a:r>
              <a:rPr lang="de-DE" sz="1800" dirty="0"/>
              <a:t>einer zu hohen Jodzufuhr bremst das Gehirn die Schilddrüse, die dann zu wenig Hormone produzieren kann. </a:t>
            </a:r>
            <a:endParaRPr lang="de-DE" sz="1800" dirty="0" smtClean="0"/>
          </a:p>
          <a:p>
            <a:r>
              <a:rPr lang="de-DE" sz="1800" dirty="0" smtClean="0"/>
              <a:t>Dies </a:t>
            </a:r>
            <a:r>
              <a:rPr lang="de-DE" sz="1800" dirty="0"/>
              <a:t>führt </a:t>
            </a:r>
            <a:r>
              <a:rPr lang="de-DE" sz="1800" dirty="0" smtClean="0"/>
              <a:t>zu </a:t>
            </a:r>
            <a:r>
              <a:rPr lang="de-DE" sz="1800" dirty="0"/>
              <a:t>Gewichtszunahme, allgemeiner Abgeschlagenheit und Müdigkeit. </a:t>
            </a:r>
            <a:endParaRPr lang="de-DE" sz="1800" dirty="0" smtClean="0"/>
          </a:p>
          <a:p>
            <a:r>
              <a:rPr lang="de-DE" sz="1800" dirty="0" smtClean="0"/>
              <a:t>In </a:t>
            </a:r>
            <a:r>
              <a:rPr lang="de-DE" sz="1800" dirty="0"/>
              <a:t>unserer Region kann allerdings kaum die empfohlene Jodzufuhr über die Nahrung überschritten werden.</a:t>
            </a:r>
            <a:endParaRPr lang="en-GB" sz="18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987" y="1466029"/>
            <a:ext cx="7128124" cy="3814888"/>
          </a:xfrm>
          <a:prstGeom prst="rect">
            <a:avLst/>
          </a:prstGeom>
        </p:spPr>
      </p:pic>
    </p:spTree>
    <p:extLst>
      <p:ext uri="{BB962C8B-B14F-4D97-AF65-F5344CB8AC3E}">
        <p14:creationId xmlns:p14="http://schemas.microsoft.com/office/powerpoint/2010/main" val="42571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rgbClr val="B3186D"/>
                </a:solidFill>
                <a:latin typeface="Sans open"/>
                <a:ea typeface="Calibri" panose="020F0502020204030204" pitchFamily="34" charset="0"/>
                <a:cs typeface="Times New Roman" panose="02020603050405020304" pitchFamily="18" charset="0"/>
              </a:rPr>
              <a:t>Empfohlene </a:t>
            </a:r>
            <a:r>
              <a:rPr lang="de-DE" dirty="0">
                <a:solidFill>
                  <a:srgbClr val="B3186D"/>
                </a:solidFill>
                <a:latin typeface="Sans open"/>
                <a:ea typeface="Calibri" panose="020F0502020204030204" pitchFamily="34" charset="0"/>
                <a:cs typeface="Times New Roman" panose="02020603050405020304" pitchFamily="18" charset="0"/>
              </a:rPr>
              <a:t>Menge der Jodaufnahme – </a:t>
            </a:r>
            <a:r>
              <a:rPr lang="de-DE" sz="2600" dirty="0">
                <a:solidFill>
                  <a:srgbClr val="B3186D"/>
                </a:solidFill>
                <a:latin typeface="Sans open"/>
                <a:ea typeface="Calibri" panose="020F0502020204030204" pitchFamily="34" charset="0"/>
                <a:cs typeface="Times New Roman" panose="02020603050405020304" pitchFamily="18" charset="0"/>
              </a:rPr>
              <a:t>auch für Schwangerschaft und </a:t>
            </a:r>
            <a:r>
              <a:rPr lang="de-DE" sz="2600" dirty="0" smtClean="0">
                <a:solidFill>
                  <a:srgbClr val="B3186D"/>
                </a:solidFill>
                <a:latin typeface="Sans open"/>
                <a:ea typeface="Calibri" panose="020F0502020204030204" pitchFamily="34" charset="0"/>
                <a:cs typeface="Times New Roman" panose="02020603050405020304" pitchFamily="18" charset="0"/>
              </a:rPr>
              <a:t>Stillzeit</a:t>
            </a:r>
            <a:endParaRPr lang="en-GB" sz="26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739003" y="1853516"/>
            <a:ext cx="5035463" cy="4396971"/>
          </a:xfrm>
        </p:spPr>
        <p:txBody>
          <a:bodyPr>
            <a:noAutofit/>
          </a:bodyPr>
          <a:lstStyle/>
          <a:p>
            <a:r>
              <a:rPr lang="de-DE" sz="2400" dirty="0" smtClean="0"/>
              <a:t>Die </a:t>
            </a:r>
            <a:r>
              <a:rPr lang="de-DE" sz="2400" dirty="0"/>
              <a:t>Weltgesundheitsorganisation (WHO) empfiehlt die folgende Jodaufnahme pro Tag (2007</a:t>
            </a:r>
            <a:r>
              <a:rPr lang="de-DE" sz="2400" dirty="0" smtClean="0"/>
              <a:t>).</a:t>
            </a:r>
          </a:p>
          <a:p>
            <a:r>
              <a:rPr lang="de-DE" sz="2400" dirty="0" smtClean="0"/>
              <a:t>Diese </a:t>
            </a:r>
            <a:r>
              <a:rPr lang="de-DE" sz="2400" dirty="0"/>
              <a:t>Empfehlungen basieren auf der durchschnittlichen täglichen Jodaufnahme, die zur </a:t>
            </a:r>
            <a:r>
              <a:rPr lang="de-DE" sz="2400" dirty="0" smtClean="0"/>
              <a:t>Aufrecht-erhaltung </a:t>
            </a:r>
            <a:r>
              <a:rPr lang="de-DE" sz="2400" dirty="0"/>
              <a:t>der Schilddrüsenhormone und des allgemeinen Wohlbefindens für verschiedene Altersgruppen und Lebensabschnitte erforderlich ist</a:t>
            </a:r>
            <a:r>
              <a:rPr lang="de-DE" sz="2400" dirty="0" smtClean="0"/>
              <a:t>.</a:t>
            </a:r>
            <a:endParaRPr lang="en-GB" sz="24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75" y="1555490"/>
            <a:ext cx="6129528" cy="4568952"/>
          </a:xfrm>
          <a:prstGeom prst="rect">
            <a:avLst/>
          </a:prstGeom>
        </p:spPr>
      </p:pic>
    </p:spTree>
    <p:extLst>
      <p:ext uri="{BB962C8B-B14F-4D97-AF65-F5344CB8AC3E}">
        <p14:creationId xmlns:p14="http://schemas.microsoft.com/office/powerpoint/2010/main" val="13010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rgbClr val="B3186D"/>
                </a:solidFill>
                <a:latin typeface="Sans open"/>
                <a:ea typeface="Calibri" panose="020F0502020204030204" pitchFamily="34" charset="0"/>
                <a:cs typeface="Times New Roman" panose="02020603050405020304" pitchFamily="18" charset="0"/>
              </a:rPr>
              <a:t>Empfohlene </a:t>
            </a:r>
            <a:r>
              <a:rPr lang="de-DE" dirty="0">
                <a:solidFill>
                  <a:srgbClr val="B3186D"/>
                </a:solidFill>
                <a:latin typeface="Sans open"/>
                <a:ea typeface="Calibri" panose="020F0502020204030204" pitchFamily="34" charset="0"/>
                <a:cs typeface="Times New Roman" panose="02020603050405020304" pitchFamily="18" charset="0"/>
              </a:rPr>
              <a:t>Menge der </a:t>
            </a:r>
            <a:r>
              <a:rPr lang="de-DE" dirty="0" smtClean="0">
                <a:solidFill>
                  <a:srgbClr val="B3186D"/>
                </a:solidFill>
                <a:latin typeface="Sans open"/>
                <a:ea typeface="Calibri" panose="020F0502020204030204" pitchFamily="34" charset="0"/>
                <a:cs typeface="Times New Roman" panose="02020603050405020304" pitchFamily="18" charset="0"/>
              </a:rPr>
              <a:t>Jodaufnahme</a:t>
            </a:r>
            <a:endParaRPr lang="en-GB" sz="2600" dirty="0">
              <a:solidFill>
                <a:srgbClr val="B3186D"/>
              </a:solidFill>
              <a:latin typeface="Sans open"/>
              <a:ea typeface="Calibri" panose="020F0502020204030204" pitchFamily="34" charset="0"/>
              <a:cs typeface="Times New Roman" panose="02020603050405020304" pitchFamily="18" charset="0"/>
            </a:endParaRPr>
          </a:p>
        </p:txBody>
      </p:sp>
      <p:sp>
        <p:nvSpPr>
          <p:cNvPr id="9" name="Afrundet rektangel 4"/>
          <p:cNvSpPr/>
          <p:nvPr/>
        </p:nvSpPr>
        <p:spPr>
          <a:xfrm>
            <a:off x="7205422" y="2419453"/>
            <a:ext cx="3804956" cy="3827979"/>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frundet rektangel 5"/>
          <p:cNvSpPr/>
          <p:nvPr/>
        </p:nvSpPr>
        <p:spPr>
          <a:xfrm>
            <a:off x="7325032" y="1934054"/>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felt 6"/>
          <p:cNvSpPr txBox="1"/>
          <p:nvPr/>
        </p:nvSpPr>
        <p:spPr>
          <a:xfrm>
            <a:off x="7504925" y="1994472"/>
            <a:ext cx="1540390" cy="492443"/>
          </a:xfrm>
          <a:prstGeom prst="rect">
            <a:avLst/>
          </a:prstGeom>
          <a:noFill/>
        </p:spPr>
        <p:txBody>
          <a:bodyPr wrap="square" rtlCol="0">
            <a:spAutoFit/>
          </a:bodyPr>
          <a:lstStyle/>
          <a:p>
            <a:r>
              <a:rPr lang="en-GB" sz="2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Fakt</a:t>
            </a:r>
            <a:endParaRPr lang="en-GB" sz="2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felt 7"/>
          <p:cNvSpPr txBox="1"/>
          <p:nvPr/>
        </p:nvSpPr>
        <p:spPr>
          <a:xfrm>
            <a:off x="7325032" y="2481770"/>
            <a:ext cx="3434825" cy="3816429"/>
          </a:xfrm>
          <a:prstGeom prst="rect">
            <a:avLst/>
          </a:prstGeom>
          <a:noFill/>
        </p:spPr>
        <p:txBody>
          <a:bodyPr wrap="square" rtlCol="0">
            <a:spAutoFit/>
          </a:bodyPr>
          <a:lstStyle/>
          <a:p>
            <a:pPr marL="342900" indent="-342900">
              <a:buFont typeface="Arial" panose="020B0604020202020204" pitchFamily="34" charset="0"/>
              <a:buChar char="•"/>
            </a:pPr>
            <a:r>
              <a:rPr lang="de-DE" sz="2200" dirty="0">
                <a:solidFill>
                  <a:schemeClr val="bg1"/>
                </a:solidFill>
              </a:rPr>
              <a:t>Ein µg (Mikrogramm) ist eine so geringe Menge, dass es schwer zu veranschaulichen </a:t>
            </a:r>
            <a:r>
              <a:rPr lang="de-DE" sz="2200" dirty="0" smtClean="0">
                <a:solidFill>
                  <a:schemeClr val="bg1"/>
                </a:solidFill>
              </a:rPr>
              <a:t>ist.</a:t>
            </a:r>
          </a:p>
          <a:p>
            <a:pPr marL="342900" indent="-342900">
              <a:buFont typeface="Arial" panose="020B0604020202020204" pitchFamily="34" charset="0"/>
              <a:buChar char="•"/>
            </a:pPr>
            <a:r>
              <a:rPr lang="de-DE" sz="2200" dirty="0" smtClean="0">
                <a:solidFill>
                  <a:schemeClr val="bg1"/>
                </a:solidFill>
              </a:rPr>
              <a:t>Die </a:t>
            </a:r>
            <a:r>
              <a:rPr lang="de-DE" sz="2200" dirty="0">
                <a:solidFill>
                  <a:schemeClr val="bg1"/>
                </a:solidFill>
              </a:rPr>
              <a:t>Menge an Jod, die </a:t>
            </a:r>
            <a:r>
              <a:rPr lang="de-DE" sz="2200" dirty="0" smtClean="0">
                <a:solidFill>
                  <a:schemeClr val="bg1"/>
                </a:solidFill>
              </a:rPr>
              <a:t>du </a:t>
            </a:r>
            <a:r>
              <a:rPr lang="de-DE" sz="2200" dirty="0">
                <a:solidFill>
                  <a:schemeClr val="bg1"/>
                </a:solidFill>
              </a:rPr>
              <a:t>pro Tag </a:t>
            </a:r>
            <a:r>
              <a:rPr lang="de-DE" sz="2200" dirty="0" smtClean="0">
                <a:solidFill>
                  <a:schemeClr val="bg1"/>
                </a:solidFill>
              </a:rPr>
              <a:t>benötigst, </a:t>
            </a:r>
            <a:r>
              <a:rPr lang="de-DE" sz="2200" dirty="0">
                <a:solidFill>
                  <a:schemeClr val="bg1"/>
                </a:solidFill>
              </a:rPr>
              <a:t>ist so gering, dass </a:t>
            </a:r>
            <a:r>
              <a:rPr lang="de-DE" sz="2200" dirty="0" smtClean="0">
                <a:solidFill>
                  <a:schemeClr val="bg1"/>
                </a:solidFill>
              </a:rPr>
              <a:t>du</a:t>
            </a:r>
            <a:r>
              <a:rPr lang="de-DE" sz="2200" dirty="0" smtClean="0">
                <a:solidFill>
                  <a:schemeClr val="bg1"/>
                </a:solidFill>
              </a:rPr>
              <a:t> dein </a:t>
            </a:r>
            <a:r>
              <a:rPr lang="de-DE" sz="2200" dirty="0">
                <a:solidFill>
                  <a:schemeClr val="bg1"/>
                </a:solidFill>
              </a:rPr>
              <a:t>ganzes Leben lang weniger als einen Teelöffel Jod </a:t>
            </a:r>
            <a:r>
              <a:rPr lang="de-DE" sz="2200" smtClean="0">
                <a:solidFill>
                  <a:schemeClr val="bg1"/>
                </a:solidFill>
              </a:rPr>
              <a:t>benötigen wirst.</a:t>
            </a:r>
            <a:endParaRPr lang="en-US" sz="2200" dirty="0">
              <a:solidFill>
                <a:schemeClr val="bg1"/>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73" y="1545216"/>
            <a:ext cx="6129528" cy="4568952"/>
          </a:xfrm>
          <a:prstGeom prst="rect">
            <a:avLst/>
          </a:prstGeom>
        </p:spPr>
      </p:pic>
    </p:spTree>
    <p:extLst>
      <p:ext uri="{BB962C8B-B14F-4D97-AF65-F5344CB8AC3E}">
        <p14:creationId xmlns:p14="http://schemas.microsoft.com/office/powerpoint/2010/main" val="386677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2599"/>
            <a:ext cx="10515600" cy="1325563"/>
          </a:xfrm>
        </p:spPr>
        <p:txBody>
          <a:bodyPr>
            <a:normAutofit/>
          </a:bodyPr>
          <a:lstStyle/>
          <a:p>
            <a:r>
              <a:rPr lang="en-GB" dirty="0" smtClean="0">
                <a:solidFill>
                  <a:srgbClr val="B3186D"/>
                </a:solidFill>
                <a:latin typeface="Sans open"/>
                <a:ea typeface="Calibri" panose="020F0502020204030204" pitchFamily="34" charset="0"/>
                <a:cs typeface="Times New Roman" panose="02020603050405020304" pitchFamily="18" charset="0"/>
              </a:rPr>
              <a:t>Der </a:t>
            </a:r>
            <a:r>
              <a:rPr lang="en-GB" dirty="0" err="1" smtClean="0">
                <a:solidFill>
                  <a:srgbClr val="B3186D"/>
                </a:solidFill>
                <a:latin typeface="Sans open"/>
                <a:ea typeface="Calibri" panose="020F0502020204030204" pitchFamily="34" charset="0"/>
                <a:cs typeface="Times New Roman" panose="02020603050405020304" pitchFamily="18" charset="0"/>
              </a:rPr>
              <a:t>Jodkreislauf</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7" name="Content Placeholder 2"/>
          <p:cNvSpPr>
            <a:spLocks noGrp="1"/>
          </p:cNvSpPr>
          <p:nvPr>
            <p:ph idx="1"/>
          </p:nvPr>
        </p:nvSpPr>
        <p:spPr>
          <a:xfrm>
            <a:off x="6863374" y="1536781"/>
            <a:ext cx="4370408" cy="4741702"/>
          </a:xfrm>
        </p:spPr>
        <p:txBody>
          <a:bodyPr>
            <a:normAutofit lnSpcReduction="10000"/>
          </a:bodyPr>
          <a:lstStyle/>
          <a:p>
            <a:r>
              <a:rPr lang="de-DE" dirty="0"/>
              <a:t>Die Reise des Jods beginnt im Meer, wo Fische, Muscheln und Algen es aus dem Meerwasser aufnehmen. </a:t>
            </a:r>
            <a:endParaRPr lang="de-DE" dirty="0" smtClean="0"/>
          </a:p>
          <a:p>
            <a:r>
              <a:rPr lang="de-DE" dirty="0" smtClean="0"/>
              <a:t>Aus </a:t>
            </a:r>
            <a:r>
              <a:rPr lang="de-DE" dirty="0"/>
              <a:t>dem Meer </a:t>
            </a:r>
            <a:r>
              <a:rPr lang="de-DE" dirty="0" smtClean="0"/>
              <a:t>verdunstet </a:t>
            </a:r>
            <a:r>
              <a:rPr lang="de-DE" dirty="0"/>
              <a:t>Jod in winzigen Tröpfchen in die Luft. </a:t>
            </a:r>
            <a:endParaRPr lang="de-DE" dirty="0" smtClean="0"/>
          </a:p>
          <a:p>
            <a:r>
              <a:rPr lang="de-DE" dirty="0" smtClean="0"/>
              <a:t>Diese </a:t>
            </a:r>
            <a:r>
              <a:rPr lang="de-DE" dirty="0"/>
              <a:t>Tröpfchen fallen bei Regen auf das Land, und der Boden nimmt das Jod auf.</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78162"/>
            <a:ext cx="6634774" cy="4518540"/>
          </a:xfrm>
          <a:prstGeom prst="rect">
            <a:avLst/>
          </a:prstGeom>
        </p:spPr>
      </p:pic>
    </p:spTree>
    <p:extLst>
      <p:ext uri="{BB962C8B-B14F-4D97-AF65-F5344CB8AC3E}">
        <p14:creationId xmlns:p14="http://schemas.microsoft.com/office/powerpoint/2010/main" val="2059681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52599"/>
            <a:ext cx="10515600" cy="1325563"/>
          </a:xfrm>
        </p:spPr>
        <p:txBody>
          <a:bodyPr/>
          <a:lstStyle/>
          <a:p>
            <a:r>
              <a:rPr lang="en-US" dirty="0" smtClean="0">
                <a:solidFill>
                  <a:srgbClr val="B3186D"/>
                </a:solidFill>
                <a:latin typeface="Sans open"/>
                <a:ea typeface="Calibri" panose="020F0502020204030204" pitchFamily="34" charset="0"/>
                <a:cs typeface="Times New Roman" panose="02020603050405020304" pitchFamily="18" charset="0"/>
              </a:rPr>
              <a:t>Der </a:t>
            </a:r>
            <a:r>
              <a:rPr lang="en-US" dirty="0" err="1" smtClean="0">
                <a:solidFill>
                  <a:srgbClr val="B3186D"/>
                </a:solidFill>
                <a:latin typeface="Sans open"/>
                <a:ea typeface="Calibri" panose="020F0502020204030204" pitchFamily="34" charset="0"/>
                <a:cs typeface="Times New Roman" panose="02020603050405020304" pitchFamily="18" charset="0"/>
              </a:rPr>
              <a:t>Jodkreislauf</a:t>
            </a:r>
            <a:endParaRPr lang="en-GB" dirty="0"/>
          </a:p>
        </p:txBody>
      </p:sp>
      <p:sp>
        <p:nvSpPr>
          <p:cNvPr id="3" name="Pladsholder til indhold 2"/>
          <p:cNvSpPr>
            <a:spLocks noGrp="1"/>
          </p:cNvSpPr>
          <p:nvPr>
            <p:ph idx="1"/>
          </p:nvPr>
        </p:nvSpPr>
        <p:spPr>
          <a:xfrm>
            <a:off x="688940" y="1399740"/>
            <a:ext cx="6663847" cy="4351338"/>
          </a:xfrm>
        </p:spPr>
        <p:txBody>
          <a:bodyPr>
            <a:noAutofit/>
          </a:bodyPr>
          <a:lstStyle/>
          <a:p>
            <a:r>
              <a:rPr lang="de-DE" sz="2600" dirty="0"/>
              <a:t>Darüber hinaus beeinflussen nationale Vorschriften über den Jodgehalt in Tierfutter, die Anreicherung von Lebensmitteln und Jodierungsprogramme für Salz den Jodgehalt in Lebensmitteln. </a:t>
            </a:r>
            <a:endParaRPr lang="de-DE" sz="2600" dirty="0" smtClean="0"/>
          </a:p>
          <a:p>
            <a:r>
              <a:rPr lang="de-DE" sz="2600" dirty="0" smtClean="0"/>
              <a:t>In </a:t>
            </a:r>
            <a:r>
              <a:rPr lang="de-DE" sz="2600" dirty="0"/>
              <a:t>einigen Ländern wird Jod auch als Desinfektionsmittel beim Melken verwendet, so dass Milch und Milcherzeugnisse ebenfalls eine gute Jodquelle für die Ernährung darstellen. </a:t>
            </a:r>
            <a:endParaRPr lang="de-DE" sz="2600" dirty="0" smtClean="0"/>
          </a:p>
          <a:p>
            <a:r>
              <a:rPr lang="de-DE" sz="2600" dirty="0" smtClean="0"/>
              <a:t>Jod </a:t>
            </a:r>
            <a:r>
              <a:rPr lang="de-DE" sz="2600" dirty="0"/>
              <a:t>gelangt also auf verschiedenen Wegen in die Nahrungskette. </a:t>
            </a:r>
          </a:p>
          <a:p>
            <a:pPr marL="0" indent="0">
              <a:buNone/>
            </a:pPr>
            <a:endParaRPr lang="en-GB" sz="2600" dirty="0"/>
          </a:p>
        </p:txBody>
      </p:sp>
      <p:sp>
        <p:nvSpPr>
          <p:cNvPr id="4" name="Rectangle 3"/>
          <p:cNvSpPr/>
          <p:nvPr/>
        </p:nvSpPr>
        <p:spPr>
          <a:xfrm>
            <a:off x="1449922" y="2064551"/>
            <a:ext cx="1847128" cy="443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1930400" y="3284808"/>
            <a:ext cx="5104011" cy="2614085"/>
          </a:xfrm>
          <a:prstGeom prst="wedgeRectCallout">
            <a:avLst>
              <a:gd name="adj1" fmla="val -43930"/>
              <a:gd name="adj2" fmla="val -85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Bei der </a:t>
            </a:r>
            <a:r>
              <a:rPr lang="de-DE" b="1" dirty="0"/>
              <a:t>Anreicherung</a:t>
            </a:r>
            <a:r>
              <a:rPr lang="de-DE" dirty="0"/>
              <a:t> werden bestimmten Lebensmitteln wie Salz, Brot, Getreide oder Milch wichtige Vitamine oder Mineralien wie Jod zugesetzt. Ziel ist es, den Gehalt an bestimmten Nährstoffen in bestimmten Lebensmitteln zu erhöhen und sicherzustellen, dass die Menschen ausreichend mit wichtigen Vitaminen und Mineralien versorgt werden</a:t>
            </a:r>
            <a:r>
              <a:rPr lang="de-DE" dirty="0" smtClean="0"/>
              <a:t>.</a:t>
            </a:r>
            <a:r>
              <a:rPr lang="en-US" dirty="0" smtClean="0">
                <a:solidFill>
                  <a:schemeClr val="tx1"/>
                </a:solidFill>
              </a:rPr>
              <a:t>.</a:t>
            </a:r>
            <a:endParaRPr lang="en-GB" dirty="0">
              <a:solidFill>
                <a:schemeClr val="tx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0016" r="4378" b="3035"/>
          <a:stretch/>
        </p:blipFill>
        <p:spPr>
          <a:xfrm>
            <a:off x="7127288" y="1104009"/>
            <a:ext cx="4992794" cy="4156359"/>
          </a:xfrm>
          <a:prstGeom prst="rect">
            <a:avLst/>
          </a:prstGeom>
        </p:spPr>
      </p:pic>
    </p:spTree>
    <p:extLst>
      <p:ext uri="{BB962C8B-B14F-4D97-AF65-F5344CB8AC3E}">
        <p14:creationId xmlns:p14="http://schemas.microsoft.com/office/powerpoint/2010/main" val="15118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2599"/>
            <a:ext cx="10973844" cy="1325563"/>
          </a:xfrm>
        </p:spPr>
        <p:txBody>
          <a:bodyPr>
            <a:noAutofit/>
          </a:bodyPr>
          <a:lstStyle/>
          <a:p>
            <a:r>
              <a:rPr lang="de-DE" sz="3400" dirty="0" smtClean="0">
                <a:solidFill>
                  <a:srgbClr val="B3186D"/>
                </a:solidFill>
                <a:latin typeface="Sans open"/>
                <a:ea typeface="Calibri" panose="020F0502020204030204" pitchFamily="34" charset="0"/>
                <a:cs typeface="Times New Roman" panose="02020603050405020304" pitchFamily="18" charset="0"/>
              </a:rPr>
              <a:t>Wie </a:t>
            </a:r>
            <a:r>
              <a:rPr lang="de-DE" sz="3400" dirty="0">
                <a:solidFill>
                  <a:srgbClr val="B3186D"/>
                </a:solidFill>
                <a:latin typeface="Sans open"/>
                <a:ea typeface="Calibri" panose="020F0502020204030204" pitchFamily="34" charset="0"/>
                <a:cs typeface="Times New Roman" panose="02020603050405020304" pitchFamily="18" charset="0"/>
              </a:rPr>
              <a:t>können die Länder sicherstellen, dass die Menschen genügend Jod mit der Nahrung aufnehmen?</a:t>
            </a:r>
            <a:endParaRPr lang="en-GB" sz="34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10973844" cy="4351338"/>
          </a:xfrm>
        </p:spPr>
        <p:txBody>
          <a:bodyPr>
            <a:normAutofit/>
          </a:bodyPr>
          <a:lstStyle/>
          <a:p>
            <a:pPr marL="0" indent="0">
              <a:buNone/>
            </a:pPr>
            <a:r>
              <a:rPr lang="de-DE" sz="2400" dirty="0" smtClean="0"/>
              <a:t> </a:t>
            </a:r>
          </a:p>
          <a:p>
            <a:r>
              <a:rPr lang="de-DE" sz="2400" dirty="0" smtClean="0"/>
              <a:t>In </a:t>
            </a:r>
            <a:r>
              <a:rPr lang="de-DE" sz="2400" dirty="0"/>
              <a:t>vielen Ländern gibt es Programme zur Jodierung von Salz, die sich jedoch darin unterscheiden können, wie viel Jod dem Salz zugesetzt wird (dies hängt davon ab, wie viel Jod die Menschen in einem bestimmten Land benötigen</a:t>
            </a:r>
            <a:r>
              <a:rPr lang="de-DE" sz="2400" dirty="0" smtClean="0"/>
              <a:t>)</a:t>
            </a:r>
          </a:p>
          <a:p>
            <a:r>
              <a:rPr lang="de-DE" sz="2400" dirty="0" smtClean="0"/>
              <a:t>In </a:t>
            </a:r>
            <a:r>
              <a:rPr lang="de-DE" sz="2400" dirty="0"/>
              <a:t>einigen Ländern ist die Verwendung von Jodsalz (Salz mit Jodzusatz) bei der Herstellung von Brot und Fertiggerichten vorgeschrieben, in anderen Ländern ist sie freiwillig.</a:t>
            </a:r>
            <a:endParaRPr lang="en-US" sz="2400" dirty="0"/>
          </a:p>
        </p:txBody>
      </p:sp>
      <p:pic>
        <p:nvPicPr>
          <p:cNvPr id="4" name="Billede 3"/>
          <p:cNvPicPr>
            <a:picLocks noChangeAspect="1"/>
          </p:cNvPicPr>
          <p:nvPr/>
        </p:nvPicPr>
        <p:blipFill>
          <a:blip r:embed="rId3"/>
          <a:stretch>
            <a:fillRect/>
          </a:stretch>
        </p:blipFill>
        <p:spPr>
          <a:xfrm>
            <a:off x="1419225" y="4756853"/>
            <a:ext cx="2038350" cy="1933575"/>
          </a:xfrm>
          <a:prstGeom prst="rect">
            <a:avLst/>
          </a:prstGeom>
        </p:spPr>
      </p:pic>
      <p:pic>
        <p:nvPicPr>
          <p:cNvPr id="5" name="Billede 4"/>
          <p:cNvPicPr>
            <a:picLocks noChangeAspect="1"/>
          </p:cNvPicPr>
          <p:nvPr/>
        </p:nvPicPr>
        <p:blipFill>
          <a:blip r:embed="rId3"/>
          <a:stretch>
            <a:fillRect/>
          </a:stretch>
        </p:blipFill>
        <p:spPr>
          <a:xfrm>
            <a:off x="8089619" y="4719275"/>
            <a:ext cx="2038350" cy="1933575"/>
          </a:xfrm>
          <a:prstGeom prst="rect">
            <a:avLst/>
          </a:prstGeom>
        </p:spPr>
      </p:pic>
      <p:pic>
        <p:nvPicPr>
          <p:cNvPr id="6" name="Billede 5"/>
          <p:cNvPicPr>
            <a:picLocks noChangeAspect="1"/>
          </p:cNvPicPr>
          <p:nvPr/>
        </p:nvPicPr>
        <p:blipFill>
          <a:blip r:embed="rId3"/>
          <a:stretch>
            <a:fillRect/>
          </a:stretch>
        </p:blipFill>
        <p:spPr>
          <a:xfrm>
            <a:off x="5866155" y="4719275"/>
            <a:ext cx="2038350" cy="1933575"/>
          </a:xfrm>
          <a:prstGeom prst="rect">
            <a:avLst/>
          </a:prstGeom>
        </p:spPr>
      </p:pic>
      <p:pic>
        <p:nvPicPr>
          <p:cNvPr id="7" name="Billede 6"/>
          <p:cNvPicPr>
            <a:picLocks noChangeAspect="1"/>
          </p:cNvPicPr>
          <p:nvPr/>
        </p:nvPicPr>
        <p:blipFill>
          <a:blip r:embed="rId3"/>
          <a:stretch>
            <a:fillRect/>
          </a:stretch>
        </p:blipFill>
        <p:spPr>
          <a:xfrm>
            <a:off x="3642690" y="4719275"/>
            <a:ext cx="2038350" cy="1933575"/>
          </a:xfrm>
          <a:prstGeom prst="rect">
            <a:avLst/>
          </a:prstGeom>
        </p:spPr>
      </p:pic>
    </p:spTree>
    <p:extLst>
      <p:ext uri="{BB962C8B-B14F-4D97-AF65-F5344CB8AC3E}">
        <p14:creationId xmlns:p14="http://schemas.microsoft.com/office/powerpoint/2010/main" val="23461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23948" cy="1325563"/>
          </a:xfrm>
        </p:spPr>
        <p:txBody>
          <a:bodyPr>
            <a:noAutofit/>
          </a:bodyPr>
          <a:lstStyle/>
          <a:p>
            <a:r>
              <a:rPr lang="de-DE" sz="3400" dirty="0">
                <a:solidFill>
                  <a:srgbClr val="B3186D"/>
                </a:solidFill>
                <a:latin typeface="Sans open"/>
                <a:ea typeface="Calibri" panose="020F0502020204030204" pitchFamily="34" charset="0"/>
                <a:cs typeface="Times New Roman" panose="02020603050405020304" pitchFamily="18" charset="0"/>
              </a:rPr>
              <a:t>Wie können die Länder sicherstellen, dass die Menschen genügend Jod mit der Nahrung aufnehmen?</a:t>
            </a:r>
            <a:endParaRPr lang="en-GB" sz="34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24841" y="1786941"/>
            <a:ext cx="6187633" cy="3209362"/>
          </a:xfrm>
        </p:spPr>
        <p:txBody>
          <a:bodyPr>
            <a:normAutofit fontScale="85000" lnSpcReduction="10000"/>
          </a:bodyPr>
          <a:lstStyle/>
          <a:p>
            <a:r>
              <a:rPr lang="de-DE" dirty="0"/>
              <a:t>Jod wird auch auf andere Weise in die Lebensmittelkette eingebracht, z. B. durch die Anreicherung bestimmter Lebensmittel, Tierfutter und die Verwendung von Desinfektionsmitteln bei der </a:t>
            </a:r>
            <a:r>
              <a:rPr lang="de-DE" dirty="0" smtClean="0"/>
              <a:t>Lebensmittelherstellung</a:t>
            </a:r>
          </a:p>
          <a:p>
            <a:r>
              <a:rPr lang="de-DE" dirty="0" smtClean="0"/>
              <a:t>Dies </a:t>
            </a:r>
            <a:r>
              <a:rPr lang="de-DE" dirty="0"/>
              <a:t>wirkt sich darauf aus, wie viel Jod in Lebensmitteln wie Milch und Eiern enthalten ist, je nachdem, was die Tiere fressen oder wie die Lebensmittel hergestellt werden.</a:t>
            </a:r>
            <a:endParaRPr lang="en-US" dirty="0" smtClean="0"/>
          </a:p>
          <a:p>
            <a:pPr marL="0" indent="0">
              <a:buNone/>
            </a:pPr>
            <a:endParaRPr lang="en-GB"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724" y="1825626"/>
            <a:ext cx="4923344" cy="2943144"/>
          </a:xfrm>
          <a:prstGeom prst="rect">
            <a:avLst/>
          </a:prstGeom>
        </p:spPr>
      </p:pic>
      <p:sp>
        <p:nvSpPr>
          <p:cNvPr id="5" name="Content Placeholder 2"/>
          <p:cNvSpPr txBox="1">
            <a:spLocks/>
          </p:cNvSpPr>
          <p:nvPr/>
        </p:nvSpPr>
        <p:spPr>
          <a:xfrm>
            <a:off x="474946" y="4996303"/>
            <a:ext cx="9943259" cy="4555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Die Gesetzgebung in Bezug auf Jodsalz, die Ernährungskultur und die geografischen Gegebenheiten können zu erheblichen Unterschieden bei der </a:t>
            </a:r>
            <a:r>
              <a:rPr lang="de-DE" sz="2400" dirty="0" smtClean="0"/>
              <a:t>Jodzufuhr </a:t>
            </a:r>
            <a:r>
              <a:rPr lang="de-DE" sz="2400" dirty="0"/>
              <a:t>zwischen den Ländern führen - selbst zwischen Ländern, die geografisch nahe beieinander liegen.</a:t>
            </a:r>
            <a:endParaRPr lang="en-US" sz="2400" dirty="0"/>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103484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11023948" cy="1325563"/>
          </a:xfrm>
        </p:spPr>
        <p:txBody>
          <a:bodyPr>
            <a:normAutofit fontScale="90000"/>
          </a:bodyPr>
          <a:lstStyle/>
          <a:p>
            <a:r>
              <a:rPr lang="en-GB" sz="4900" dirty="0" err="1">
                <a:solidFill>
                  <a:srgbClr val="B3186D"/>
                </a:solidFill>
                <a:latin typeface="Sans open"/>
                <a:ea typeface="Calibri" panose="020F0502020204030204" pitchFamily="34" charset="0"/>
                <a:cs typeface="Times New Roman" panose="02020603050405020304" pitchFamily="18" charset="0"/>
              </a:rPr>
              <a:t>J</a:t>
            </a:r>
            <a:r>
              <a:rPr lang="en-GB" sz="4900" dirty="0" err="1" smtClean="0">
                <a:solidFill>
                  <a:srgbClr val="B3186D"/>
                </a:solidFill>
                <a:latin typeface="Sans open"/>
                <a:ea typeface="Calibri" panose="020F0502020204030204" pitchFamily="34" charset="0"/>
                <a:cs typeface="Times New Roman" panose="02020603050405020304" pitchFamily="18" charset="0"/>
              </a:rPr>
              <a:t>odquellen</a:t>
            </a:r>
            <a:r>
              <a:rPr lang="en-GB" dirty="0">
                <a:solidFill>
                  <a:srgbClr val="B3186D"/>
                </a:solidFill>
                <a:latin typeface="Sans open"/>
                <a:ea typeface="Calibri" panose="020F0502020204030204" pitchFamily="34" charset="0"/>
                <a:cs typeface="Times New Roman" panose="02020603050405020304" pitchFamily="18" charset="0"/>
              </a:rPr>
              <a:t/>
            </a:r>
            <a:br>
              <a:rPr lang="en-GB" dirty="0">
                <a:solidFill>
                  <a:srgbClr val="B3186D"/>
                </a:solidFill>
                <a:latin typeface="Sans open"/>
                <a:ea typeface="Calibri" panose="020F0502020204030204" pitchFamily="34" charset="0"/>
                <a:cs typeface="Times New Roman" panose="02020603050405020304" pitchFamily="18" charset="0"/>
              </a:rPr>
            </a:br>
            <a:r>
              <a:rPr lang="de-DE" sz="2700" dirty="0">
                <a:solidFill>
                  <a:srgbClr val="B3186D"/>
                </a:solidFill>
                <a:latin typeface="Sans open"/>
                <a:ea typeface="Calibri" panose="020F0502020204030204" pitchFamily="34" charset="0"/>
                <a:cs typeface="Times New Roman" panose="02020603050405020304" pitchFamily="18" charset="0"/>
              </a:rPr>
              <a:t>Portionsgrößen zur Aufnahme der empfohlenen Jodmenge über die </a:t>
            </a:r>
            <a:r>
              <a:rPr lang="de-DE" sz="2700" dirty="0" smtClean="0">
                <a:solidFill>
                  <a:srgbClr val="B3186D"/>
                </a:solidFill>
                <a:latin typeface="Sans open"/>
                <a:ea typeface="Calibri" panose="020F0502020204030204" pitchFamily="34" charset="0"/>
                <a:cs typeface="Times New Roman" panose="02020603050405020304" pitchFamily="18" charset="0"/>
              </a:rPr>
              <a:t>Nahrung für Jugendliche und Erwachsene</a:t>
            </a:r>
            <a:endParaRPr lang="en-GB" sz="2700" dirty="0">
              <a:solidFill>
                <a:srgbClr val="B3186D"/>
              </a:solidFill>
              <a:latin typeface="Sans open"/>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769" y="1891169"/>
            <a:ext cx="8287356" cy="4508490"/>
          </a:xfrm>
          <a:prstGeom prst="rect">
            <a:avLst/>
          </a:prstGeom>
        </p:spPr>
      </p:pic>
    </p:spTree>
    <p:extLst>
      <p:ext uri="{BB962C8B-B14F-4D97-AF65-F5344CB8AC3E}">
        <p14:creationId xmlns:p14="http://schemas.microsoft.com/office/powerpoint/2010/main" val="266429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FE60-84D7-7590-9C41-B486FA922D4A}"/>
              </a:ext>
            </a:extLst>
          </p:cNvPr>
          <p:cNvSpPr>
            <a:spLocks noGrp="1"/>
          </p:cNvSpPr>
          <p:nvPr>
            <p:ph type="title"/>
          </p:nvPr>
        </p:nvSpPr>
        <p:spPr/>
        <p:txBody>
          <a:bodyPr/>
          <a:lstStyle/>
          <a:p>
            <a:r>
              <a:rPr lang="en-US" sz="4400" dirty="0" err="1" smtClean="0">
                <a:solidFill>
                  <a:srgbClr val="B3186D"/>
                </a:solidFill>
                <a:latin typeface="Sans open"/>
                <a:ea typeface="Calibri" panose="020F0502020204030204" pitchFamily="34" charset="0"/>
                <a:cs typeface="Times New Roman" panose="02020603050405020304" pitchFamily="18" charset="0"/>
              </a:rPr>
              <a:t>Jod</a:t>
            </a:r>
            <a:r>
              <a:rPr lang="en-US" sz="4400" dirty="0" smtClean="0">
                <a:solidFill>
                  <a:srgbClr val="B3186D"/>
                </a:solidFill>
                <a:latin typeface="Sans open"/>
                <a:ea typeface="Calibri" panose="020F0502020204030204" pitchFamily="34" charset="0"/>
                <a:cs typeface="Times New Roman" panose="02020603050405020304" pitchFamily="18" charset="0"/>
              </a:rPr>
              <a:t>-Feedback-Tool</a:t>
            </a:r>
            <a:endParaRPr lang="da-DK" dirty="0"/>
          </a:p>
        </p:txBody>
      </p:sp>
      <p:sp>
        <p:nvSpPr>
          <p:cNvPr id="3" name="Content Placeholder 2">
            <a:extLst>
              <a:ext uri="{FF2B5EF4-FFF2-40B4-BE49-F238E27FC236}">
                <a16:creationId xmlns:a16="http://schemas.microsoft.com/office/drawing/2014/main" id="{E80FE3EC-E9A9-BFCE-9F89-F5F30AA92AE8}"/>
              </a:ext>
            </a:extLst>
          </p:cNvPr>
          <p:cNvSpPr>
            <a:spLocks noGrp="1"/>
          </p:cNvSpPr>
          <p:nvPr>
            <p:ph idx="1"/>
          </p:nvPr>
        </p:nvSpPr>
        <p:spPr>
          <a:xfrm>
            <a:off x="684087" y="1568771"/>
            <a:ext cx="10515600" cy="4351338"/>
          </a:xfrm>
        </p:spPr>
        <p:txBody>
          <a:bodyPr/>
          <a:lstStyle/>
          <a:p>
            <a:pPr marL="0" indent="0">
              <a:buNone/>
            </a:pPr>
            <a:r>
              <a:rPr lang="de-DE" dirty="0" smtClean="0"/>
              <a:t>Nehmt euch </a:t>
            </a:r>
            <a:r>
              <a:rPr lang="de-DE" dirty="0"/>
              <a:t>5 Minuten Zeit, um das Jod-Feedback-Tool individuell </a:t>
            </a:r>
            <a:r>
              <a:rPr lang="de-DE" dirty="0" smtClean="0"/>
              <a:t>auszufüllen</a:t>
            </a:r>
            <a:r>
              <a:rPr lang="de-DE" dirty="0"/>
              <a:t>.</a:t>
            </a:r>
            <a:endParaRPr lang="en-US" dirty="0"/>
          </a:p>
        </p:txBody>
      </p:sp>
      <p:sp>
        <p:nvSpPr>
          <p:cNvPr id="4" name="Rechteck 3"/>
          <p:cNvSpPr/>
          <p:nvPr/>
        </p:nvSpPr>
        <p:spPr>
          <a:xfrm>
            <a:off x="830166" y="3326527"/>
            <a:ext cx="6031588" cy="369332"/>
          </a:xfrm>
          <a:prstGeom prst="rect">
            <a:avLst/>
          </a:prstGeom>
        </p:spPr>
        <p:txBody>
          <a:bodyPr wrap="none">
            <a:spAutoFit/>
          </a:bodyPr>
          <a:lstStyle/>
          <a:p>
            <a:r>
              <a:rPr lang="en-GB" dirty="0"/>
              <a:t>https://euthyroid.limesurvey.net/456444?newtest=Y&amp;lang=de</a:t>
            </a:r>
          </a:p>
        </p:txBody>
      </p:sp>
      <p:pic>
        <p:nvPicPr>
          <p:cNvPr id="5" name="Grafik 4"/>
          <p:cNvPicPr>
            <a:picLocks noChangeAspect="1"/>
          </p:cNvPicPr>
          <p:nvPr/>
        </p:nvPicPr>
        <p:blipFill>
          <a:blip r:embed="rId3"/>
          <a:stretch>
            <a:fillRect/>
          </a:stretch>
        </p:blipFill>
        <p:spPr>
          <a:xfrm>
            <a:off x="7949094" y="2362253"/>
            <a:ext cx="1924050" cy="1743075"/>
          </a:xfrm>
          <a:prstGeom prst="rect">
            <a:avLst/>
          </a:prstGeom>
        </p:spPr>
      </p:pic>
    </p:spTree>
    <p:extLst>
      <p:ext uri="{BB962C8B-B14F-4D97-AF65-F5344CB8AC3E}">
        <p14:creationId xmlns:p14="http://schemas.microsoft.com/office/powerpoint/2010/main" val="233789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rgbClr val="B3186D"/>
                </a:solidFill>
                <a:latin typeface="Sans open"/>
                <a:ea typeface="Calibri" panose="020F0502020204030204" pitchFamily="34" charset="0"/>
                <a:cs typeface="Times New Roman" panose="02020603050405020304" pitchFamily="18" charset="0"/>
              </a:rPr>
              <a:t>Ist </a:t>
            </a:r>
            <a:r>
              <a:rPr lang="de-DE" dirty="0">
                <a:solidFill>
                  <a:srgbClr val="B3186D"/>
                </a:solidFill>
                <a:latin typeface="Sans open"/>
                <a:ea typeface="Calibri" panose="020F0502020204030204" pitchFamily="34" charset="0"/>
                <a:cs typeface="Times New Roman" panose="02020603050405020304" pitchFamily="18" charset="0"/>
              </a:rPr>
              <a:t>Salz nicht schädlich für uns?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5747795" cy="4351338"/>
          </a:xfrm>
        </p:spPr>
        <p:txBody>
          <a:bodyPr>
            <a:normAutofit fontScale="92500" lnSpcReduction="20000"/>
          </a:bodyPr>
          <a:lstStyle/>
          <a:p>
            <a:r>
              <a:rPr lang="de-DE" dirty="0"/>
              <a:t>Die WHO unterstützt die Jodierung von Salz als beste Strategie, um </a:t>
            </a:r>
            <a:r>
              <a:rPr lang="de-DE" dirty="0" smtClean="0"/>
              <a:t>sicher zu-stellen</a:t>
            </a:r>
            <a:r>
              <a:rPr lang="de-DE" dirty="0"/>
              <a:t>, dass die Menschen genügend Jod erhalten. </a:t>
            </a:r>
            <a:endParaRPr lang="de-DE" dirty="0" smtClean="0"/>
          </a:p>
          <a:p>
            <a:r>
              <a:rPr lang="de-DE" dirty="0" smtClean="0"/>
              <a:t>Aber </a:t>
            </a:r>
            <a:r>
              <a:rPr lang="de-DE" dirty="0"/>
              <a:t>die WHO ist auch besorgt darüber, wie viel Salz die Menschen zu sich nehmen, weil es andere </a:t>
            </a:r>
            <a:r>
              <a:rPr lang="de-DE" dirty="0" smtClean="0"/>
              <a:t>Gesundheits-probleme </a:t>
            </a:r>
            <a:r>
              <a:rPr lang="de-DE" dirty="0"/>
              <a:t>wie Bluthochdruck, </a:t>
            </a:r>
            <a:r>
              <a:rPr lang="de-DE" dirty="0" smtClean="0"/>
              <a:t>Herz-krankheiten </a:t>
            </a:r>
            <a:r>
              <a:rPr lang="de-DE" dirty="0"/>
              <a:t>und Schlaganfälle verursachen kann. </a:t>
            </a:r>
            <a:endParaRPr lang="de-DE" dirty="0" smtClean="0"/>
          </a:p>
          <a:p>
            <a:r>
              <a:rPr lang="de-DE" dirty="0" smtClean="0"/>
              <a:t>Was </a:t>
            </a:r>
            <a:r>
              <a:rPr lang="de-DE" dirty="0"/>
              <a:t>die Menschen wirklich tun müssen, ist, weniger Salz zu essen, aber darauf zu achten, dass es jodiert ist.</a:t>
            </a:r>
          </a:p>
          <a:p>
            <a:pPr marL="0" indent="0">
              <a:buNone/>
            </a:pPr>
            <a:endParaRPr lang="en-GB"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57" y="1825625"/>
            <a:ext cx="5231300" cy="3707838"/>
          </a:xfrm>
          <a:prstGeom prst="rect">
            <a:avLst/>
          </a:prstGeom>
        </p:spPr>
      </p:pic>
    </p:spTree>
    <p:extLst>
      <p:ext uri="{BB962C8B-B14F-4D97-AF65-F5344CB8AC3E}">
        <p14:creationId xmlns:p14="http://schemas.microsoft.com/office/powerpoint/2010/main" val="28943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rgbClr val="B3186D"/>
                </a:solidFill>
                <a:latin typeface="Sans open"/>
                <a:ea typeface="Calibri" panose="020F0502020204030204" pitchFamily="34" charset="0"/>
                <a:cs typeface="Times New Roman" panose="02020603050405020304" pitchFamily="18" charset="0"/>
              </a:rPr>
              <a:t>Kreiert jodreiche Mahlzeiten:</a:t>
            </a:r>
            <a:br>
              <a:rPr lang="de-DE" dirty="0" smtClean="0">
                <a:solidFill>
                  <a:srgbClr val="B3186D"/>
                </a:solidFill>
                <a:latin typeface="Sans open"/>
                <a:ea typeface="Calibri" panose="020F0502020204030204" pitchFamily="34" charset="0"/>
                <a:cs typeface="Times New Roman" panose="02020603050405020304" pitchFamily="18" charset="0"/>
              </a:rPr>
            </a:br>
            <a:r>
              <a:rPr lang="de-DE" dirty="0" smtClean="0">
                <a:solidFill>
                  <a:srgbClr val="B3186D"/>
                </a:solidFill>
                <a:latin typeface="Sans open"/>
                <a:ea typeface="Calibri" panose="020F0502020204030204" pitchFamily="34" charset="0"/>
                <a:cs typeface="Times New Roman" panose="02020603050405020304" pitchFamily="18" charset="0"/>
              </a:rPr>
              <a:t>eine Gruppenaufgabe</a:t>
            </a:r>
            <a:endParaRPr lang="de-DE"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4"/>
            <a:ext cx="5944565" cy="4852967"/>
          </a:xfrm>
        </p:spPr>
        <p:txBody>
          <a:bodyPr>
            <a:normAutofit/>
          </a:bodyPr>
          <a:lstStyle/>
          <a:p>
            <a:r>
              <a:rPr lang="de-DE" dirty="0"/>
              <a:t>Überlegt euch in einer kleinen Gruppe oder zu zweit ein jodreiches Mittagsessen.</a:t>
            </a:r>
          </a:p>
          <a:p>
            <a:r>
              <a:rPr lang="de-DE" dirty="0"/>
              <a:t>Ihr könnt auch drei Hauptmahlzeiten für schwangere/ nicht schwangere Frauen, Vegetarier oder Veganer zusammenstellen, um deren Jodbedarf zu decken.</a:t>
            </a:r>
          </a:p>
          <a:p>
            <a:r>
              <a:rPr lang="de-DE" dirty="0"/>
              <a:t>Stellt eure Arbeit den anderen vor und diskutiert mit euren </a:t>
            </a:r>
            <a:r>
              <a:rPr lang="de-DE" dirty="0" smtClean="0"/>
              <a:t>Mitschülerinnen und Mitschülern.</a:t>
            </a:r>
            <a:endParaRPr lang="de-DE" dirty="0"/>
          </a:p>
          <a:p>
            <a:pPr marL="0" indent="0">
              <a:buNone/>
            </a:pPr>
            <a:endParaRPr lang="en-US"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765" y="1825624"/>
            <a:ext cx="4946732" cy="3568179"/>
          </a:xfrm>
          <a:prstGeom prst="rect">
            <a:avLst/>
          </a:prstGeom>
        </p:spPr>
      </p:pic>
    </p:spTree>
    <p:extLst>
      <p:ext uri="{BB962C8B-B14F-4D97-AF65-F5344CB8AC3E}">
        <p14:creationId xmlns:p14="http://schemas.microsoft.com/office/powerpoint/2010/main" val="26811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rot="340106">
            <a:off x="1780294" y="3627110"/>
            <a:ext cx="1987903" cy="1815882"/>
          </a:xfrm>
          <a:prstGeom prst="rect">
            <a:avLst/>
          </a:prstGeom>
          <a:noFill/>
        </p:spPr>
        <p:txBody>
          <a:bodyPr wrap="square" rtlCol="0">
            <a:spAutoFit/>
          </a:bodyPr>
          <a:lstStyle/>
          <a:p>
            <a:pPr algn="ctr"/>
            <a:r>
              <a:rPr lang="de-DE" sz="1600" dirty="0">
                <a:solidFill>
                  <a:schemeClr val="bg1"/>
                </a:solidFill>
              </a:rPr>
              <a:t>Eine ausreichende Jodversorgung vor und während der Schwangerschaft schützt die Entwicklung des Gehirns des </a:t>
            </a:r>
            <a:r>
              <a:rPr lang="de-DE" sz="1600" dirty="0" smtClean="0">
                <a:solidFill>
                  <a:schemeClr val="bg1"/>
                </a:solidFill>
              </a:rPr>
              <a:t>Babys.</a:t>
            </a:r>
            <a:endParaRPr lang="de-DE" sz="1600" dirty="0">
              <a:solidFill>
                <a:schemeClr val="bg1"/>
              </a:solidFill>
            </a:endParaRPr>
          </a:p>
        </p:txBody>
      </p:sp>
      <p:sp>
        <p:nvSpPr>
          <p:cNvPr id="10" name="Rechteck 9"/>
          <p:cNvSpPr/>
          <p:nvPr/>
        </p:nvSpPr>
        <p:spPr>
          <a:xfrm rot="1032565">
            <a:off x="6768341" y="3957260"/>
            <a:ext cx="1914872" cy="1393849"/>
          </a:xfrm>
          <a:prstGeom prst="rect">
            <a:avLst/>
          </a:prstGeom>
        </p:spPr>
        <p:txBody>
          <a:bodyPr wrap="square">
            <a:spAutoFit/>
          </a:bodyPr>
          <a:lstStyle/>
          <a:p>
            <a:r>
              <a:rPr lang="de-DE" dirty="0" smtClean="0">
                <a:solidFill>
                  <a:schemeClr val="bg1"/>
                </a:solidFill>
              </a:rPr>
              <a:t>Vermeide </a:t>
            </a:r>
            <a:r>
              <a:rPr lang="de-DE" dirty="0">
                <a:solidFill>
                  <a:schemeClr val="bg1"/>
                </a:solidFill>
              </a:rPr>
              <a:t>zu wenig oder zu viel Jod: Ausgewogenheit ist wichtig</a:t>
            </a:r>
          </a:p>
        </p:txBody>
      </p:sp>
      <p:pic>
        <p:nvPicPr>
          <p:cNvPr id="11" name="Grafik 10"/>
          <p:cNvPicPr>
            <a:picLocks noChangeAspect="1"/>
          </p:cNvPicPr>
          <p:nvPr/>
        </p:nvPicPr>
        <p:blipFill>
          <a:blip r:embed="rId3"/>
          <a:stretch>
            <a:fillRect/>
          </a:stretch>
        </p:blipFill>
        <p:spPr>
          <a:xfrm>
            <a:off x="1582220" y="605864"/>
            <a:ext cx="8279794" cy="5575219"/>
          </a:xfrm>
          <a:prstGeom prst="rect">
            <a:avLst/>
          </a:prstGeom>
        </p:spPr>
      </p:pic>
    </p:spTree>
    <p:extLst>
      <p:ext uri="{BB962C8B-B14F-4D97-AF65-F5344CB8AC3E}">
        <p14:creationId xmlns:p14="http://schemas.microsoft.com/office/powerpoint/2010/main" val="3390997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p:nvPr/>
        </p:nvPicPr>
        <p:blipFill>
          <a:blip r:embed="rId3"/>
          <a:stretch>
            <a:fillRect/>
          </a:stretch>
        </p:blipFill>
        <p:spPr>
          <a:xfrm>
            <a:off x="3409464" y="846393"/>
            <a:ext cx="6561254" cy="2873835"/>
          </a:xfrm>
          <a:prstGeom prst="rect">
            <a:avLst/>
          </a:prstGeom>
        </p:spPr>
      </p:pic>
      <p:sp>
        <p:nvSpPr>
          <p:cNvPr id="2" name="Title 1"/>
          <p:cNvSpPr>
            <a:spLocks noGrp="1"/>
          </p:cNvSpPr>
          <p:nvPr>
            <p:ph type="title"/>
          </p:nvPr>
        </p:nvSpPr>
        <p:spPr/>
        <p:txBody>
          <a:bodyPr/>
          <a:lstStyle/>
          <a:p>
            <a:r>
              <a:rPr lang="en-US" dirty="0" err="1" smtClean="0">
                <a:solidFill>
                  <a:srgbClr val="B3186D"/>
                </a:solidFill>
                <a:latin typeface="Sans open"/>
                <a:cs typeface="Times New Roman" panose="02020603050405020304" pitchFamily="18" charset="0"/>
              </a:rPr>
              <a:t>Kreuzworträtsel</a:t>
            </a:r>
            <a:endParaRPr lang="en-GB" dirty="0"/>
          </a:p>
        </p:txBody>
      </p:sp>
      <p:sp>
        <p:nvSpPr>
          <p:cNvPr id="3" name="Content Placeholder 2"/>
          <p:cNvSpPr>
            <a:spLocks noGrp="1"/>
          </p:cNvSpPr>
          <p:nvPr>
            <p:ph idx="1"/>
          </p:nvPr>
        </p:nvSpPr>
        <p:spPr>
          <a:xfrm>
            <a:off x="1146672" y="3936540"/>
            <a:ext cx="10515600" cy="2464279"/>
          </a:xfrm>
        </p:spPr>
        <p:txBody>
          <a:bodyPr>
            <a:normAutofit fontScale="70000" lnSpcReduction="20000"/>
          </a:bodyPr>
          <a:lstStyle/>
          <a:p>
            <a:pPr marL="514350" indent="-514350">
              <a:buAutoNum type="arabicPeriod"/>
            </a:pPr>
            <a:r>
              <a:rPr lang="de-DE" dirty="0" smtClean="0"/>
              <a:t>Welche Personengruppe benötigt 150µg Jod pro Tag?</a:t>
            </a:r>
          </a:p>
          <a:p>
            <a:pPr marL="514350" indent="-514350">
              <a:buFont typeface="Arial" panose="020B0604020202020204" pitchFamily="34" charset="0"/>
              <a:buAutoNum type="arabicPeriod"/>
            </a:pPr>
            <a:r>
              <a:rPr lang="de-DE" dirty="0" smtClean="0"/>
              <a:t>Jodmangel kann zu einer Vergrößerung der Schilddrüse führen, dies wird als _____ bezeichnet.</a:t>
            </a:r>
          </a:p>
          <a:p>
            <a:pPr marL="514350" indent="-514350">
              <a:buFont typeface="Arial" panose="020B0604020202020204" pitchFamily="34" charset="0"/>
              <a:buAutoNum type="arabicPeriod"/>
            </a:pPr>
            <a:r>
              <a:rPr lang="de-DE" dirty="0" smtClean="0"/>
              <a:t>Welches Organ benötigt Jod zur Produktion wichtiger Hormone?</a:t>
            </a:r>
          </a:p>
          <a:p>
            <a:pPr marL="514350" indent="-514350">
              <a:buFont typeface="Arial" panose="020B0604020202020204" pitchFamily="34" charset="0"/>
              <a:buAutoNum type="arabicPeriod"/>
            </a:pPr>
            <a:r>
              <a:rPr lang="de-DE" dirty="0" smtClean="0"/>
              <a:t>Welches Lebensmittel ist eine gute Jodquelle?</a:t>
            </a:r>
          </a:p>
          <a:p>
            <a:pPr marL="514350" indent="-514350">
              <a:buFont typeface="Arial" panose="020B0604020202020204" pitchFamily="34" charset="0"/>
              <a:buAutoNum type="arabicPeriod"/>
            </a:pPr>
            <a:r>
              <a:rPr lang="de-DE" dirty="0" smtClean="0"/>
              <a:t>Frauen haben während der _____ einen höheren Bedarf an Jod.</a:t>
            </a:r>
          </a:p>
          <a:p>
            <a:pPr marL="514350" indent="-514350">
              <a:buFont typeface="Arial" panose="020B0604020202020204" pitchFamily="34" charset="0"/>
              <a:buAutoNum type="arabicPeriod"/>
            </a:pPr>
            <a:r>
              <a:rPr lang="de-DE" dirty="0" smtClean="0"/>
              <a:t>Die Schilddrüse liegt im vorderen Teil des Halses unterhalb vom  ______.</a:t>
            </a:r>
          </a:p>
          <a:p>
            <a:pPr marL="514350" indent="-514350">
              <a:buFont typeface="Arial" panose="020B0604020202020204" pitchFamily="34" charset="0"/>
              <a:buAutoNum type="arabicPeriod"/>
            </a:pPr>
            <a:r>
              <a:rPr lang="de-DE" dirty="0" smtClean="0"/>
              <a:t>Die WHO unterstützt die Jodierung von Koch______.</a:t>
            </a:r>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535236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B3186D"/>
                </a:solidFill>
                <a:latin typeface="Sans open"/>
                <a:ea typeface="Calibri" panose="020F0502020204030204" pitchFamily="34" charset="0"/>
                <a:cs typeface="Times New Roman" panose="02020603050405020304" pitchFamily="18" charset="0"/>
              </a:rPr>
              <a:t>Finde</a:t>
            </a:r>
            <a:r>
              <a:rPr lang="en-US" dirty="0" smtClean="0">
                <a:solidFill>
                  <a:srgbClr val="B3186D"/>
                </a:solidFill>
                <a:latin typeface="Sans open"/>
                <a:ea typeface="Calibri" panose="020F0502020204030204" pitchFamily="34" charset="0"/>
                <a:cs typeface="Times New Roman" panose="02020603050405020304" pitchFamily="18" charset="0"/>
              </a:rPr>
              <a:t> die </a:t>
            </a:r>
            <a:r>
              <a:rPr lang="en-US" dirty="0" err="1" smtClean="0">
                <a:solidFill>
                  <a:srgbClr val="B3186D"/>
                </a:solidFill>
                <a:latin typeface="Sans open"/>
                <a:ea typeface="Calibri" panose="020F0502020204030204" pitchFamily="34" charset="0"/>
                <a:cs typeface="Times New Roman" panose="02020603050405020304" pitchFamily="18" charset="0"/>
              </a:rPr>
              <a:t>Fehler</a:t>
            </a:r>
            <a:endParaRPr lang="en-GB" dirty="0"/>
          </a:p>
        </p:txBody>
      </p:sp>
      <p:sp>
        <p:nvSpPr>
          <p:cNvPr id="3" name="Content Placeholder 2"/>
          <p:cNvSpPr>
            <a:spLocks noGrp="1"/>
          </p:cNvSpPr>
          <p:nvPr>
            <p:ph idx="1"/>
          </p:nvPr>
        </p:nvSpPr>
        <p:spPr>
          <a:xfrm>
            <a:off x="838199" y="1690688"/>
            <a:ext cx="10810461" cy="4203216"/>
          </a:xfrm>
        </p:spPr>
        <p:txBody>
          <a:bodyPr>
            <a:noAutofit/>
          </a:bodyPr>
          <a:lstStyle/>
          <a:p>
            <a:pPr marL="0" indent="0">
              <a:buNone/>
            </a:pPr>
            <a:r>
              <a:rPr lang="de-DE" sz="2600" dirty="0"/>
              <a:t>Eine ausreichende Jodzufuhr ist wichtig, um Eisenmangel vorzubeugen</a:t>
            </a:r>
            <a:r>
              <a:rPr lang="de-DE" sz="2600" dirty="0" smtClean="0"/>
              <a:t>.</a:t>
            </a:r>
          </a:p>
          <a:p>
            <a:pPr marL="0" indent="0">
              <a:buNone/>
            </a:pPr>
            <a:endParaRPr lang="en-US" sz="2600" dirty="0"/>
          </a:p>
          <a:p>
            <a:pPr marL="0" indent="0">
              <a:buNone/>
            </a:pPr>
            <a:r>
              <a:rPr lang="de-DE" sz="2600" dirty="0"/>
              <a:t>Eine ausreichende Jodzufuhr in der Ernährung ist besonders im Alter wichtig</a:t>
            </a:r>
            <a:r>
              <a:rPr lang="de-DE" sz="2600" dirty="0" smtClean="0"/>
              <a:t>.</a:t>
            </a:r>
          </a:p>
          <a:p>
            <a:pPr marL="0" indent="0">
              <a:buNone/>
            </a:pPr>
            <a:endParaRPr lang="de-DE" sz="2600" dirty="0" smtClean="0"/>
          </a:p>
          <a:p>
            <a:pPr marL="0" indent="0">
              <a:buNone/>
            </a:pPr>
            <a:r>
              <a:rPr lang="de-DE" sz="2600" dirty="0" smtClean="0"/>
              <a:t>Eine </a:t>
            </a:r>
            <a:r>
              <a:rPr lang="de-DE" sz="2600" dirty="0"/>
              <a:t>weltweite Kampagne zur Jodierung von Salz vor 100 Jahren hat dazu beigetragen, die Häufigkeit von Taubheit zu verringern</a:t>
            </a:r>
            <a:r>
              <a:rPr lang="de-DE" sz="2600" dirty="0" smtClean="0"/>
              <a:t>.</a:t>
            </a:r>
          </a:p>
          <a:p>
            <a:pPr marL="0" indent="0">
              <a:buNone/>
            </a:pPr>
            <a:endParaRPr lang="de-DE" sz="2600" dirty="0" smtClean="0"/>
          </a:p>
          <a:p>
            <a:pPr marL="0" indent="0">
              <a:buNone/>
            </a:pPr>
            <a:r>
              <a:rPr lang="de-DE" sz="2600" dirty="0" smtClean="0"/>
              <a:t>Neben </a:t>
            </a:r>
            <a:r>
              <a:rPr lang="de-DE" sz="2600" dirty="0"/>
              <a:t>Jodsalz sind auch Schokolade und Reis wichtige Jodlieferanten.</a:t>
            </a:r>
            <a:endParaRPr lang="en-GB" sz="2600" dirty="0"/>
          </a:p>
        </p:txBody>
      </p:sp>
    </p:spTree>
    <p:extLst>
      <p:ext uri="{BB962C8B-B14F-4D97-AF65-F5344CB8AC3E}">
        <p14:creationId xmlns:p14="http://schemas.microsoft.com/office/powerpoint/2010/main" val="448797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7080"/>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de-DE" b="1" dirty="0" smtClean="0"/>
              <a:t>A1: Welche Funktionen beeinflusst und reguliert Jod in deinem Körper? </a:t>
            </a:r>
            <a:r>
              <a:rPr lang="de-DE" dirty="0" smtClean="0"/>
              <a:t>(Mehrere Antworten sind möglich.)</a:t>
            </a:r>
          </a:p>
          <a:p>
            <a:pPr>
              <a:buFont typeface="Wingdings" panose="05000000000000000000" pitchFamily="2" charset="2"/>
              <a:buChar char="q"/>
            </a:pPr>
            <a:r>
              <a:rPr lang="de-DE" dirty="0" smtClean="0"/>
              <a:t>Blutkreislauf</a:t>
            </a:r>
          </a:p>
          <a:p>
            <a:pPr>
              <a:buFont typeface="Wingdings" panose="05000000000000000000" pitchFamily="2" charset="2"/>
              <a:buChar char="q"/>
            </a:pPr>
            <a:r>
              <a:rPr lang="de-DE" dirty="0" smtClean="0"/>
              <a:t>Stoffwechsel</a:t>
            </a:r>
          </a:p>
          <a:p>
            <a:pPr>
              <a:buFont typeface="Wingdings" panose="05000000000000000000" pitchFamily="2" charset="2"/>
              <a:buChar char="q"/>
            </a:pPr>
            <a:r>
              <a:rPr lang="de-DE" dirty="0" smtClean="0"/>
              <a:t> Entwicklung des Gehirns, vor allem bei Ungeborenen während der Schwangerschaft der Mutter und der frühen Kindheit</a:t>
            </a:r>
          </a:p>
          <a:p>
            <a:pPr>
              <a:buFont typeface="Wingdings" panose="05000000000000000000" pitchFamily="2" charset="2"/>
              <a:buChar char="q"/>
            </a:pPr>
            <a:r>
              <a:rPr lang="de-DE" dirty="0" smtClean="0"/>
              <a:t>Fortpflanzung </a:t>
            </a:r>
            <a:r>
              <a:rPr lang="de-DE" dirty="0"/>
              <a:t>und </a:t>
            </a:r>
            <a:r>
              <a:rPr lang="de-DE" dirty="0" smtClean="0"/>
              <a:t>Fruchtbarkeit</a:t>
            </a:r>
          </a:p>
          <a:p>
            <a:pPr>
              <a:buFont typeface="Wingdings" panose="05000000000000000000" pitchFamily="2" charset="2"/>
              <a:buChar char="q"/>
            </a:pPr>
            <a:r>
              <a:rPr lang="de-DE" dirty="0" smtClean="0"/>
              <a:t>Funktion der Atemwege</a:t>
            </a:r>
          </a:p>
          <a:p>
            <a:pPr>
              <a:buFont typeface="Wingdings" panose="05000000000000000000" pitchFamily="2" charset="2"/>
              <a:buChar char="q"/>
            </a:pPr>
            <a:r>
              <a:rPr lang="de-DE" dirty="0"/>
              <a:t>Wachstum und Entwicklung, insbesondere im Kindes- und Jugendalter</a:t>
            </a:r>
          </a:p>
        </p:txBody>
      </p:sp>
    </p:spTree>
    <p:extLst>
      <p:ext uri="{BB962C8B-B14F-4D97-AF65-F5344CB8AC3E}">
        <p14:creationId xmlns:p14="http://schemas.microsoft.com/office/powerpoint/2010/main" val="3672462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de-DE" b="1" dirty="0" smtClean="0"/>
              <a:t>A1: Welche Funktionen beeinflusst und reguliert Jod in deinem Körper? </a:t>
            </a:r>
            <a:r>
              <a:rPr lang="de-DE" dirty="0" smtClean="0"/>
              <a:t>(Mehrere Antworten sind möglich.)</a:t>
            </a:r>
          </a:p>
          <a:p>
            <a:pPr>
              <a:buFont typeface="Wingdings" panose="05000000000000000000" pitchFamily="2" charset="2"/>
              <a:buChar char="q"/>
            </a:pPr>
            <a:r>
              <a:rPr lang="de-DE" dirty="0" smtClean="0"/>
              <a:t>Blutkreislauf</a:t>
            </a:r>
          </a:p>
          <a:p>
            <a:pPr>
              <a:buFont typeface="Wingdings" panose="05000000000000000000" pitchFamily="2" charset="2"/>
              <a:buChar char="ü"/>
            </a:pPr>
            <a:r>
              <a:rPr lang="de-DE" dirty="0" smtClean="0">
                <a:solidFill>
                  <a:srgbClr val="548235"/>
                </a:solidFill>
              </a:rPr>
              <a:t>Stoffwechsel</a:t>
            </a:r>
          </a:p>
          <a:p>
            <a:pPr>
              <a:lnSpc>
                <a:spcPct val="100000"/>
              </a:lnSpc>
              <a:buFont typeface="Wingdings" panose="05000000000000000000" pitchFamily="2" charset="2"/>
              <a:buChar char="ü"/>
            </a:pPr>
            <a:r>
              <a:rPr lang="de-DE" dirty="0" smtClean="0">
                <a:solidFill>
                  <a:srgbClr val="548235"/>
                </a:solidFill>
              </a:rPr>
              <a:t> Entwicklung des Gehirns, vor allem bei Ungeborenen während der Schwangerschaft der Mutter und der frühen Kindheit</a:t>
            </a:r>
            <a:endParaRPr lang="de-DE" dirty="0">
              <a:solidFill>
                <a:srgbClr val="548235"/>
              </a:solidFill>
            </a:endParaRPr>
          </a:p>
          <a:p>
            <a:pPr>
              <a:buFont typeface="Wingdings" panose="05000000000000000000" pitchFamily="2" charset="2"/>
              <a:buChar char="q"/>
            </a:pPr>
            <a:r>
              <a:rPr lang="de-DE" dirty="0" smtClean="0"/>
              <a:t>Fortpflanzung </a:t>
            </a:r>
            <a:r>
              <a:rPr lang="de-DE" dirty="0"/>
              <a:t>und </a:t>
            </a:r>
            <a:r>
              <a:rPr lang="de-DE" dirty="0" smtClean="0"/>
              <a:t>Fruchtbarkeit</a:t>
            </a:r>
          </a:p>
          <a:p>
            <a:pPr>
              <a:buFont typeface="Wingdings" panose="05000000000000000000" pitchFamily="2" charset="2"/>
              <a:buChar char="q"/>
            </a:pPr>
            <a:r>
              <a:rPr lang="de-DE" dirty="0" smtClean="0"/>
              <a:t>Funktion der Atemwege</a:t>
            </a:r>
          </a:p>
          <a:p>
            <a:pPr>
              <a:lnSpc>
                <a:spcPct val="100000"/>
              </a:lnSpc>
              <a:buFont typeface="Wingdings" panose="05000000000000000000" pitchFamily="2" charset="2"/>
              <a:buChar char="ü"/>
            </a:pPr>
            <a:r>
              <a:rPr lang="de-DE" dirty="0">
                <a:solidFill>
                  <a:srgbClr val="548235"/>
                </a:solidFill>
              </a:rPr>
              <a:t>Wachstum und Entwicklung, insbesondere im Kindes- und Jugendalter</a:t>
            </a:r>
          </a:p>
        </p:txBody>
      </p:sp>
      <p:sp>
        <p:nvSpPr>
          <p:cNvPr id="5" name="Title 1"/>
          <p:cNvSpPr txBox="1">
            <a:spLocks/>
          </p:cNvSpPr>
          <p:nvPr/>
        </p:nvSpPr>
        <p:spPr>
          <a:xfrm>
            <a:off x="990600" y="4136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722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de-DE" b="1" dirty="0" smtClean="0"/>
              <a:t>A2: Füll die Lücken.</a:t>
            </a:r>
            <a:endParaRPr lang="de-DE" dirty="0" smtClean="0"/>
          </a:p>
          <a:p>
            <a:pPr>
              <a:lnSpc>
                <a:spcPct val="110000"/>
              </a:lnSpc>
            </a:pPr>
            <a:r>
              <a:rPr lang="de-DE" sz="2600" dirty="0" smtClean="0"/>
              <a:t>Eine unzureichende Jodzufuhr in der Ernährung kann zu einem Zustand führen, der als___________ bekannt und durch eine vergrößerte___________ gekennzeichnet ist.</a:t>
            </a:r>
          </a:p>
          <a:p>
            <a:pPr>
              <a:lnSpc>
                <a:spcPct val="110000"/>
              </a:lnSpc>
            </a:pPr>
            <a:r>
              <a:rPr lang="de-DE" sz="2600" dirty="0"/>
              <a:t>Die </a:t>
            </a:r>
            <a:r>
              <a:rPr lang="de-DE" sz="2600" dirty="0" smtClean="0"/>
              <a:t>U-förmige </a:t>
            </a:r>
            <a:r>
              <a:rPr lang="de-DE" sz="2600" dirty="0"/>
              <a:t>Kurve zeigt, dass man sowohl zu </a:t>
            </a:r>
            <a:r>
              <a:rPr lang="de-DE" sz="2600" dirty="0" smtClean="0"/>
              <a:t>_______ als auch zu _______ Jod aufnehmen kann.</a:t>
            </a:r>
          </a:p>
          <a:p>
            <a:pPr>
              <a:lnSpc>
                <a:spcPct val="110000"/>
              </a:lnSpc>
            </a:pPr>
            <a:r>
              <a:rPr lang="de-DE" sz="2600" dirty="0"/>
              <a:t>Eine </a:t>
            </a:r>
            <a:r>
              <a:rPr lang="de-DE" sz="2600" dirty="0" smtClean="0"/>
              <a:t>zu geringe </a:t>
            </a:r>
            <a:r>
              <a:rPr lang="de-DE" sz="2600" dirty="0"/>
              <a:t>Aufnahme von Jod kann zu einer ___________ </a:t>
            </a:r>
            <a:r>
              <a:rPr lang="de-DE" sz="2600" dirty="0" smtClean="0"/>
              <a:t>der Schilddrüse </a:t>
            </a:r>
            <a:r>
              <a:rPr lang="de-DE" sz="2600" dirty="0"/>
              <a:t>führen</a:t>
            </a:r>
            <a:r>
              <a:rPr lang="de-DE" sz="2600" dirty="0" smtClean="0"/>
              <a:t>.</a:t>
            </a:r>
          </a:p>
          <a:p>
            <a:pPr>
              <a:lnSpc>
                <a:spcPct val="110000"/>
              </a:lnSpc>
            </a:pPr>
            <a:r>
              <a:rPr lang="de-DE" sz="2600" dirty="0"/>
              <a:t>Wenn zu wenig Jod vorhanden ist, kann dies zu </a:t>
            </a:r>
            <a:r>
              <a:rPr lang="de-DE" sz="2600" dirty="0" smtClean="0"/>
              <a:t>einer </a:t>
            </a:r>
            <a:r>
              <a:rPr lang="de-DE" sz="2600" dirty="0"/>
              <a:t>gestörten Entwicklung </a:t>
            </a:r>
            <a:r>
              <a:rPr lang="de-DE" sz="2600" dirty="0" smtClean="0"/>
              <a:t>des ___________ </a:t>
            </a:r>
            <a:r>
              <a:rPr lang="de-DE" sz="2600" dirty="0"/>
              <a:t>führen.</a:t>
            </a:r>
            <a:endParaRPr lang="de-DE"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043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de-DE" b="1" dirty="0" smtClean="0"/>
              <a:t>A3: Welche Lebensmittel sind gute Jodquellen? </a:t>
            </a:r>
          </a:p>
          <a:p>
            <a:pPr marL="0" indent="0">
              <a:buNone/>
            </a:pPr>
            <a:r>
              <a:rPr lang="de-DE" dirty="0" smtClean="0"/>
              <a:t>(Mehrere Antworten sind möglich.)</a:t>
            </a:r>
          </a:p>
          <a:p>
            <a:pPr>
              <a:buFont typeface="Wingdings" panose="05000000000000000000" pitchFamily="2" charset="2"/>
              <a:buChar char="q"/>
            </a:pPr>
            <a:r>
              <a:rPr lang="de-DE" dirty="0" smtClean="0"/>
              <a:t>Eier</a:t>
            </a:r>
          </a:p>
          <a:p>
            <a:pPr lvl="0">
              <a:buFont typeface="Wingdings" panose="05000000000000000000" pitchFamily="2" charset="2"/>
              <a:buChar char="q"/>
            </a:pPr>
            <a:r>
              <a:rPr lang="de-DE" dirty="0" smtClean="0"/>
              <a:t>Brot </a:t>
            </a:r>
          </a:p>
          <a:p>
            <a:pPr lvl="0">
              <a:buFont typeface="Wingdings" panose="05000000000000000000" pitchFamily="2" charset="2"/>
              <a:buChar char="q"/>
            </a:pPr>
            <a:r>
              <a:rPr lang="de-DE" dirty="0" smtClean="0"/>
              <a:t>Müsli/Cornflakes</a:t>
            </a:r>
          </a:p>
          <a:p>
            <a:pPr lvl="0">
              <a:buFont typeface="Wingdings" panose="05000000000000000000" pitchFamily="2" charset="2"/>
              <a:buChar char="q"/>
            </a:pPr>
            <a:r>
              <a:rPr lang="de-DE" dirty="0" smtClean="0"/>
              <a:t>Milch und Milchprodukte</a:t>
            </a:r>
          </a:p>
          <a:p>
            <a:pPr lvl="0">
              <a:buFont typeface="Wingdings" panose="05000000000000000000" pitchFamily="2" charset="2"/>
              <a:buChar char="q"/>
            </a:pPr>
            <a:r>
              <a:rPr lang="de-DE" dirty="0" smtClean="0"/>
              <a:t>Fisch und Meeresfrüchte</a:t>
            </a:r>
          </a:p>
          <a:p>
            <a:pPr lvl="0">
              <a:buFont typeface="Wingdings" panose="05000000000000000000" pitchFamily="2" charset="2"/>
              <a:buChar char="q"/>
            </a:pPr>
            <a:r>
              <a:rPr lang="de-DE" dirty="0" smtClean="0"/>
              <a:t>Obst </a:t>
            </a:r>
            <a:r>
              <a:rPr lang="de-DE" dirty="0"/>
              <a:t>u</a:t>
            </a:r>
            <a:r>
              <a:rPr lang="de-DE" dirty="0" smtClean="0"/>
              <a:t>nd Gemüse</a:t>
            </a:r>
          </a:p>
          <a:p>
            <a:pPr lvl="0">
              <a:buFont typeface="Wingdings" panose="05000000000000000000" pitchFamily="2" charset="2"/>
              <a:buChar char="q"/>
            </a:pPr>
            <a:r>
              <a:rPr lang="de-DE" dirty="0" smtClean="0"/>
              <a:t>Kartoffeln</a:t>
            </a:r>
          </a:p>
          <a:p>
            <a:pPr lvl="0">
              <a:buFont typeface="Wingdings" panose="05000000000000000000" pitchFamily="2" charset="2"/>
              <a:buChar char="q"/>
            </a:pPr>
            <a:r>
              <a:rPr lang="de-DE" dirty="0" smtClean="0"/>
              <a:t>Pflanzliche Öle</a:t>
            </a:r>
          </a:p>
          <a:p>
            <a:pPr lvl="0">
              <a:buFont typeface="Wingdings" panose="05000000000000000000" pitchFamily="2" charset="2"/>
              <a:buChar char="q"/>
            </a:pPr>
            <a:r>
              <a:rPr lang="de-DE" dirty="0" smtClean="0"/>
              <a:t>Jodsalz</a:t>
            </a:r>
          </a:p>
          <a:p>
            <a:pPr marL="0" indent="0">
              <a:buNone/>
            </a:pPr>
            <a:endParaRPr lang="de-DE"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6214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de-DE" b="1" dirty="0" smtClean="0"/>
              <a:t>A3: Welche Lebensmittel sind gute Jodquellen? </a:t>
            </a:r>
          </a:p>
          <a:p>
            <a:pPr marL="0" indent="0">
              <a:buNone/>
            </a:pPr>
            <a:r>
              <a:rPr lang="de-DE" dirty="0" smtClean="0"/>
              <a:t>(Mehrere Antworten sind möglich.)</a:t>
            </a:r>
          </a:p>
          <a:p>
            <a:pPr>
              <a:buFont typeface="Wingdings" panose="05000000000000000000" pitchFamily="2" charset="2"/>
              <a:buChar char="ü"/>
            </a:pPr>
            <a:r>
              <a:rPr lang="de-DE" dirty="0" smtClean="0">
                <a:solidFill>
                  <a:srgbClr val="548235"/>
                </a:solidFill>
              </a:rPr>
              <a:t>Eier</a:t>
            </a:r>
          </a:p>
          <a:p>
            <a:pPr lvl="0">
              <a:buFont typeface="Wingdings" panose="05000000000000000000" pitchFamily="2" charset="2"/>
              <a:buChar char="q"/>
            </a:pPr>
            <a:r>
              <a:rPr lang="de-DE" dirty="0" smtClean="0"/>
              <a:t>Brot </a:t>
            </a:r>
          </a:p>
          <a:p>
            <a:pPr lvl="0">
              <a:buFont typeface="Wingdings" panose="05000000000000000000" pitchFamily="2" charset="2"/>
              <a:buChar char="q"/>
            </a:pPr>
            <a:r>
              <a:rPr lang="de-DE" dirty="0" smtClean="0"/>
              <a:t>Müsli/Cornflakes</a:t>
            </a:r>
          </a:p>
          <a:p>
            <a:pPr lvl="0">
              <a:buFont typeface="Wingdings" panose="05000000000000000000" pitchFamily="2" charset="2"/>
              <a:buChar char="ü"/>
            </a:pPr>
            <a:r>
              <a:rPr lang="de-DE" dirty="0">
                <a:solidFill>
                  <a:srgbClr val="548235"/>
                </a:solidFill>
              </a:rPr>
              <a:t>Milch und Milchprodukte</a:t>
            </a:r>
          </a:p>
          <a:p>
            <a:pPr>
              <a:buFont typeface="Wingdings" panose="05000000000000000000" pitchFamily="2" charset="2"/>
              <a:buChar char="ü"/>
            </a:pPr>
            <a:r>
              <a:rPr lang="de-DE" dirty="0">
                <a:solidFill>
                  <a:srgbClr val="548235"/>
                </a:solidFill>
              </a:rPr>
              <a:t>Fisch und Meeresfrüchte</a:t>
            </a:r>
          </a:p>
          <a:p>
            <a:pPr lvl="0">
              <a:buFont typeface="Wingdings" panose="05000000000000000000" pitchFamily="2" charset="2"/>
              <a:buChar char="q"/>
            </a:pPr>
            <a:r>
              <a:rPr lang="de-DE" dirty="0" smtClean="0"/>
              <a:t>Obst </a:t>
            </a:r>
            <a:r>
              <a:rPr lang="de-DE" dirty="0"/>
              <a:t>u</a:t>
            </a:r>
            <a:r>
              <a:rPr lang="de-DE" dirty="0" smtClean="0"/>
              <a:t>nd Gemüse</a:t>
            </a:r>
          </a:p>
          <a:p>
            <a:pPr lvl="0">
              <a:buFont typeface="Wingdings" panose="05000000000000000000" pitchFamily="2" charset="2"/>
              <a:buChar char="ü"/>
            </a:pPr>
            <a:r>
              <a:rPr lang="de-DE" dirty="0">
                <a:solidFill>
                  <a:srgbClr val="548235"/>
                </a:solidFill>
              </a:rPr>
              <a:t>Kartoffeln</a:t>
            </a:r>
          </a:p>
          <a:p>
            <a:pPr lvl="0">
              <a:buFont typeface="Wingdings" panose="05000000000000000000" pitchFamily="2" charset="2"/>
              <a:buChar char="q"/>
            </a:pPr>
            <a:r>
              <a:rPr lang="de-DE" dirty="0" smtClean="0"/>
              <a:t>Pflanzliche Öle</a:t>
            </a:r>
          </a:p>
          <a:p>
            <a:pPr lvl="0">
              <a:buFont typeface="Wingdings" panose="05000000000000000000" pitchFamily="2" charset="2"/>
              <a:buChar char="ü"/>
            </a:pPr>
            <a:r>
              <a:rPr lang="de-DE" dirty="0">
                <a:solidFill>
                  <a:srgbClr val="548235"/>
                </a:solidFill>
              </a:rPr>
              <a:t>Jodsalz</a:t>
            </a:r>
          </a:p>
          <a:p>
            <a:pPr marL="0" indent="0">
              <a:buNone/>
            </a:pPr>
            <a:endParaRPr lang="de-DE"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83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4900" dirty="0" smtClean="0">
                <a:solidFill>
                  <a:srgbClr val="B3186D"/>
                </a:solidFill>
                <a:latin typeface="Sans open"/>
                <a:ea typeface="Calibri" panose="020F0502020204030204" pitchFamily="34" charset="0"/>
                <a:cs typeface="Times New Roman" panose="02020603050405020304" pitchFamily="18" charset="0"/>
              </a:rPr>
              <a:t>Warum </a:t>
            </a:r>
            <a:r>
              <a:rPr lang="de-DE" sz="4900" dirty="0">
                <a:solidFill>
                  <a:srgbClr val="B3186D"/>
                </a:solidFill>
                <a:latin typeface="Sans open"/>
                <a:ea typeface="Calibri" panose="020F0502020204030204" pitchFamily="34" charset="0"/>
                <a:cs typeface="Times New Roman" panose="02020603050405020304" pitchFamily="18" charset="0"/>
              </a:rPr>
              <a:t>ist Jod wichtig</a:t>
            </a:r>
            <a:r>
              <a:rPr lang="de-DE" sz="4900" dirty="0" smtClean="0">
                <a:solidFill>
                  <a:srgbClr val="B3186D"/>
                </a:solidFill>
                <a:latin typeface="Sans open"/>
                <a:ea typeface="Calibri" panose="020F0502020204030204" pitchFamily="34" charset="0"/>
                <a:cs typeface="Times New Roman" panose="02020603050405020304" pitchFamily="18" charset="0"/>
              </a:rPr>
              <a:t>?</a:t>
            </a:r>
            <a:endParaRPr lang="en-US" sz="49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746298" y="1690688"/>
            <a:ext cx="10515600" cy="4351338"/>
          </a:xfrm>
        </p:spPr>
        <p:txBody>
          <a:bodyPr>
            <a:normAutofit fontScale="92500"/>
          </a:bodyPr>
          <a:lstStyle/>
          <a:p>
            <a:r>
              <a:rPr lang="de-DE" dirty="0"/>
              <a:t>L</a:t>
            </a:r>
            <a:r>
              <a:rPr lang="de-DE" dirty="0" smtClean="0"/>
              <a:t>ebenswichtiger </a:t>
            </a:r>
            <a:r>
              <a:rPr lang="de-DE" dirty="0"/>
              <a:t>Mineralstoff, der im Körper eine Schlüsselrolle für ein gesundes Leben </a:t>
            </a:r>
            <a:r>
              <a:rPr lang="de-DE" dirty="0" smtClean="0"/>
              <a:t>spielt</a:t>
            </a:r>
            <a:r>
              <a:rPr lang="de-DE" dirty="0"/>
              <a:t> </a:t>
            </a:r>
            <a:r>
              <a:rPr lang="de-DE" dirty="0" smtClean="0"/>
              <a:t>und täglich nur in geringen Mengen gebraucht wird.</a:t>
            </a:r>
          </a:p>
          <a:p>
            <a:r>
              <a:rPr lang="de-DE" dirty="0" smtClean="0"/>
              <a:t>Unterstützung der Schilddrüse und Kontrolle des Energieverbrauchs. </a:t>
            </a:r>
          </a:p>
          <a:p>
            <a:r>
              <a:rPr lang="de-DE" dirty="0" smtClean="0"/>
              <a:t>Ohne </a:t>
            </a:r>
            <a:r>
              <a:rPr lang="de-DE" dirty="0"/>
              <a:t>genügend Jod funktioniert dein Körper möglicherweise nicht so, wie er </a:t>
            </a:r>
            <a:r>
              <a:rPr lang="de-DE" dirty="0" smtClean="0"/>
              <a:t>sollte.</a:t>
            </a:r>
          </a:p>
          <a:p>
            <a:r>
              <a:rPr lang="de-DE" dirty="0" smtClean="0"/>
              <a:t>Die </a:t>
            </a:r>
            <a:r>
              <a:rPr lang="de-DE" dirty="0"/>
              <a:t>Aufnahme von Jod ist in allen Lebensabschnitten wichtig, aber besonders bei Kindern und Frauen, die ein Kind bekommen wollen. </a:t>
            </a:r>
            <a:endParaRPr lang="en-GB" dirty="0"/>
          </a:p>
          <a:p>
            <a:r>
              <a:rPr lang="de-DE" dirty="0" smtClean="0"/>
              <a:t>Der Embryo benötigt Jod bereits im Mutterleib für ein gesundes Wachstum</a:t>
            </a:r>
          </a:p>
          <a:p>
            <a:r>
              <a:rPr lang="de-DE" dirty="0" smtClean="0"/>
              <a:t>Danach </a:t>
            </a:r>
            <a:r>
              <a:rPr lang="de-DE" dirty="0"/>
              <a:t>kann die </a:t>
            </a:r>
            <a:r>
              <a:rPr lang="de-DE" dirty="0" smtClean="0"/>
              <a:t>Muttermilch, die Säuglingsnahrung oder weitere jodhaltige Lebensmittel </a:t>
            </a:r>
            <a:r>
              <a:rPr lang="de-DE" dirty="0"/>
              <a:t>das benötigte Jod liefern. </a:t>
            </a:r>
            <a:endParaRPr lang="de-DE" dirty="0" smtClean="0"/>
          </a:p>
          <a:p>
            <a:endParaRPr lang="en-GB" dirty="0"/>
          </a:p>
          <a:p>
            <a:pPr marL="0" indent="0">
              <a:buNone/>
            </a:pPr>
            <a:endParaRPr lang="en-US" dirty="0"/>
          </a:p>
          <a:p>
            <a:pPr marL="0" indent="0">
              <a:buNone/>
            </a:pPr>
            <a:endParaRPr lang="en-GB" dirty="0">
              <a:solidFill>
                <a:srgbClr val="FF0000"/>
              </a:solidFill>
            </a:endParaRPr>
          </a:p>
          <a:p>
            <a:pPr marL="0" indent="0">
              <a:buNone/>
            </a:pPr>
            <a:endParaRPr lang="en-US" dirty="0"/>
          </a:p>
        </p:txBody>
      </p:sp>
      <p:sp>
        <p:nvSpPr>
          <p:cNvPr id="4" name="Rectangle 3"/>
          <p:cNvSpPr/>
          <p:nvPr/>
        </p:nvSpPr>
        <p:spPr>
          <a:xfrm>
            <a:off x="1008084" y="1690688"/>
            <a:ext cx="4005705" cy="476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3434931" y="2272921"/>
            <a:ext cx="4274544" cy="1432193"/>
          </a:xfrm>
          <a:prstGeom prst="wedgeRectCallout">
            <a:avLst>
              <a:gd name="adj1" fmla="val -56658"/>
              <a:gd name="adj2" fmla="val -81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Ein </a:t>
            </a:r>
            <a:r>
              <a:rPr lang="de-DE" b="1" dirty="0"/>
              <a:t>lebenswichtiger Mineralstoff </a:t>
            </a:r>
            <a:r>
              <a:rPr lang="de-DE" dirty="0"/>
              <a:t>ist ein Mineralstoff, den der Körper nicht selbst herstellen kann und der daher über die Nahrung aufgenommen werden muss.</a:t>
            </a:r>
            <a:endParaRPr lang="en-GB" dirty="0"/>
          </a:p>
          <a:p>
            <a:r>
              <a:rPr lang="de-DE" dirty="0"/>
              <a:t> </a:t>
            </a:r>
            <a:endParaRPr lang="en-GB" dirty="0"/>
          </a:p>
        </p:txBody>
      </p:sp>
    </p:spTree>
    <p:extLst>
      <p:ext uri="{BB962C8B-B14F-4D97-AF65-F5344CB8AC3E}">
        <p14:creationId xmlns:p14="http://schemas.microsoft.com/office/powerpoint/2010/main" val="26223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4" grpId="1" uiExpand="1" animBg="1"/>
      <p:bldP spid="5" grpId="0" uiExpand="1" animBg="1"/>
      <p:bldP spid="5" grpId="1" uiExpan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a:t>A4: </a:t>
            </a:r>
            <a:r>
              <a:rPr lang="de-DE" b="1" dirty="0"/>
              <a:t>Wie viel Jod empfiehlt die WHO Jugendlichen pro Tag zu konsumieren? </a:t>
            </a:r>
            <a:endParaRPr lang="de-DE" b="1" dirty="0" smtClean="0"/>
          </a:p>
          <a:p>
            <a:pPr>
              <a:lnSpc>
                <a:spcPct val="100000"/>
              </a:lnSpc>
              <a:buFont typeface="Wingdings" panose="05000000000000000000" pitchFamily="2" charset="2"/>
              <a:buChar char="q"/>
            </a:pPr>
            <a:r>
              <a:rPr lang="en-US" dirty="0"/>
              <a:t> 100 µg</a:t>
            </a:r>
          </a:p>
          <a:p>
            <a:pPr>
              <a:buFont typeface="Wingdings" panose="05000000000000000000" pitchFamily="2" charset="2"/>
              <a:buChar char="q"/>
            </a:pPr>
            <a:r>
              <a:rPr lang="en-US" dirty="0"/>
              <a:t> 150 µg</a:t>
            </a:r>
          </a:p>
          <a:p>
            <a:pPr>
              <a:buFont typeface="Wingdings" panose="05000000000000000000" pitchFamily="2" charset="2"/>
              <a:buChar char="q"/>
            </a:pPr>
            <a:r>
              <a:rPr lang="en-US" dirty="0"/>
              <a:t> 200 µg</a:t>
            </a:r>
          </a:p>
          <a:p>
            <a:pPr>
              <a:buFont typeface="Wingdings" panose="05000000000000000000" pitchFamily="2" charset="2"/>
              <a:buChar char="q"/>
            </a:pPr>
            <a:r>
              <a:rPr lang="en-US" dirty="0"/>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7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a:t>A4: </a:t>
            </a:r>
            <a:r>
              <a:rPr lang="de-DE" b="1" dirty="0"/>
              <a:t>Wie viel Jod empfiehlt die WHO Jugendlichen pro Tag zu konsumieren? </a:t>
            </a:r>
            <a:endParaRPr lang="de-DE" b="1" dirty="0" smtClean="0"/>
          </a:p>
          <a:p>
            <a:pPr>
              <a:lnSpc>
                <a:spcPct val="100000"/>
              </a:lnSpc>
              <a:buFont typeface="Wingdings" panose="05000000000000000000" pitchFamily="2" charset="2"/>
              <a:buChar char="q"/>
            </a:pPr>
            <a:r>
              <a:rPr lang="en-US" dirty="0"/>
              <a:t> 100 µg</a:t>
            </a:r>
          </a:p>
          <a:p>
            <a:pPr>
              <a:lnSpc>
                <a:spcPct val="80000"/>
              </a:lnSpc>
              <a:buFont typeface="Wingdings" panose="05000000000000000000" pitchFamily="2" charset="2"/>
              <a:buChar char="ü"/>
            </a:pPr>
            <a:r>
              <a:rPr lang="en-US" sz="2400" dirty="0">
                <a:solidFill>
                  <a:srgbClr val="548235"/>
                </a:solidFill>
              </a:rPr>
              <a:t> 150 µg</a:t>
            </a:r>
          </a:p>
          <a:p>
            <a:pPr>
              <a:buFont typeface="Wingdings" panose="05000000000000000000" pitchFamily="2" charset="2"/>
              <a:buChar char="q"/>
            </a:pPr>
            <a:r>
              <a:rPr lang="en-US" dirty="0"/>
              <a:t> 200 µg</a:t>
            </a:r>
          </a:p>
          <a:p>
            <a:pPr>
              <a:buFont typeface="Wingdings" panose="05000000000000000000" pitchFamily="2" charset="2"/>
              <a:buChar char="q"/>
            </a:pPr>
            <a:r>
              <a:rPr lang="en-US" dirty="0"/>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03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smtClean="0"/>
              <a:t>A5: </a:t>
            </a:r>
            <a:r>
              <a:rPr lang="de-DE" b="1" dirty="0"/>
              <a:t>Wie viel Jod empfiehlt die WHO </a:t>
            </a:r>
            <a:r>
              <a:rPr lang="de-DE" b="1" dirty="0" smtClean="0"/>
              <a:t>Schwangeren pro </a:t>
            </a:r>
            <a:r>
              <a:rPr lang="de-DE" b="1" dirty="0"/>
              <a:t>Tag zu konsumieren? </a:t>
            </a:r>
            <a:endParaRPr lang="de-DE" b="1" dirty="0" smtClean="0"/>
          </a:p>
          <a:p>
            <a:pPr>
              <a:lnSpc>
                <a:spcPct val="100000"/>
              </a:lnSpc>
              <a:buFont typeface="Wingdings" panose="05000000000000000000" pitchFamily="2" charset="2"/>
              <a:buChar char="q"/>
            </a:pPr>
            <a:r>
              <a:rPr lang="en-US" dirty="0"/>
              <a:t> 100 µg</a:t>
            </a:r>
          </a:p>
          <a:p>
            <a:pPr>
              <a:buFont typeface="Wingdings" panose="05000000000000000000" pitchFamily="2" charset="2"/>
              <a:buChar char="q"/>
            </a:pPr>
            <a:r>
              <a:rPr lang="en-US" dirty="0"/>
              <a:t> 150 µg</a:t>
            </a:r>
          </a:p>
          <a:p>
            <a:pPr>
              <a:buFont typeface="Wingdings" panose="05000000000000000000" pitchFamily="2" charset="2"/>
              <a:buChar char="q"/>
            </a:pPr>
            <a:r>
              <a:rPr lang="en-US" dirty="0"/>
              <a:t> 200 µg</a:t>
            </a:r>
          </a:p>
          <a:p>
            <a:pPr>
              <a:buFont typeface="Wingdings" panose="05000000000000000000" pitchFamily="2" charset="2"/>
              <a:buChar char="q"/>
            </a:pPr>
            <a:r>
              <a:rPr lang="en-US" dirty="0"/>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625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smtClean="0"/>
              <a:t>A5: </a:t>
            </a:r>
            <a:r>
              <a:rPr lang="de-DE" b="1" dirty="0"/>
              <a:t>Wie viel Jod empfiehlt die WHO </a:t>
            </a:r>
            <a:r>
              <a:rPr lang="de-DE" b="1" dirty="0" smtClean="0"/>
              <a:t>Schwangeren pro </a:t>
            </a:r>
            <a:r>
              <a:rPr lang="de-DE" b="1" dirty="0"/>
              <a:t>Tag zu konsumieren? </a:t>
            </a:r>
            <a:endParaRPr lang="de-DE" b="1" dirty="0" smtClean="0"/>
          </a:p>
          <a:p>
            <a:pPr>
              <a:lnSpc>
                <a:spcPct val="100000"/>
              </a:lnSpc>
              <a:buFont typeface="Wingdings" panose="05000000000000000000" pitchFamily="2" charset="2"/>
              <a:buChar char="q"/>
            </a:pPr>
            <a:r>
              <a:rPr lang="en-US" dirty="0"/>
              <a:t> 100 µg</a:t>
            </a:r>
          </a:p>
          <a:p>
            <a:pPr>
              <a:lnSpc>
                <a:spcPct val="110000"/>
              </a:lnSpc>
              <a:buFont typeface="Wingdings" panose="05000000000000000000" pitchFamily="2" charset="2"/>
              <a:buChar char="q"/>
            </a:pPr>
            <a:r>
              <a:rPr lang="en-US" dirty="0"/>
              <a:t> 150 µg</a:t>
            </a:r>
          </a:p>
          <a:p>
            <a:pPr>
              <a:buFont typeface="Wingdings" panose="05000000000000000000" pitchFamily="2" charset="2"/>
              <a:buChar char="q"/>
            </a:pPr>
            <a:r>
              <a:rPr lang="en-US" dirty="0"/>
              <a:t> 200 µg</a:t>
            </a:r>
          </a:p>
          <a:p>
            <a:pPr>
              <a:buFont typeface="Wingdings" panose="05000000000000000000" pitchFamily="2" charset="2"/>
              <a:buChar char="ü"/>
            </a:pPr>
            <a:r>
              <a:rPr lang="en-US" dirty="0">
                <a:solidFill>
                  <a:srgbClr val="548235"/>
                </a:solidFill>
              </a:rPr>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168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830792" cy="4351338"/>
          </a:xfrm>
        </p:spPr>
        <p:txBody>
          <a:bodyPr>
            <a:normAutofit/>
          </a:bodyPr>
          <a:lstStyle/>
          <a:p>
            <a:pPr marL="0" indent="0">
              <a:buNone/>
            </a:pPr>
            <a:r>
              <a:rPr lang="en-GB" b="1" dirty="0"/>
              <a:t>A6: </a:t>
            </a:r>
            <a:r>
              <a:rPr lang="de-DE" b="1" dirty="0"/>
              <a:t>Warum ist Jod während der Schwangerschaft lebenswichtig? </a:t>
            </a:r>
            <a:endParaRPr lang="de-DE" b="1" dirty="0" smtClean="0"/>
          </a:p>
          <a:p>
            <a:pPr marL="0" indent="0">
              <a:buNone/>
            </a:pPr>
            <a:r>
              <a:rPr lang="en-US" dirty="0" smtClean="0"/>
              <a:t>(</a:t>
            </a:r>
            <a:r>
              <a:rPr lang="en-US" dirty="0" err="1" smtClean="0"/>
              <a:t>Mehrere</a:t>
            </a:r>
            <a:r>
              <a:rPr lang="en-US" dirty="0" smtClean="0"/>
              <a:t> </a:t>
            </a:r>
            <a:r>
              <a:rPr lang="en-US" dirty="0" err="1" smtClean="0"/>
              <a:t>Antworten</a:t>
            </a:r>
            <a:r>
              <a:rPr lang="en-US" dirty="0" smtClean="0"/>
              <a:t> </a:t>
            </a:r>
            <a:r>
              <a:rPr lang="en-US" dirty="0" err="1" smtClean="0"/>
              <a:t>sind</a:t>
            </a:r>
            <a:r>
              <a:rPr lang="en-US" dirty="0" smtClean="0"/>
              <a:t> </a:t>
            </a:r>
            <a:r>
              <a:rPr lang="en-US" dirty="0" err="1" smtClean="0"/>
              <a:t>möglich</a:t>
            </a:r>
            <a:r>
              <a:rPr lang="en-US" dirty="0" smtClean="0"/>
              <a:t>)</a:t>
            </a:r>
            <a:endParaRPr lang="da-DK" dirty="0"/>
          </a:p>
          <a:p>
            <a:pPr lvl="0">
              <a:buFont typeface="Wingdings" panose="05000000000000000000" pitchFamily="2" charset="2"/>
              <a:buChar char="q"/>
            </a:pPr>
            <a:r>
              <a:rPr lang="en-GB" dirty="0"/>
              <a:t> </a:t>
            </a:r>
            <a:r>
              <a:rPr lang="de-DE" dirty="0"/>
              <a:t> Es ist wichtig für die Entwicklung der Knochen und Zähne des </a:t>
            </a:r>
            <a:r>
              <a:rPr lang="de-DE" dirty="0" smtClean="0"/>
              <a:t>Babys.</a:t>
            </a:r>
          </a:p>
          <a:p>
            <a:pPr lvl="0">
              <a:buFont typeface="Wingdings" panose="05000000000000000000" pitchFamily="2" charset="2"/>
              <a:buChar char="q"/>
            </a:pPr>
            <a:r>
              <a:rPr lang="en-GB" dirty="0" smtClean="0"/>
              <a:t> </a:t>
            </a:r>
            <a:r>
              <a:rPr lang="de-DE" dirty="0"/>
              <a:t> Es ist wichtig für die Entwicklung des Gehirns und des </a:t>
            </a:r>
            <a:r>
              <a:rPr lang="de-DE" dirty="0" smtClean="0"/>
              <a:t>Nervensystems </a:t>
            </a:r>
            <a:r>
              <a:rPr lang="de-DE" dirty="0"/>
              <a:t>des </a:t>
            </a:r>
            <a:r>
              <a:rPr lang="de-DE" dirty="0" smtClean="0"/>
              <a:t>Babys.</a:t>
            </a:r>
          </a:p>
          <a:p>
            <a:pPr lvl="0">
              <a:buFont typeface="Wingdings" panose="05000000000000000000" pitchFamily="2" charset="2"/>
              <a:buChar char="q"/>
            </a:pPr>
            <a:r>
              <a:rPr lang="en-US" dirty="0" smtClean="0"/>
              <a:t> </a:t>
            </a:r>
            <a:r>
              <a:rPr lang="de-DE" dirty="0"/>
              <a:t> </a:t>
            </a:r>
            <a:r>
              <a:rPr lang="de-DE" dirty="0" smtClean="0"/>
              <a:t>Es sorgt </a:t>
            </a:r>
            <a:r>
              <a:rPr lang="de-DE" dirty="0"/>
              <a:t>für das allgemeine Wachstum des </a:t>
            </a:r>
            <a:r>
              <a:rPr lang="de-DE" dirty="0" smtClean="0"/>
              <a:t>Babys.</a:t>
            </a:r>
          </a:p>
          <a:p>
            <a:pPr lvl="0">
              <a:buFont typeface="Wingdings" panose="05000000000000000000" pitchFamily="2" charset="2"/>
              <a:buChar char="q"/>
            </a:pPr>
            <a:r>
              <a:rPr lang="de-DE" dirty="0"/>
              <a:t>  Es ist wichtig für die Entwicklung der Organe und der Haut des </a:t>
            </a:r>
            <a:r>
              <a:rPr lang="de-DE" dirty="0" smtClean="0"/>
              <a:t>Babys.</a:t>
            </a: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52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830792" cy="4351338"/>
          </a:xfrm>
        </p:spPr>
        <p:txBody>
          <a:bodyPr>
            <a:normAutofit/>
          </a:bodyPr>
          <a:lstStyle/>
          <a:p>
            <a:pPr marL="0" indent="0">
              <a:buNone/>
            </a:pPr>
            <a:r>
              <a:rPr lang="de-DE" b="1" dirty="0" smtClean="0"/>
              <a:t>A6: Warum ist Jod während der Schwangerschaft lebenswichtig? </a:t>
            </a:r>
          </a:p>
          <a:p>
            <a:pPr marL="0" indent="0">
              <a:buNone/>
            </a:pPr>
            <a:r>
              <a:rPr lang="de-DE" dirty="0" smtClean="0"/>
              <a:t>(Mehrere Antworten sind möglich)</a:t>
            </a:r>
          </a:p>
          <a:p>
            <a:pPr lvl="0">
              <a:buFont typeface="Wingdings" panose="05000000000000000000" pitchFamily="2" charset="2"/>
              <a:buChar char="q"/>
            </a:pPr>
            <a:r>
              <a:rPr lang="de-DE" dirty="0" smtClean="0"/>
              <a:t>  Es ist wichtig für die Entwicklung der Knochen und Zähne des Babys.</a:t>
            </a:r>
          </a:p>
          <a:p>
            <a:pPr lvl="0">
              <a:buFont typeface="Wingdings" panose="05000000000000000000" pitchFamily="2" charset="2"/>
              <a:buChar char="ü"/>
            </a:pPr>
            <a:r>
              <a:rPr lang="de-DE" dirty="0" smtClean="0">
                <a:solidFill>
                  <a:srgbClr val="548235"/>
                </a:solidFill>
              </a:rPr>
              <a:t>  Es ist wichtig für die Entwicklung des Gehirns und des   Nervensystems des Babys.</a:t>
            </a:r>
          </a:p>
          <a:p>
            <a:pPr lvl="0">
              <a:buFont typeface="Wingdings" panose="05000000000000000000" pitchFamily="2" charset="2"/>
              <a:buChar char="ü"/>
            </a:pPr>
            <a:r>
              <a:rPr lang="de-DE" dirty="0" smtClean="0">
                <a:solidFill>
                  <a:srgbClr val="548235"/>
                </a:solidFill>
              </a:rPr>
              <a:t>  Es sorgt für das allgemeine Wachstum des Babys.</a:t>
            </a:r>
          </a:p>
          <a:p>
            <a:pPr lvl="0">
              <a:buFont typeface="Wingdings" panose="05000000000000000000" pitchFamily="2" charset="2"/>
              <a:buChar char="q"/>
            </a:pPr>
            <a:r>
              <a:rPr lang="de-DE" dirty="0" smtClean="0"/>
              <a:t>  Es ist wichtig für die Entwicklung der Organe und der Haut des Babys.</a:t>
            </a:r>
            <a:endParaRPr lang="de-DE" dirty="0"/>
          </a:p>
        </p:txBody>
      </p:sp>
      <p:sp>
        <p:nvSpPr>
          <p:cNvPr id="5"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281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viele </a:t>
            </a:r>
            <a:r>
              <a:rPr lang="de-DE" dirty="0" smtClean="0"/>
              <a:t>Fischstäbchen müsste man täglich essen, um als </a:t>
            </a:r>
            <a:r>
              <a:rPr lang="de-DE" dirty="0"/>
              <a:t>Jugendlicher genügend Jod zu haben</a:t>
            </a:r>
            <a:r>
              <a:rPr lang="de-DE" dirty="0" smtClean="0"/>
              <a:t>?</a:t>
            </a:r>
          </a:p>
          <a:p>
            <a:pPr>
              <a:buFont typeface="Wingdings" panose="05000000000000000000" pitchFamily="2" charset="2"/>
              <a:buChar char="q"/>
            </a:pPr>
            <a:r>
              <a:rPr lang="en-GB" dirty="0"/>
              <a:t>1 </a:t>
            </a:r>
            <a:r>
              <a:rPr lang="en-GB" dirty="0" err="1" smtClean="0"/>
              <a:t>Fischstäbchen</a:t>
            </a:r>
            <a:endParaRPr lang="da-DK" dirty="0"/>
          </a:p>
          <a:p>
            <a:pPr lvl="0">
              <a:buFont typeface="Wingdings" panose="05000000000000000000" pitchFamily="2" charset="2"/>
              <a:buChar char="q"/>
            </a:pPr>
            <a:r>
              <a:rPr lang="en-GB" dirty="0"/>
              <a:t>3 </a:t>
            </a:r>
            <a:r>
              <a:rPr lang="en-GB" dirty="0" err="1"/>
              <a:t>Fischstäbchen</a:t>
            </a:r>
            <a:endParaRPr lang="da-DK" dirty="0"/>
          </a:p>
          <a:p>
            <a:pPr>
              <a:buFont typeface="Wingdings" panose="05000000000000000000" pitchFamily="2" charset="2"/>
              <a:buChar char="q"/>
            </a:pPr>
            <a:r>
              <a:rPr lang="en-GB" dirty="0"/>
              <a:t>6 </a:t>
            </a:r>
            <a:r>
              <a:rPr lang="en-GB" dirty="0" err="1"/>
              <a:t>Fischstäbchen</a:t>
            </a:r>
            <a:endParaRPr lang="en-GB" dirty="0"/>
          </a:p>
          <a:p>
            <a:pPr lvl="0">
              <a:buFont typeface="Wingdings" panose="05000000000000000000" pitchFamily="2" charset="2"/>
              <a:buChar char="q"/>
            </a:pPr>
            <a:r>
              <a:rPr lang="de-DE" dirty="0"/>
              <a:t>10 Fischstäbchen</a:t>
            </a:r>
          </a:p>
          <a:p>
            <a:pPr marL="0" indent="0">
              <a:buNone/>
            </a:pPr>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733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viele </a:t>
            </a:r>
            <a:r>
              <a:rPr lang="de-DE" dirty="0" smtClean="0"/>
              <a:t>Fischstäbchen müsste man täglich essen, um als </a:t>
            </a:r>
            <a:r>
              <a:rPr lang="de-DE" dirty="0"/>
              <a:t>Jugendlicher genügend Jod zu haben</a:t>
            </a:r>
            <a:r>
              <a:rPr lang="de-DE" dirty="0" smtClean="0"/>
              <a:t>?</a:t>
            </a:r>
          </a:p>
          <a:p>
            <a:pPr>
              <a:buFont typeface="Wingdings" panose="05000000000000000000" pitchFamily="2" charset="2"/>
              <a:buChar char="q"/>
            </a:pPr>
            <a:r>
              <a:rPr lang="en-GB" dirty="0"/>
              <a:t>1 </a:t>
            </a:r>
            <a:r>
              <a:rPr lang="en-GB" dirty="0" err="1" smtClean="0"/>
              <a:t>Fischstäbchen</a:t>
            </a:r>
            <a:endParaRPr lang="da-DK" dirty="0"/>
          </a:p>
          <a:p>
            <a:pPr lvl="0">
              <a:buFont typeface="Wingdings" panose="05000000000000000000" pitchFamily="2" charset="2"/>
              <a:buChar char="ü"/>
            </a:pPr>
            <a:r>
              <a:rPr lang="en-GB" dirty="0">
                <a:solidFill>
                  <a:srgbClr val="548235"/>
                </a:solidFill>
              </a:rPr>
              <a:t>3 </a:t>
            </a:r>
            <a:r>
              <a:rPr lang="en-GB" dirty="0" err="1">
                <a:solidFill>
                  <a:srgbClr val="548235"/>
                </a:solidFill>
              </a:rPr>
              <a:t>Fischstäbchen</a:t>
            </a:r>
            <a:endParaRPr lang="da-DK" dirty="0">
              <a:solidFill>
                <a:srgbClr val="548235"/>
              </a:solidFill>
            </a:endParaRPr>
          </a:p>
          <a:p>
            <a:pPr>
              <a:buFont typeface="Wingdings" panose="05000000000000000000" pitchFamily="2" charset="2"/>
              <a:buChar char="q"/>
            </a:pPr>
            <a:r>
              <a:rPr lang="en-GB" dirty="0"/>
              <a:t>6 </a:t>
            </a:r>
            <a:r>
              <a:rPr lang="en-GB" dirty="0" err="1"/>
              <a:t>Fischstäbchen</a:t>
            </a:r>
            <a:endParaRPr lang="en-GB" dirty="0"/>
          </a:p>
          <a:p>
            <a:pPr lvl="0">
              <a:buFont typeface="Wingdings" panose="05000000000000000000" pitchFamily="2" charset="2"/>
              <a:buChar char="q"/>
            </a:pPr>
            <a:r>
              <a:rPr lang="de-DE" dirty="0"/>
              <a:t>10 Fischstäbchen</a:t>
            </a:r>
          </a:p>
          <a:p>
            <a:pPr marL="0" indent="0">
              <a:buNone/>
            </a:pPr>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25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a:t>
            </a:r>
            <a:r>
              <a:rPr lang="de-DE" dirty="0" smtClean="0"/>
              <a:t>viel Gramm Feldsalat müsste man täglich essen, um als </a:t>
            </a:r>
            <a:r>
              <a:rPr lang="de-DE" dirty="0"/>
              <a:t>Jugendlicher genügend Jod zu haben</a:t>
            </a:r>
            <a:r>
              <a:rPr lang="de-DE" dirty="0" smtClean="0"/>
              <a:t>?</a:t>
            </a:r>
          </a:p>
          <a:p>
            <a:pPr>
              <a:buFont typeface="Wingdings" panose="05000000000000000000" pitchFamily="2" charset="2"/>
              <a:buChar char="q"/>
            </a:pPr>
            <a:r>
              <a:rPr lang="en-GB" dirty="0"/>
              <a:t> </a:t>
            </a:r>
            <a:r>
              <a:rPr lang="en-GB" dirty="0" smtClean="0"/>
              <a:t>130g -150 g</a:t>
            </a:r>
            <a:endParaRPr lang="da-DK" dirty="0"/>
          </a:p>
          <a:p>
            <a:pPr lvl="0">
              <a:buFont typeface="Wingdings" panose="05000000000000000000" pitchFamily="2" charset="2"/>
              <a:buChar char="q"/>
            </a:pPr>
            <a:r>
              <a:rPr lang="en-GB" dirty="0" smtClean="0"/>
              <a:t> 320g - 340 g</a:t>
            </a:r>
            <a:endParaRPr lang="da-DK" dirty="0"/>
          </a:p>
          <a:p>
            <a:pPr>
              <a:buFont typeface="Wingdings" panose="05000000000000000000" pitchFamily="2" charset="2"/>
              <a:buChar char="q"/>
            </a:pPr>
            <a:r>
              <a:rPr lang="en-GB" dirty="0" smtClean="0"/>
              <a:t> 440g – 460g</a:t>
            </a:r>
            <a:endParaRPr lang="en-GB" dirty="0"/>
          </a:p>
          <a:p>
            <a:pPr lvl="0">
              <a:buFont typeface="Wingdings" panose="05000000000000000000" pitchFamily="2" charset="2"/>
              <a:buChar char="q"/>
            </a:pPr>
            <a:r>
              <a:rPr lang="de-DE" dirty="0"/>
              <a:t> </a:t>
            </a:r>
            <a:r>
              <a:rPr lang="de-DE" dirty="0" smtClean="0"/>
              <a:t>850g -870g</a:t>
            </a:r>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757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a:t>
            </a:r>
            <a:r>
              <a:rPr lang="de-DE" dirty="0" smtClean="0"/>
              <a:t>viel Gramm Feldsalat müsste man täglich essen, um als </a:t>
            </a:r>
            <a:r>
              <a:rPr lang="de-DE" dirty="0"/>
              <a:t>Jugendlicher genügend Jod zu haben</a:t>
            </a:r>
            <a:r>
              <a:rPr lang="de-DE" dirty="0" smtClean="0"/>
              <a:t>?</a:t>
            </a:r>
          </a:p>
          <a:p>
            <a:pPr>
              <a:buFont typeface="Wingdings" panose="05000000000000000000" pitchFamily="2" charset="2"/>
              <a:buChar char="q"/>
            </a:pPr>
            <a:r>
              <a:rPr lang="en-GB" dirty="0"/>
              <a:t> </a:t>
            </a:r>
            <a:r>
              <a:rPr lang="en-GB" dirty="0" smtClean="0"/>
              <a:t>130g -150 g</a:t>
            </a:r>
            <a:endParaRPr lang="da-DK" dirty="0"/>
          </a:p>
          <a:p>
            <a:pPr lvl="0">
              <a:buFont typeface="Wingdings" panose="05000000000000000000" pitchFamily="2" charset="2"/>
              <a:buChar char="q"/>
            </a:pPr>
            <a:r>
              <a:rPr lang="en-GB" dirty="0" smtClean="0"/>
              <a:t> 320g - 340 g</a:t>
            </a:r>
            <a:endParaRPr lang="da-DK" dirty="0"/>
          </a:p>
          <a:p>
            <a:pPr>
              <a:buFont typeface="Wingdings" panose="05000000000000000000" pitchFamily="2" charset="2"/>
              <a:buChar char="ü"/>
            </a:pPr>
            <a:r>
              <a:rPr lang="en-GB" dirty="0">
                <a:solidFill>
                  <a:srgbClr val="548235"/>
                </a:solidFill>
              </a:rPr>
              <a:t> </a:t>
            </a:r>
            <a:r>
              <a:rPr lang="en-GB" dirty="0" smtClean="0">
                <a:solidFill>
                  <a:srgbClr val="548235"/>
                </a:solidFill>
              </a:rPr>
              <a:t>440g </a:t>
            </a:r>
            <a:r>
              <a:rPr lang="en-GB" dirty="0">
                <a:solidFill>
                  <a:srgbClr val="548235"/>
                </a:solidFill>
              </a:rPr>
              <a:t>– </a:t>
            </a:r>
            <a:r>
              <a:rPr lang="en-GB" dirty="0" smtClean="0">
                <a:solidFill>
                  <a:srgbClr val="548235"/>
                </a:solidFill>
              </a:rPr>
              <a:t>460g</a:t>
            </a:r>
            <a:endParaRPr lang="en-GB" dirty="0">
              <a:solidFill>
                <a:srgbClr val="548235"/>
              </a:solidFill>
            </a:endParaRPr>
          </a:p>
          <a:p>
            <a:pPr lvl="0">
              <a:buFont typeface="Wingdings" panose="05000000000000000000" pitchFamily="2" charset="2"/>
              <a:buChar char="q"/>
            </a:pPr>
            <a:r>
              <a:rPr lang="de-DE" dirty="0"/>
              <a:t> </a:t>
            </a:r>
            <a:r>
              <a:rPr lang="de-DE" dirty="0" smtClean="0"/>
              <a:t>850g -870g</a:t>
            </a:r>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344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4900" dirty="0" smtClean="0">
                <a:solidFill>
                  <a:srgbClr val="B3186D"/>
                </a:solidFill>
                <a:latin typeface="Sans open"/>
                <a:ea typeface="Calibri" panose="020F0502020204030204" pitchFamily="34" charset="0"/>
                <a:cs typeface="Times New Roman" panose="02020603050405020304" pitchFamily="18" charset="0"/>
              </a:rPr>
              <a:t>Warum </a:t>
            </a:r>
            <a:r>
              <a:rPr lang="de-DE" sz="4900" dirty="0">
                <a:solidFill>
                  <a:srgbClr val="B3186D"/>
                </a:solidFill>
                <a:latin typeface="Sans open"/>
                <a:ea typeface="Calibri" panose="020F0502020204030204" pitchFamily="34" charset="0"/>
                <a:cs typeface="Times New Roman" panose="02020603050405020304" pitchFamily="18" charset="0"/>
              </a:rPr>
              <a:t>ist Jod wichtig</a:t>
            </a:r>
            <a:r>
              <a:rPr lang="de-DE" sz="4900" dirty="0" smtClean="0">
                <a:solidFill>
                  <a:srgbClr val="B3186D"/>
                </a:solidFill>
                <a:latin typeface="Sans open"/>
                <a:ea typeface="Calibri" panose="020F0502020204030204" pitchFamily="34" charset="0"/>
                <a:cs typeface="Times New Roman" panose="02020603050405020304" pitchFamily="18" charset="0"/>
              </a:rPr>
              <a:t>?</a:t>
            </a:r>
            <a:endParaRPr lang="en-US" sz="4900" dirty="0">
              <a:solidFill>
                <a:srgbClr val="B3186D"/>
              </a:solidFill>
              <a:latin typeface="Sans open"/>
              <a:ea typeface="Calibri" panose="020F0502020204030204" pitchFamily="34" charset="0"/>
              <a:cs typeface="Times New Roman" panose="02020603050405020304" pitchFamily="18" charset="0"/>
            </a:endParaRPr>
          </a:p>
        </p:txBody>
      </p:sp>
      <p:sp>
        <p:nvSpPr>
          <p:cNvPr id="10" name="Rechteck 9"/>
          <p:cNvSpPr/>
          <p:nvPr/>
        </p:nvSpPr>
        <p:spPr>
          <a:xfrm>
            <a:off x="741218" y="1690688"/>
            <a:ext cx="9545782" cy="892552"/>
          </a:xfrm>
          <a:prstGeom prst="rect">
            <a:avLst/>
          </a:prstGeom>
        </p:spPr>
        <p:txBody>
          <a:bodyPr wrap="square">
            <a:spAutoFit/>
          </a:bodyPr>
          <a:lstStyle/>
          <a:p>
            <a:r>
              <a:rPr lang="de-DE" sz="2600" dirty="0"/>
              <a:t>Jod </a:t>
            </a:r>
            <a:r>
              <a:rPr lang="de-DE" sz="2600" dirty="0" smtClean="0"/>
              <a:t>wird besonders </a:t>
            </a:r>
            <a:r>
              <a:rPr lang="de-DE" sz="2600" dirty="0"/>
              <a:t>vor der Geburt, in den ersten Lebensjahren, in der Kindheit und bei Kinderwunsch benötigt</a:t>
            </a:r>
            <a:endParaRPr lang="en-GB" sz="26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522" y="2708815"/>
            <a:ext cx="9004478" cy="3389590"/>
          </a:xfrm>
          <a:prstGeom prst="rect">
            <a:avLst/>
          </a:prstGeom>
        </p:spPr>
      </p:pic>
    </p:spTree>
    <p:extLst>
      <p:ext uri="{BB962C8B-B14F-4D97-AF65-F5344CB8AC3E}">
        <p14:creationId xmlns:p14="http://schemas.microsoft.com/office/powerpoint/2010/main" val="308730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viele </a:t>
            </a:r>
            <a:r>
              <a:rPr lang="de-DE" dirty="0" smtClean="0"/>
              <a:t>Gläser Kuhmilch sollte man täglich trinken, um als </a:t>
            </a:r>
            <a:r>
              <a:rPr lang="de-DE" dirty="0"/>
              <a:t>Jugendlicher genügend Jod zu haben</a:t>
            </a:r>
            <a:r>
              <a:rPr lang="de-DE" dirty="0" smtClean="0"/>
              <a:t>?</a:t>
            </a:r>
          </a:p>
          <a:p>
            <a:pPr>
              <a:buFont typeface="Wingdings" panose="05000000000000000000" pitchFamily="2" charset="2"/>
              <a:buChar char="q"/>
            </a:pPr>
            <a:r>
              <a:rPr lang="en-GB" dirty="0"/>
              <a:t>1 </a:t>
            </a:r>
            <a:r>
              <a:rPr lang="de-DE" dirty="0" smtClean="0"/>
              <a:t>Glas Milch</a:t>
            </a:r>
            <a:endParaRPr lang="da-DK" dirty="0"/>
          </a:p>
          <a:p>
            <a:pPr lvl="0">
              <a:buFont typeface="Wingdings" panose="05000000000000000000" pitchFamily="2" charset="2"/>
              <a:buChar char="q"/>
            </a:pPr>
            <a:r>
              <a:rPr lang="en-GB" dirty="0"/>
              <a:t>2-3 </a:t>
            </a:r>
            <a:r>
              <a:rPr lang="de-DE" dirty="0"/>
              <a:t>Gläser Milch</a:t>
            </a:r>
            <a:endParaRPr lang="da-DK" dirty="0"/>
          </a:p>
          <a:p>
            <a:pPr>
              <a:buFont typeface="Wingdings" panose="05000000000000000000" pitchFamily="2" charset="2"/>
              <a:buChar char="q"/>
            </a:pPr>
            <a:r>
              <a:rPr lang="en-GB" dirty="0" smtClean="0"/>
              <a:t>6-7 </a:t>
            </a:r>
            <a:r>
              <a:rPr lang="de-DE" dirty="0"/>
              <a:t>Gläser Milch</a:t>
            </a:r>
            <a:endParaRPr lang="da-DK" dirty="0"/>
          </a:p>
          <a:p>
            <a:pPr lvl="0">
              <a:buFont typeface="Wingdings" panose="05000000000000000000" pitchFamily="2" charset="2"/>
              <a:buChar char="q"/>
            </a:pPr>
            <a:r>
              <a:rPr lang="en-GB" dirty="0" smtClean="0"/>
              <a:t>9-10 </a:t>
            </a:r>
            <a:r>
              <a:rPr lang="de-DE" dirty="0"/>
              <a:t>Gläser Milch</a:t>
            </a:r>
            <a:endParaRPr lang="da-DK" dirty="0"/>
          </a:p>
          <a:p>
            <a:pPr lvl="0"/>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887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a:t>A7: </a:t>
            </a:r>
            <a:r>
              <a:rPr lang="en-GB" b="1" dirty="0" err="1" smtClean="0"/>
              <a:t>Wie</a:t>
            </a:r>
            <a:r>
              <a:rPr lang="en-GB" b="1" dirty="0" smtClean="0"/>
              <a:t> </a:t>
            </a:r>
            <a:r>
              <a:rPr lang="en-GB" b="1" dirty="0" err="1" smtClean="0"/>
              <a:t>viele</a:t>
            </a:r>
            <a:r>
              <a:rPr lang="en-GB" b="1" dirty="0" smtClean="0"/>
              <a:t> </a:t>
            </a:r>
            <a:r>
              <a:rPr lang="en-GB" b="1" dirty="0" err="1" smtClean="0"/>
              <a:t>Portionen</a:t>
            </a:r>
            <a:r>
              <a:rPr lang="en-GB" b="1" dirty="0" smtClean="0"/>
              <a:t>?</a:t>
            </a:r>
            <a:endParaRPr lang="da-DK" dirty="0"/>
          </a:p>
          <a:p>
            <a:pPr marL="0" indent="0">
              <a:buNone/>
            </a:pPr>
            <a:r>
              <a:rPr lang="de-DE" dirty="0"/>
              <a:t>Wie viele </a:t>
            </a:r>
            <a:r>
              <a:rPr lang="de-DE" dirty="0" smtClean="0"/>
              <a:t>Gläser Kuhmilch sollte man täglich trinken, um als </a:t>
            </a:r>
            <a:r>
              <a:rPr lang="de-DE" dirty="0"/>
              <a:t>Jugendlicher genügend Jod zu haben</a:t>
            </a:r>
            <a:r>
              <a:rPr lang="de-DE" dirty="0" smtClean="0"/>
              <a:t>?</a:t>
            </a:r>
          </a:p>
          <a:p>
            <a:pPr>
              <a:buFont typeface="Wingdings" panose="05000000000000000000" pitchFamily="2" charset="2"/>
              <a:buChar char="q"/>
            </a:pPr>
            <a:r>
              <a:rPr lang="en-GB" dirty="0"/>
              <a:t>1 </a:t>
            </a:r>
            <a:r>
              <a:rPr lang="de-DE" dirty="0" smtClean="0"/>
              <a:t>Glas Milch</a:t>
            </a:r>
            <a:endParaRPr lang="da-DK" dirty="0"/>
          </a:p>
          <a:p>
            <a:pPr lvl="0">
              <a:buFont typeface="Wingdings" panose="05000000000000000000" pitchFamily="2" charset="2"/>
              <a:buChar char="q"/>
            </a:pPr>
            <a:r>
              <a:rPr lang="en-GB" dirty="0"/>
              <a:t>2-3 </a:t>
            </a:r>
            <a:r>
              <a:rPr lang="de-DE" dirty="0"/>
              <a:t>Gläser Milch</a:t>
            </a:r>
            <a:endParaRPr lang="da-DK" dirty="0"/>
          </a:p>
          <a:p>
            <a:pPr>
              <a:buFont typeface="Wingdings" panose="05000000000000000000" pitchFamily="2" charset="2"/>
              <a:buChar char="ü"/>
            </a:pPr>
            <a:r>
              <a:rPr lang="en-GB" dirty="0" smtClean="0">
                <a:solidFill>
                  <a:srgbClr val="548235"/>
                </a:solidFill>
              </a:rPr>
              <a:t>6-7 </a:t>
            </a:r>
            <a:r>
              <a:rPr lang="de-DE" dirty="0">
                <a:solidFill>
                  <a:srgbClr val="548235"/>
                </a:solidFill>
              </a:rPr>
              <a:t>Gläser Milch</a:t>
            </a:r>
            <a:endParaRPr lang="da-DK" dirty="0">
              <a:solidFill>
                <a:srgbClr val="548235"/>
              </a:solidFill>
            </a:endParaRPr>
          </a:p>
          <a:p>
            <a:pPr lvl="0">
              <a:buFont typeface="Wingdings" panose="05000000000000000000" pitchFamily="2" charset="2"/>
              <a:buChar char="q"/>
            </a:pPr>
            <a:r>
              <a:rPr lang="en-GB" dirty="0" smtClean="0"/>
              <a:t>9-10 </a:t>
            </a:r>
            <a:r>
              <a:rPr lang="de-DE" dirty="0"/>
              <a:t>Gläser Milch</a:t>
            </a:r>
            <a:endParaRPr lang="da-DK" dirty="0"/>
          </a:p>
          <a:p>
            <a:pPr lvl="0"/>
            <a:endParaRPr lang="en-GB" dirty="0"/>
          </a:p>
        </p:txBody>
      </p:sp>
      <p:sp>
        <p:nvSpPr>
          <p:cNvPr id="6" name="Title 1"/>
          <p:cNvSpPr>
            <a:spLocks noGrp="1"/>
          </p:cNvSpPr>
          <p:nvPr>
            <p:ph type="title"/>
          </p:nvPr>
        </p:nvSpPr>
        <p:spPr>
          <a:xfrm>
            <a:off x="838200" y="365125"/>
            <a:ext cx="10515600" cy="1325563"/>
          </a:xfrm>
        </p:spPr>
        <p:txBody>
          <a:bodyPr>
            <a:normAutofit/>
          </a:bodyPr>
          <a:lstStyle/>
          <a:p>
            <a:r>
              <a:rPr lang="en-GB" dirty="0" err="1" smtClean="0">
                <a:solidFill>
                  <a:srgbClr val="B3186D"/>
                </a:solidFill>
                <a:latin typeface="Sans open"/>
                <a:ea typeface="Calibri" panose="020F0502020204030204" pitchFamily="34" charset="0"/>
                <a:cs typeface="Times New Roman" panose="02020603050405020304" pitchFamily="18" charset="0"/>
              </a:rPr>
              <a:t>Modul</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A </a:t>
            </a:r>
            <a:r>
              <a:rPr lang="en-GB" dirty="0" smtClean="0">
                <a:solidFill>
                  <a:srgbClr val="B3186D"/>
                </a:solidFill>
                <a:latin typeface="Sans open"/>
                <a:ea typeface="Calibri" panose="020F0502020204030204" pitchFamily="34" charset="0"/>
                <a:cs typeface="Times New Roman" panose="02020603050405020304" pitchFamily="18" charset="0"/>
              </a:rPr>
              <a:t> </a:t>
            </a:r>
            <a:r>
              <a:rPr lang="en-GB" dirty="0" err="1" smtClean="0">
                <a:solidFill>
                  <a:srgbClr val="B3186D"/>
                </a:solidFill>
                <a:latin typeface="Sans open"/>
                <a:ea typeface="Calibri" panose="020F0502020204030204" pitchFamily="34" charset="0"/>
                <a:cs typeface="Times New Roman" panose="02020603050405020304" pitchFamily="18" charset="0"/>
              </a:rPr>
              <a:t>Aufgaben</a:t>
            </a:r>
            <a:r>
              <a:rPr lang="en-GB" dirty="0" smtClean="0">
                <a:solidFill>
                  <a:srgbClr val="B3186D"/>
                </a:solidFill>
                <a:latin typeface="Sans open"/>
                <a:ea typeface="Calibri" panose="020F0502020204030204" pitchFamily="34" charset="0"/>
                <a:cs typeface="Times New Roman" panose="02020603050405020304" pitchFamily="18" charset="0"/>
              </a:rPr>
              <a:t> - </a:t>
            </a:r>
            <a:r>
              <a:rPr lang="da-DK" dirty="0" smtClean="0">
                <a:solidFill>
                  <a:srgbClr val="B3186D"/>
                </a:solidFill>
                <a:latin typeface="Sans open"/>
                <a:ea typeface="Calibri" panose="020F0502020204030204" pitchFamily="34" charset="0"/>
                <a:cs typeface="Times New Roman" panose="02020603050405020304" pitchFamily="18" charset="0"/>
              </a:rPr>
              <a:t>Antworten</a:t>
            </a:r>
            <a:r>
              <a:rPr lang="en-GB" dirty="0" smtClean="0">
                <a:solidFill>
                  <a:srgbClr val="B3186D"/>
                </a:solidFill>
                <a:latin typeface="Sans open"/>
                <a:ea typeface="Calibri" panose="020F0502020204030204" pitchFamily="34" charset="0"/>
                <a:cs typeface="Times New Roman" panose="02020603050405020304" pitchFamily="18" charset="0"/>
              </a:rPr>
              <a:t> </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95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raphic 925">
            <a:extLst>
              <a:ext uri="{FF2B5EF4-FFF2-40B4-BE49-F238E27FC236}">
                <a16:creationId xmlns:a16="http://schemas.microsoft.com/office/drawing/2014/main" id="{4CAF0AEF-171D-A6D4-D76A-656FA9F66839}"/>
              </a:ext>
            </a:extLst>
          </p:cNvPr>
          <p:cNvSpPr/>
          <p:nvPr/>
        </p:nvSpPr>
        <p:spPr>
          <a:xfrm>
            <a:off x="451307" y="1864741"/>
            <a:ext cx="5421630" cy="14760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e-DE" dirty="0"/>
          </a:p>
        </p:txBody>
      </p:sp>
      <p:sp>
        <p:nvSpPr>
          <p:cNvPr id="133" name="Graphic 926">
            <a:extLst>
              <a:ext uri="{FF2B5EF4-FFF2-40B4-BE49-F238E27FC236}">
                <a16:creationId xmlns:a16="http://schemas.microsoft.com/office/drawing/2014/main" id="{1A3302B6-5698-18A7-7BB2-D1F40A01273A}"/>
              </a:ext>
            </a:extLst>
          </p:cNvPr>
          <p:cNvSpPr/>
          <p:nvPr/>
        </p:nvSpPr>
        <p:spPr>
          <a:xfrm>
            <a:off x="451307" y="1864742"/>
            <a:ext cx="5421630" cy="14760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e-DE" dirty="0"/>
          </a:p>
        </p:txBody>
      </p:sp>
      <p:sp>
        <p:nvSpPr>
          <p:cNvPr id="134" name="Graphic 927">
            <a:extLst>
              <a:ext uri="{FF2B5EF4-FFF2-40B4-BE49-F238E27FC236}">
                <a16:creationId xmlns:a16="http://schemas.microsoft.com/office/drawing/2014/main" id="{77E94E36-7260-7A92-9A47-6F4C5E0636EF}"/>
              </a:ext>
            </a:extLst>
          </p:cNvPr>
          <p:cNvSpPr/>
          <p:nvPr/>
        </p:nvSpPr>
        <p:spPr>
          <a:xfrm>
            <a:off x="641807" y="1705430"/>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e-DE" dirty="0"/>
          </a:p>
        </p:txBody>
      </p:sp>
      <p:sp>
        <p:nvSpPr>
          <p:cNvPr id="2" name="Titel 1"/>
          <p:cNvSpPr>
            <a:spLocks noGrp="1"/>
          </p:cNvSpPr>
          <p:nvPr>
            <p:ph type="title"/>
          </p:nvPr>
        </p:nvSpPr>
        <p:spPr>
          <a:xfrm>
            <a:off x="838200" y="-9960"/>
            <a:ext cx="10515600" cy="1325563"/>
          </a:xfrm>
        </p:spPr>
        <p:txBody>
          <a:bodyPr>
            <a:normAutofit/>
          </a:bodyPr>
          <a:lstStyle/>
          <a:p>
            <a:r>
              <a:rPr lang="de-DE" sz="3200" dirty="0" smtClean="0">
                <a:solidFill>
                  <a:srgbClr val="B3186D"/>
                </a:solidFill>
                <a:latin typeface="Sans open"/>
                <a:ea typeface="Calibri" panose="020F0502020204030204" pitchFamily="34" charset="0"/>
                <a:cs typeface="Times New Roman" panose="02020603050405020304" pitchFamily="18" charset="0"/>
              </a:rPr>
              <a:t>Gruppenarbeit in Modul B</a:t>
            </a:r>
            <a:endParaRPr lang="de-DE" sz="3200" dirty="0">
              <a:solidFill>
                <a:srgbClr val="B3186D"/>
              </a:solidFill>
              <a:latin typeface="Sans open"/>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4FA1C972-1D45-80D1-8E82-891DE29D0174}"/>
              </a:ext>
            </a:extLst>
          </p:cNvPr>
          <p:cNvSpPr txBox="1"/>
          <p:nvPr/>
        </p:nvSpPr>
        <p:spPr>
          <a:xfrm>
            <a:off x="381918" y="1696940"/>
            <a:ext cx="5561972" cy="1476000"/>
          </a:xfrm>
          <a:prstGeom prst="rect">
            <a:avLst/>
          </a:prstGeom>
          <a:noFill/>
        </p:spPr>
        <p:txBody>
          <a:bodyPr wrap="square">
            <a:spAutoFit/>
          </a:bodyPr>
          <a:lstStyle/>
          <a:p>
            <a:pPr marL="412750">
              <a:spcBef>
                <a:spcPts val="140"/>
              </a:spcBef>
              <a:spcAft>
                <a:spcPts val="0"/>
              </a:spcAft>
            </a:pPr>
            <a:r>
              <a:rPr lang="de-DE" sz="1000" b="1" spc="-10" dirty="0" smtClean="0">
                <a:solidFill>
                  <a:srgbClr val="FFFFFF"/>
                </a:solidFill>
                <a:effectLst/>
                <a:latin typeface="Noto Sans" panose="020B0502040504020204" pitchFamily="34" charset="0"/>
                <a:ea typeface="Noto Sans" panose="020B0502040504020204" pitchFamily="34" charset="0"/>
              </a:rPr>
              <a:t>Auftrag</a:t>
            </a:r>
            <a:endParaRPr lang="de-DE" sz="1100" dirty="0" smtClean="0">
              <a:effectLst/>
              <a:latin typeface="Noto Sans" panose="020B0502040504020204" pitchFamily="34" charset="0"/>
              <a:ea typeface="Noto Sans" panose="020B0502040504020204" pitchFamily="34" charset="0"/>
            </a:endParaRPr>
          </a:p>
          <a:p>
            <a:pPr marL="732155" marR="255270">
              <a:lnSpc>
                <a:spcPct val="105000"/>
              </a:lnSpc>
              <a:spcBef>
                <a:spcPts val="875"/>
              </a:spcBef>
              <a:spcAft>
                <a:spcPts val="0"/>
              </a:spcAft>
            </a:pPr>
            <a:r>
              <a:rPr lang="de-DE" sz="1050" dirty="0" smtClean="0">
                <a:solidFill>
                  <a:srgbClr val="00B9F1"/>
                </a:solidFill>
                <a:latin typeface="Noto Sans" panose="020B0502040504020204" pitchFamily="34" charset="0"/>
                <a:ea typeface="Noto Sans" panose="020B0502040504020204" pitchFamily="34" charset="0"/>
              </a:rPr>
              <a:t>Erstelle gemeinsam mit deinen Klassenkameraden einen Fragebogen, in dem du Familie und Freunde oder Menschen in deiner Gemeinde zum Thema Jod und dessen Auswirkungen auf ihre Gesundheit befragst.</a:t>
            </a:r>
          </a:p>
          <a:p>
            <a:pPr marL="732155" marR="255270">
              <a:lnSpc>
                <a:spcPct val="105000"/>
              </a:lnSpc>
              <a:spcBef>
                <a:spcPts val="875"/>
              </a:spcBef>
              <a:spcAft>
                <a:spcPts val="0"/>
              </a:spcAft>
            </a:pPr>
            <a:r>
              <a:rPr lang="de-DE" sz="1000" b="1" dirty="0" smtClean="0">
                <a:solidFill>
                  <a:srgbClr val="00B9F1"/>
                </a:solidFill>
                <a:latin typeface="Noto Sans" panose="020B0502040504020204" pitchFamily="34" charset="0"/>
                <a:ea typeface="Noto Sans" panose="020B0502040504020204" pitchFamily="34" charset="0"/>
              </a:rPr>
              <a:t>Wie man einen Fragebogen erstellt und wie man eine Studie durchführt, erfahrt ihr auf der Plattform „Das Jod-ABC“ .</a:t>
            </a:r>
            <a:endParaRPr lang="de-DE" sz="1100" dirty="0">
              <a:effectLst/>
              <a:latin typeface="Noto Sans" panose="020B0502040504020204" pitchFamily="34" charset="0"/>
              <a:ea typeface="Noto Sans" panose="020B0502040504020204" pitchFamily="34" charset="0"/>
            </a:endParaRPr>
          </a:p>
        </p:txBody>
      </p:sp>
      <p:sp>
        <p:nvSpPr>
          <p:cNvPr id="135" name="Graphic 937">
            <a:extLst>
              <a:ext uri="{FF2B5EF4-FFF2-40B4-BE49-F238E27FC236}">
                <a16:creationId xmlns:a16="http://schemas.microsoft.com/office/drawing/2014/main" id="{1062E9F1-75E5-09D7-7EF7-B1CB1330C622}"/>
              </a:ext>
            </a:extLst>
          </p:cNvPr>
          <p:cNvSpPr/>
          <p:nvPr/>
        </p:nvSpPr>
        <p:spPr>
          <a:xfrm>
            <a:off x="527507" y="2100327"/>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e-DE" dirty="0"/>
          </a:p>
        </p:txBody>
      </p:sp>
      <p:sp>
        <p:nvSpPr>
          <p:cNvPr id="136" name="Graphic 925">
            <a:extLst>
              <a:ext uri="{FF2B5EF4-FFF2-40B4-BE49-F238E27FC236}">
                <a16:creationId xmlns:a16="http://schemas.microsoft.com/office/drawing/2014/main" id="{F448BC9F-4F07-554B-CCEF-6FA9091EB0C5}"/>
              </a:ext>
            </a:extLst>
          </p:cNvPr>
          <p:cNvSpPr/>
          <p:nvPr/>
        </p:nvSpPr>
        <p:spPr>
          <a:xfrm>
            <a:off x="6282760" y="1960311"/>
            <a:ext cx="5421630" cy="118491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e-DE" dirty="0"/>
          </a:p>
        </p:txBody>
      </p:sp>
      <p:sp>
        <p:nvSpPr>
          <p:cNvPr id="137" name="Graphic 926">
            <a:extLst>
              <a:ext uri="{FF2B5EF4-FFF2-40B4-BE49-F238E27FC236}">
                <a16:creationId xmlns:a16="http://schemas.microsoft.com/office/drawing/2014/main" id="{CB5067DC-AE62-0769-EE3B-617F18CED376}"/>
              </a:ext>
            </a:extLst>
          </p:cNvPr>
          <p:cNvSpPr/>
          <p:nvPr/>
        </p:nvSpPr>
        <p:spPr>
          <a:xfrm>
            <a:off x="6306007" y="1959462"/>
            <a:ext cx="5421630" cy="11844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e-DE" dirty="0"/>
          </a:p>
        </p:txBody>
      </p:sp>
      <p:sp>
        <p:nvSpPr>
          <p:cNvPr id="138" name="Graphic 927">
            <a:extLst>
              <a:ext uri="{FF2B5EF4-FFF2-40B4-BE49-F238E27FC236}">
                <a16:creationId xmlns:a16="http://schemas.microsoft.com/office/drawing/2014/main" id="{088796EA-1EBF-933F-D016-01EAC2A6C055}"/>
              </a:ext>
            </a:extLst>
          </p:cNvPr>
          <p:cNvSpPr/>
          <p:nvPr/>
        </p:nvSpPr>
        <p:spPr>
          <a:xfrm>
            <a:off x="6496507" y="1831901"/>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e-DE" dirty="0"/>
          </a:p>
        </p:txBody>
      </p:sp>
      <p:sp>
        <p:nvSpPr>
          <p:cNvPr id="140" name="Graphic 937">
            <a:extLst>
              <a:ext uri="{FF2B5EF4-FFF2-40B4-BE49-F238E27FC236}">
                <a16:creationId xmlns:a16="http://schemas.microsoft.com/office/drawing/2014/main" id="{6636F75C-6635-D77A-6D20-924A5239129D}"/>
              </a:ext>
            </a:extLst>
          </p:cNvPr>
          <p:cNvSpPr/>
          <p:nvPr/>
        </p:nvSpPr>
        <p:spPr>
          <a:xfrm>
            <a:off x="6382207" y="2125198"/>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e-DE" dirty="0"/>
          </a:p>
        </p:txBody>
      </p:sp>
      <p:sp>
        <p:nvSpPr>
          <p:cNvPr id="146" name="Graphic 925">
            <a:extLst>
              <a:ext uri="{FF2B5EF4-FFF2-40B4-BE49-F238E27FC236}">
                <a16:creationId xmlns:a16="http://schemas.microsoft.com/office/drawing/2014/main" id="{3267B911-2322-934E-E132-5E735D0DCD8C}"/>
              </a:ext>
            </a:extLst>
          </p:cNvPr>
          <p:cNvSpPr/>
          <p:nvPr/>
        </p:nvSpPr>
        <p:spPr>
          <a:xfrm>
            <a:off x="560028" y="4375014"/>
            <a:ext cx="5421630" cy="11160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e-DE" dirty="0"/>
          </a:p>
        </p:txBody>
      </p:sp>
      <p:sp>
        <p:nvSpPr>
          <p:cNvPr id="147" name="Graphic 926">
            <a:extLst>
              <a:ext uri="{FF2B5EF4-FFF2-40B4-BE49-F238E27FC236}">
                <a16:creationId xmlns:a16="http://schemas.microsoft.com/office/drawing/2014/main" id="{3B7606FB-C1F8-F6EB-EA04-41EE2D861BE3}"/>
              </a:ext>
            </a:extLst>
          </p:cNvPr>
          <p:cNvSpPr/>
          <p:nvPr/>
        </p:nvSpPr>
        <p:spPr>
          <a:xfrm>
            <a:off x="552076" y="4375009"/>
            <a:ext cx="5421630" cy="11160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e-DE" dirty="0"/>
          </a:p>
        </p:txBody>
      </p:sp>
      <p:sp>
        <p:nvSpPr>
          <p:cNvPr id="148" name="Graphic 927">
            <a:extLst>
              <a:ext uri="{FF2B5EF4-FFF2-40B4-BE49-F238E27FC236}">
                <a16:creationId xmlns:a16="http://schemas.microsoft.com/office/drawing/2014/main" id="{0634E604-1321-06BF-029B-547213BBF9CB}"/>
              </a:ext>
            </a:extLst>
          </p:cNvPr>
          <p:cNvSpPr/>
          <p:nvPr/>
        </p:nvSpPr>
        <p:spPr>
          <a:xfrm>
            <a:off x="797429" y="4218565"/>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e-DE" dirty="0"/>
          </a:p>
        </p:txBody>
      </p:sp>
      <p:sp>
        <p:nvSpPr>
          <p:cNvPr id="150" name="Graphic 937">
            <a:extLst>
              <a:ext uri="{FF2B5EF4-FFF2-40B4-BE49-F238E27FC236}">
                <a16:creationId xmlns:a16="http://schemas.microsoft.com/office/drawing/2014/main" id="{BE965160-A283-7916-2D82-829540D880AE}"/>
              </a:ext>
            </a:extLst>
          </p:cNvPr>
          <p:cNvSpPr/>
          <p:nvPr/>
        </p:nvSpPr>
        <p:spPr>
          <a:xfrm>
            <a:off x="652130" y="4610595"/>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e-DE" dirty="0"/>
          </a:p>
        </p:txBody>
      </p:sp>
      <p:sp>
        <p:nvSpPr>
          <p:cNvPr id="151" name="Graphic 925">
            <a:extLst>
              <a:ext uri="{FF2B5EF4-FFF2-40B4-BE49-F238E27FC236}">
                <a16:creationId xmlns:a16="http://schemas.microsoft.com/office/drawing/2014/main" id="{45686A53-060C-5984-B147-417A594B3894}"/>
              </a:ext>
            </a:extLst>
          </p:cNvPr>
          <p:cNvSpPr/>
          <p:nvPr/>
        </p:nvSpPr>
        <p:spPr>
          <a:xfrm>
            <a:off x="6388777" y="4112276"/>
            <a:ext cx="5421630" cy="14760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e-DE" dirty="0"/>
          </a:p>
        </p:txBody>
      </p:sp>
      <p:sp>
        <p:nvSpPr>
          <p:cNvPr id="152" name="Graphic 926">
            <a:extLst>
              <a:ext uri="{FF2B5EF4-FFF2-40B4-BE49-F238E27FC236}">
                <a16:creationId xmlns:a16="http://schemas.microsoft.com/office/drawing/2014/main" id="{B0293BC1-16E3-05EB-6479-2D373242F31B}"/>
              </a:ext>
            </a:extLst>
          </p:cNvPr>
          <p:cNvSpPr/>
          <p:nvPr/>
        </p:nvSpPr>
        <p:spPr>
          <a:xfrm>
            <a:off x="6388777" y="4112279"/>
            <a:ext cx="5421630" cy="14760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e-DE" dirty="0"/>
          </a:p>
        </p:txBody>
      </p:sp>
      <p:sp>
        <p:nvSpPr>
          <p:cNvPr id="153" name="Graphic 927">
            <a:extLst>
              <a:ext uri="{FF2B5EF4-FFF2-40B4-BE49-F238E27FC236}">
                <a16:creationId xmlns:a16="http://schemas.microsoft.com/office/drawing/2014/main" id="{B029CA39-7DE0-91F7-8B50-16A042A0F62C}"/>
              </a:ext>
            </a:extLst>
          </p:cNvPr>
          <p:cNvSpPr/>
          <p:nvPr/>
        </p:nvSpPr>
        <p:spPr>
          <a:xfrm>
            <a:off x="6579277" y="3995500"/>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e-DE" dirty="0"/>
          </a:p>
        </p:txBody>
      </p:sp>
      <p:sp>
        <p:nvSpPr>
          <p:cNvPr id="155" name="Graphic 937">
            <a:extLst>
              <a:ext uri="{FF2B5EF4-FFF2-40B4-BE49-F238E27FC236}">
                <a16:creationId xmlns:a16="http://schemas.microsoft.com/office/drawing/2014/main" id="{F35123F5-DBBA-15BA-39B1-4138F36D256E}"/>
              </a:ext>
            </a:extLst>
          </p:cNvPr>
          <p:cNvSpPr/>
          <p:nvPr/>
        </p:nvSpPr>
        <p:spPr>
          <a:xfrm>
            <a:off x="6464977" y="4868861"/>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e-DE" dirty="0"/>
          </a:p>
        </p:txBody>
      </p:sp>
      <p:sp>
        <p:nvSpPr>
          <p:cNvPr id="162" name="TextBox 161">
            <a:extLst>
              <a:ext uri="{FF2B5EF4-FFF2-40B4-BE49-F238E27FC236}">
                <a16:creationId xmlns:a16="http://schemas.microsoft.com/office/drawing/2014/main" id="{92F52313-0C8E-32BC-C2A7-8C8C7DA2199B}"/>
              </a:ext>
            </a:extLst>
          </p:cNvPr>
          <p:cNvSpPr txBox="1"/>
          <p:nvPr/>
        </p:nvSpPr>
        <p:spPr>
          <a:xfrm>
            <a:off x="6204544" y="1391797"/>
            <a:ext cx="6176962" cy="276999"/>
          </a:xfrm>
          <a:prstGeom prst="rect">
            <a:avLst/>
          </a:prstGeom>
          <a:noFill/>
        </p:spPr>
        <p:txBody>
          <a:bodyPr wrap="square">
            <a:spAutoFit/>
          </a:bodyPr>
          <a:lstStyle/>
          <a:p>
            <a:r>
              <a:rPr lang="de-DE" sz="1200" b="1" dirty="0" smtClean="0">
                <a:solidFill>
                  <a:srgbClr val="E62C78"/>
                </a:solidFill>
                <a:latin typeface="Noto Sans" panose="020B0502040504020204" pitchFamily="34" charset="0"/>
                <a:ea typeface="Noto Sans" panose="020B0502040504020204" pitchFamily="34" charset="0"/>
              </a:rPr>
              <a:t>Werdet ein Jod</a:t>
            </a:r>
            <a:r>
              <a:rPr lang="de-DE" sz="1200" b="1" spc="-20" dirty="0" smtClean="0">
                <a:solidFill>
                  <a:srgbClr val="E62C78"/>
                </a:solidFill>
                <a:latin typeface="Noto Sans" panose="020B0502040504020204" pitchFamily="34" charset="0"/>
                <a:ea typeface="Noto Sans" panose="020B0502040504020204" pitchFamily="34" charset="0"/>
              </a:rPr>
              <a:t>-Detektiv</a:t>
            </a:r>
            <a:r>
              <a:rPr lang="de-DE" sz="1200" b="1" dirty="0" smtClean="0">
                <a:solidFill>
                  <a:srgbClr val="E62C78"/>
                </a:solidFill>
                <a:effectLst/>
                <a:latin typeface="Noto Sans" panose="020B0502040504020204" pitchFamily="34" charset="0"/>
                <a:ea typeface="Noto Sans" panose="020B0502040504020204" pitchFamily="34" charset="0"/>
              </a:rPr>
              <a:t>:</a:t>
            </a:r>
            <a:r>
              <a:rPr lang="de-DE" sz="1200" b="1" spc="-5" dirty="0" smtClean="0">
                <a:solidFill>
                  <a:srgbClr val="E62C78"/>
                </a:solidFill>
                <a:effectLst/>
                <a:latin typeface="Noto Sans" panose="020B0502040504020204" pitchFamily="34" charset="0"/>
                <a:ea typeface="Noto Sans" panose="020B0502040504020204" pitchFamily="34" charset="0"/>
              </a:rPr>
              <a:t> Erstellt ein Nahrungsprotokoll für eine Familie </a:t>
            </a:r>
            <a:endParaRPr lang="de-DE" sz="1200" b="1" dirty="0"/>
          </a:p>
        </p:txBody>
      </p:sp>
      <p:sp>
        <p:nvSpPr>
          <p:cNvPr id="164" name="TextBox 163">
            <a:extLst>
              <a:ext uri="{FF2B5EF4-FFF2-40B4-BE49-F238E27FC236}">
                <a16:creationId xmlns:a16="http://schemas.microsoft.com/office/drawing/2014/main" id="{58683EBA-897B-50AC-6AFB-45B14D8ED21E}"/>
              </a:ext>
            </a:extLst>
          </p:cNvPr>
          <p:cNvSpPr txBox="1"/>
          <p:nvPr/>
        </p:nvSpPr>
        <p:spPr>
          <a:xfrm>
            <a:off x="534318" y="3654845"/>
            <a:ext cx="6685039" cy="380361"/>
          </a:xfrm>
          <a:prstGeom prst="rect">
            <a:avLst/>
          </a:prstGeom>
          <a:noFill/>
        </p:spPr>
        <p:txBody>
          <a:bodyPr wrap="square">
            <a:spAutoFit/>
          </a:bodyPr>
          <a:lstStyle/>
          <a:p>
            <a:pPr marR="2828925">
              <a:lnSpc>
                <a:spcPct val="78000"/>
              </a:lnSpc>
            </a:pPr>
            <a:r>
              <a:rPr lang="de-DE" sz="1200" b="1" dirty="0" smtClean="0">
                <a:solidFill>
                  <a:srgbClr val="E62C78"/>
                </a:solidFill>
                <a:latin typeface="Noto Sans" panose="020B0502040504020204" pitchFamily="34" charset="0"/>
                <a:ea typeface="Noto Sans" panose="020B0502040504020204" pitchFamily="34" charset="0"/>
              </a:rPr>
              <a:t>Seid dem Jod auf der Spur: Kartiert die weltweiten Programme der Jodanreicherung</a:t>
            </a:r>
            <a:endParaRPr lang="de-DE" sz="1200" b="1" dirty="0">
              <a:solidFill>
                <a:srgbClr val="E62C78"/>
              </a:solidFill>
              <a:latin typeface="Noto Sans" panose="020B0502040504020204" pitchFamily="34" charset="0"/>
              <a:ea typeface="Noto Sans" panose="020B0502040504020204" pitchFamily="34" charset="0"/>
            </a:endParaRPr>
          </a:p>
        </p:txBody>
      </p:sp>
      <p:sp>
        <p:nvSpPr>
          <p:cNvPr id="166" name="TextBox 165">
            <a:extLst>
              <a:ext uri="{FF2B5EF4-FFF2-40B4-BE49-F238E27FC236}">
                <a16:creationId xmlns:a16="http://schemas.microsoft.com/office/drawing/2014/main" id="{8944DCD9-C496-0C1B-1265-00E1A52AFFF7}"/>
              </a:ext>
            </a:extLst>
          </p:cNvPr>
          <p:cNvSpPr txBox="1"/>
          <p:nvPr/>
        </p:nvSpPr>
        <p:spPr>
          <a:xfrm>
            <a:off x="6306007" y="3708576"/>
            <a:ext cx="6224586" cy="276999"/>
          </a:xfrm>
          <a:prstGeom prst="rect">
            <a:avLst/>
          </a:prstGeom>
          <a:noFill/>
        </p:spPr>
        <p:txBody>
          <a:bodyPr wrap="square">
            <a:spAutoFit/>
          </a:bodyPr>
          <a:lstStyle/>
          <a:p>
            <a:r>
              <a:rPr lang="de-DE" sz="1200" b="1" dirty="0" smtClean="0">
                <a:solidFill>
                  <a:srgbClr val="E62C78"/>
                </a:solidFill>
                <a:latin typeface="Noto Sans" panose="020B0502040504020204" pitchFamily="34" charset="0"/>
                <a:ea typeface="Noto Sans" panose="020B0502040504020204" pitchFamily="34" charset="0"/>
              </a:rPr>
              <a:t>Nachforschungen zum Jod</a:t>
            </a:r>
            <a:r>
              <a:rPr lang="de-DE" sz="1200" b="1" dirty="0" smtClean="0">
                <a:solidFill>
                  <a:srgbClr val="E62C78"/>
                </a:solidFill>
                <a:effectLst/>
                <a:latin typeface="Noto Sans" panose="020B0502040504020204" pitchFamily="34" charset="0"/>
                <a:ea typeface="Noto Sans" panose="020B0502040504020204" pitchFamily="34" charset="0"/>
              </a:rPr>
              <a:t>:</a:t>
            </a:r>
            <a:r>
              <a:rPr lang="de-DE" sz="1200" b="1" spc="-5" dirty="0" smtClean="0">
                <a:solidFill>
                  <a:srgbClr val="E62C78"/>
                </a:solidFill>
                <a:effectLst/>
                <a:latin typeface="Noto Sans" panose="020B0502040504020204" pitchFamily="34" charset="0"/>
                <a:ea typeface="Noto Sans" panose="020B0502040504020204" pitchFamily="34" charset="0"/>
              </a:rPr>
              <a:t> Erkundet lokale Lebensmittelquellen</a:t>
            </a:r>
            <a:endParaRPr lang="de-DE" sz="1200" b="1" dirty="0"/>
          </a:p>
        </p:txBody>
      </p:sp>
      <p:sp>
        <p:nvSpPr>
          <p:cNvPr id="170" name="TextBox 169">
            <a:extLst>
              <a:ext uri="{FF2B5EF4-FFF2-40B4-BE49-F238E27FC236}">
                <a16:creationId xmlns:a16="http://schemas.microsoft.com/office/drawing/2014/main" id="{DF1A1BC8-D02C-0A0A-F2DB-1D2D4A86C03E}"/>
              </a:ext>
            </a:extLst>
          </p:cNvPr>
          <p:cNvSpPr txBox="1"/>
          <p:nvPr/>
        </p:nvSpPr>
        <p:spPr>
          <a:xfrm>
            <a:off x="199805" y="1402248"/>
            <a:ext cx="6294527" cy="276999"/>
          </a:xfrm>
          <a:prstGeom prst="rect">
            <a:avLst/>
          </a:prstGeom>
          <a:noFill/>
        </p:spPr>
        <p:txBody>
          <a:bodyPr wrap="square">
            <a:spAutoFit/>
          </a:bodyPr>
          <a:lstStyle/>
          <a:p>
            <a:r>
              <a:rPr lang="de-DE" sz="1200" b="1" dirty="0" smtClean="0">
                <a:solidFill>
                  <a:srgbClr val="E62C78"/>
                </a:solidFill>
                <a:latin typeface="Noto Sans" panose="020B0502040504020204" pitchFamily="34" charset="0"/>
                <a:ea typeface="Noto Sans" panose="020B0502040504020204" pitchFamily="34" charset="0"/>
              </a:rPr>
              <a:t>Erforscht das Wissen von Jod: Erstellung eines Fragebogens für euer Umfeld</a:t>
            </a:r>
            <a:endParaRPr lang="de-DE" sz="1200" b="1" dirty="0"/>
          </a:p>
        </p:txBody>
      </p:sp>
      <p:sp>
        <p:nvSpPr>
          <p:cNvPr id="172" name="TextBox 171">
            <a:extLst>
              <a:ext uri="{FF2B5EF4-FFF2-40B4-BE49-F238E27FC236}">
                <a16:creationId xmlns:a16="http://schemas.microsoft.com/office/drawing/2014/main" id="{04B41BA8-D821-6DA3-8146-E39183ACC0E2}"/>
              </a:ext>
            </a:extLst>
          </p:cNvPr>
          <p:cNvSpPr txBox="1"/>
          <p:nvPr/>
        </p:nvSpPr>
        <p:spPr>
          <a:xfrm>
            <a:off x="5740400" y="1830199"/>
            <a:ext cx="5987237" cy="1306640"/>
          </a:xfrm>
          <a:prstGeom prst="rect">
            <a:avLst/>
          </a:prstGeom>
          <a:noFill/>
        </p:spPr>
        <p:txBody>
          <a:bodyPr wrap="square">
            <a:spAutoFit/>
          </a:bodyPr>
          <a:lstStyle/>
          <a:p>
            <a:pPr marL="869950"/>
            <a:r>
              <a:rPr lang="de-DE" sz="1000" b="1" spc="-10" dirty="0" smtClean="0">
                <a:solidFill>
                  <a:srgbClr val="FFFFFF"/>
                </a:solidFill>
                <a:effectLst/>
                <a:latin typeface="Noto Sans" panose="020B0502040504020204" pitchFamily="34" charset="0"/>
                <a:ea typeface="Noto Sans" panose="020B0502040504020204" pitchFamily="34" charset="0"/>
              </a:rPr>
              <a:t>Auftrag</a:t>
            </a:r>
            <a:endParaRPr lang="de-DE" sz="1000" dirty="0" smtClean="0">
              <a:effectLst/>
              <a:latin typeface="Noto Sans" panose="020B0502040504020204" pitchFamily="34" charset="0"/>
              <a:ea typeface="Noto Sans" panose="020B0502040504020204" pitchFamily="34" charset="0"/>
            </a:endParaRPr>
          </a:p>
          <a:p>
            <a:pPr marL="1189355" marR="606425">
              <a:lnSpc>
                <a:spcPct val="105000"/>
              </a:lnSpc>
              <a:spcBef>
                <a:spcPts val="955"/>
              </a:spcBef>
              <a:spcAft>
                <a:spcPts val="0"/>
              </a:spcAft>
            </a:pPr>
            <a:r>
              <a:rPr lang="de-DE" sz="1050" dirty="0" smtClean="0">
                <a:solidFill>
                  <a:srgbClr val="00B9F1"/>
                </a:solidFill>
                <a:effectLst/>
                <a:latin typeface="Noto Sans" panose="020B0502040504020204" pitchFamily="34" charset="0"/>
                <a:ea typeface="Noto Sans" panose="020B0502040504020204" pitchFamily="34" charset="0"/>
              </a:rPr>
              <a:t>Erstellt gemeinsam mit der Gruppe ein Jod-Nahrungsprotokoll, wobei ihr euch darauf konzentriert, woher das Jod in der </a:t>
            </a:r>
            <a:r>
              <a:rPr lang="de-DE" sz="1050" dirty="0" smtClean="0">
                <a:solidFill>
                  <a:srgbClr val="00B9F1"/>
                </a:solidFill>
                <a:latin typeface="Noto Sans" panose="020B0502040504020204" pitchFamily="34" charset="0"/>
                <a:ea typeface="Noto Sans" panose="020B0502040504020204" pitchFamily="34" charset="0"/>
              </a:rPr>
              <a:t>Ernährung</a:t>
            </a:r>
            <a:r>
              <a:rPr lang="de-DE" sz="1050" dirty="0" smtClean="0">
                <a:solidFill>
                  <a:srgbClr val="00B9F1"/>
                </a:solidFill>
                <a:effectLst/>
                <a:latin typeface="Noto Sans" panose="020B0502040504020204" pitchFamily="34" charset="0"/>
                <a:ea typeface="Noto Sans" panose="020B0502040504020204" pitchFamily="34" charset="0"/>
              </a:rPr>
              <a:t> kommt. Nutzt das Jod Feedback Tool.</a:t>
            </a:r>
          </a:p>
          <a:p>
            <a:pPr marL="1189355">
              <a:spcBef>
                <a:spcPts val="900"/>
              </a:spcBef>
              <a:spcAft>
                <a:spcPts val="0"/>
              </a:spcAft>
            </a:pPr>
            <a:r>
              <a:rPr lang="de-DE" sz="1000" b="1" dirty="0" smtClean="0">
                <a:solidFill>
                  <a:srgbClr val="00B9F1"/>
                </a:solidFill>
                <a:effectLst/>
                <a:latin typeface="Noto Sans" panose="020B0502040504020204" pitchFamily="34" charset="0"/>
                <a:ea typeface="Noto Sans" panose="020B0502040504020204" pitchFamily="34" charset="0"/>
              </a:rPr>
              <a:t>Wie man </a:t>
            </a:r>
            <a:r>
              <a:rPr lang="de-DE" sz="1000" b="1" dirty="0" smtClean="0">
                <a:solidFill>
                  <a:srgbClr val="00B9F1"/>
                </a:solidFill>
                <a:latin typeface="Noto Sans" panose="020B0502040504020204" pitchFamily="34" charset="0"/>
                <a:ea typeface="Noto Sans" panose="020B0502040504020204" pitchFamily="34" charset="0"/>
              </a:rPr>
              <a:t>ein Nahrungsprotokoll erstellt, erfahrt ihr auf der Plattform “Das Jod-ABC”.</a:t>
            </a:r>
            <a:endParaRPr lang="de-DE" sz="1000" dirty="0">
              <a:effectLst/>
              <a:latin typeface="Noto Sans" panose="020B0502040504020204" pitchFamily="34" charset="0"/>
              <a:ea typeface="Noto Sans" panose="020B0502040504020204" pitchFamily="34" charset="0"/>
            </a:endParaRPr>
          </a:p>
        </p:txBody>
      </p:sp>
      <p:sp>
        <p:nvSpPr>
          <p:cNvPr id="174" name="TextBox 173">
            <a:extLst>
              <a:ext uri="{FF2B5EF4-FFF2-40B4-BE49-F238E27FC236}">
                <a16:creationId xmlns:a16="http://schemas.microsoft.com/office/drawing/2014/main" id="{4AFAD722-F5F2-4355-111A-AA9C76D4B9A9}"/>
              </a:ext>
            </a:extLst>
          </p:cNvPr>
          <p:cNvSpPr txBox="1"/>
          <p:nvPr/>
        </p:nvSpPr>
        <p:spPr>
          <a:xfrm>
            <a:off x="-30821" y="4212870"/>
            <a:ext cx="6004528" cy="1309205"/>
          </a:xfrm>
          <a:prstGeom prst="rect">
            <a:avLst/>
          </a:prstGeom>
          <a:noFill/>
        </p:spPr>
        <p:txBody>
          <a:bodyPr wrap="square">
            <a:spAutoFit/>
          </a:bodyPr>
          <a:lstStyle/>
          <a:p>
            <a:pPr marL="881380"/>
            <a:r>
              <a:rPr lang="de-DE" sz="1000" b="1" spc="-10" dirty="0" smtClean="0">
                <a:solidFill>
                  <a:srgbClr val="FFFFFF"/>
                </a:solidFill>
                <a:effectLst/>
                <a:latin typeface="Noto Sans" panose="020B0502040504020204" pitchFamily="34" charset="0"/>
                <a:ea typeface="Noto Sans" panose="020B0502040504020204" pitchFamily="34" charset="0"/>
              </a:rPr>
              <a:t>Auftrag</a:t>
            </a:r>
            <a:endParaRPr lang="de-DE" sz="1100" dirty="0" smtClean="0">
              <a:effectLst/>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de-DE" sz="1050" dirty="0" smtClean="0">
                <a:solidFill>
                  <a:srgbClr val="00B9F1"/>
                </a:solidFill>
                <a:effectLst/>
                <a:latin typeface="Noto Sans" panose="020B0502040504020204" pitchFamily="34" charset="0"/>
                <a:ea typeface="Noto Sans" panose="020B0502040504020204" pitchFamily="34" charset="0"/>
              </a:rPr>
              <a:t>Untersucht und vergleicht gemeinsam mit eurer Gruppe die Jodanreicherungs-programme in verschiedenen Ländern einschließlich Deutschland.</a:t>
            </a:r>
          </a:p>
          <a:p>
            <a:pPr marL="1200785" marR="570230">
              <a:lnSpc>
                <a:spcPct val="105000"/>
              </a:lnSpc>
              <a:spcBef>
                <a:spcPts val="900"/>
              </a:spcBef>
              <a:spcAft>
                <a:spcPts val="0"/>
              </a:spcAft>
            </a:pPr>
            <a:r>
              <a:rPr lang="de-DE" sz="1000" b="1" spc="25" dirty="0" smtClean="0">
                <a:solidFill>
                  <a:srgbClr val="00B9F1"/>
                </a:solidFill>
                <a:effectLst/>
                <a:latin typeface="Noto Sans" panose="020B0502040504020204" pitchFamily="34" charset="0"/>
                <a:ea typeface="Noto Sans" panose="020B0502040504020204" pitchFamily="34" charset="0"/>
              </a:rPr>
              <a:t>Erfahrt mehr über Jodanreicherungsprogramme auf der Plattform „Das Jod-</a:t>
            </a:r>
            <a:r>
              <a:rPr lang="de-DE" sz="1000" b="1" dirty="0" smtClean="0">
                <a:solidFill>
                  <a:srgbClr val="00B9F1"/>
                </a:solidFill>
                <a:effectLst/>
                <a:latin typeface="Noto Sans" panose="020B0502040504020204" pitchFamily="34" charset="0"/>
                <a:ea typeface="Noto Sans" panose="020B0502040504020204" pitchFamily="34" charset="0"/>
              </a:rPr>
              <a:t>ABC“ .</a:t>
            </a:r>
            <a:endParaRPr lang="de-DE" sz="1050" dirty="0"/>
          </a:p>
        </p:txBody>
      </p:sp>
      <p:sp>
        <p:nvSpPr>
          <p:cNvPr id="176" name="TextBox 175">
            <a:extLst>
              <a:ext uri="{FF2B5EF4-FFF2-40B4-BE49-F238E27FC236}">
                <a16:creationId xmlns:a16="http://schemas.microsoft.com/office/drawing/2014/main" id="{C16E99CB-DB06-1375-9A3C-6ADA1295F062}"/>
              </a:ext>
            </a:extLst>
          </p:cNvPr>
          <p:cNvSpPr txBox="1"/>
          <p:nvPr/>
        </p:nvSpPr>
        <p:spPr>
          <a:xfrm>
            <a:off x="5889342" y="3992751"/>
            <a:ext cx="6189244" cy="1674176"/>
          </a:xfrm>
          <a:prstGeom prst="rect">
            <a:avLst/>
          </a:prstGeom>
          <a:noFill/>
        </p:spPr>
        <p:txBody>
          <a:bodyPr wrap="square">
            <a:spAutoFit/>
          </a:bodyPr>
          <a:lstStyle/>
          <a:p>
            <a:pPr marL="881380"/>
            <a:r>
              <a:rPr lang="de-DE" sz="1000" b="1" spc="-10" dirty="0" smtClean="0">
                <a:solidFill>
                  <a:srgbClr val="FFFFFF"/>
                </a:solidFill>
                <a:effectLst/>
                <a:latin typeface="Noto Sans" panose="020B0502040504020204" pitchFamily="34" charset="0"/>
                <a:ea typeface="Noto Sans" panose="020B0502040504020204" pitchFamily="34" charset="0"/>
              </a:rPr>
              <a:t>Auftrag</a:t>
            </a:r>
            <a:endParaRPr lang="de-DE" sz="1100" dirty="0" smtClean="0">
              <a:effectLst/>
              <a:latin typeface="Noto Sans" panose="020B0502040504020204" pitchFamily="34" charset="0"/>
              <a:ea typeface="Noto Sans" panose="020B0502040504020204" pitchFamily="34" charset="0"/>
            </a:endParaRPr>
          </a:p>
          <a:p>
            <a:pPr marL="1200785" marR="570230">
              <a:lnSpc>
                <a:spcPct val="105000"/>
              </a:lnSpc>
              <a:spcBef>
                <a:spcPts val="1010"/>
              </a:spcBef>
              <a:spcAft>
                <a:spcPts val="0"/>
              </a:spcAft>
            </a:pPr>
            <a:r>
              <a:rPr lang="de-DE" sz="1050" dirty="0" smtClean="0">
                <a:solidFill>
                  <a:srgbClr val="00B9F1"/>
                </a:solidFill>
                <a:latin typeface="Noto Sans" panose="020B0502040504020204" pitchFamily="34" charset="0"/>
                <a:ea typeface="Noto Sans" panose="020B0502040504020204" pitchFamily="34" charset="0"/>
              </a:rPr>
              <a:t>Erkundet lokale Geschäfte und Märkte, um jodhaltige Lebensmittel zu finden. Arbeitet mit eurer Gruppe zusammen, um Geschäfte auszuwählen, Produkte zu untersuchen und die Ergebnisse zu dokumentieren. Bereitet eine Präsentation für die Klasse vor. Alternativ könnt ihr auch eine Onlinesuche durchführen.</a:t>
            </a:r>
          </a:p>
          <a:p>
            <a:pPr marL="1200785" marR="570230">
              <a:lnSpc>
                <a:spcPct val="105000"/>
              </a:lnSpc>
              <a:spcBef>
                <a:spcPts val="1010"/>
              </a:spcBef>
              <a:spcAft>
                <a:spcPts val="0"/>
              </a:spcAft>
            </a:pPr>
            <a:r>
              <a:rPr lang="de-DE" sz="1000" b="1" dirty="0" smtClean="0">
                <a:solidFill>
                  <a:srgbClr val="00B9F1"/>
                </a:solidFill>
                <a:latin typeface="Noto Sans" panose="020B0502040504020204" pitchFamily="34" charset="0"/>
                <a:ea typeface="Noto Sans" panose="020B0502040504020204" pitchFamily="34" charset="0"/>
              </a:rPr>
              <a:t>Hinweise</a:t>
            </a:r>
            <a:r>
              <a:rPr lang="de-DE" sz="1000" b="1" dirty="0" smtClean="0">
                <a:solidFill>
                  <a:srgbClr val="00B9F1"/>
                </a:solidFill>
                <a:effectLst/>
                <a:latin typeface="Noto Sans" panose="020B0502040504020204" pitchFamily="34" charset="0"/>
                <a:ea typeface="Noto Sans" panose="020B0502040504020204" pitchFamily="34" charset="0"/>
              </a:rPr>
              <a:t> für die Erkundungen findet ihr auf der Plattform “Das Jod ABC”.</a:t>
            </a:r>
            <a:endParaRPr lang="de-DE" sz="1100" dirty="0">
              <a:effectLst/>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11957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B3186D"/>
                </a:solidFill>
                <a:latin typeface="Sans open"/>
                <a:ea typeface="Calibri" panose="020F0502020204030204" pitchFamily="34" charset="0"/>
                <a:cs typeface="Times New Roman" panose="02020603050405020304" pitchFamily="18" charset="0"/>
              </a:rPr>
              <a:t>Gruppenarbeit in Modul C</a:t>
            </a:r>
            <a:endParaRPr lang="de-DE" dirty="0"/>
          </a:p>
        </p:txBody>
      </p:sp>
      <p:sp>
        <p:nvSpPr>
          <p:cNvPr id="7" name="Graphic 925">
            <a:extLst>
              <a:ext uri="{FF2B5EF4-FFF2-40B4-BE49-F238E27FC236}">
                <a16:creationId xmlns:a16="http://schemas.microsoft.com/office/drawing/2014/main" id="{4CAF0AEF-171D-A6D4-D76A-656FA9F66839}"/>
              </a:ext>
            </a:extLst>
          </p:cNvPr>
          <p:cNvSpPr/>
          <p:nvPr/>
        </p:nvSpPr>
        <p:spPr>
          <a:xfrm>
            <a:off x="1791735" y="2629807"/>
            <a:ext cx="5421630" cy="125545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e-DE" dirty="0"/>
          </a:p>
        </p:txBody>
      </p:sp>
      <p:sp>
        <p:nvSpPr>
          <p:cNvPr id="8" name="Graphic 926">
            <a:extLst>
              <a:ext uri="{FF2B5EF4-FFF2-40B4-BE49-F238E27FC236}">
                <a16:creationId xmlns:a16="http://schemas.microsoft.com/office/drawing/2014/main" id="{1A3302B6-5698-18A7-7BB2-D1F40A01273A}"/>
              </a:ext>
            </a:extLst>
          </p:cNvPr>
          <p:cNvSpPr/>
          <p:nvPr/>
        </p:nvSpPr>
        <p:spPr>
          <a:xfrm>
            <a:off x="1791735" y="2629808"/>
            <a:ext cx="5421630" cy="1255458"/>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e-DE" dirty="0"/>
          </a:p>
        </p:txBody>
      </p:sp>
      <p:sp>
        <p:nvSpPr>
          <p:cNvPr id="9" name="Graphic 927">
            <a:extLst>
              <a:ext uri="{FF2B5EF4-FFF2-40B4-BE49-F238E27FC236}">
                <a16:creationId xmlns:a16="http://schemas.microsoft.com/office/drawing/2014/main" id="{77E94E36-7260-7A92-9A47-6F4C5E0636EF}"/>
              </a:ext>
            </a:extLst>
          </p:cNvPr>
          <p:cNvSpPr/>
          <p:nvPr/>
        </p:nvSpPr>
        <p:spPr>
          <a:xfrm>
            <a:off x="1982235" y="2470496"/>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e-DE" dirty="0"/>
          </a:p>
        </p:txBody>
      </p:sp>
      <p:sp>
        <p:nvSpPr>
          <p:cNvPr id="10" name="TextBox 109">
            <a:extLst>
              <a:ext uri="{FF2B5EF4-FFF2-40B4-BE49-F238E27FC236}">
                <a16:creationId xmlns:a16="http://schemas.microsoft.com/office/drawing/2014/main" id="{4FA1C972-1D45-80D1-8E82-891DE29D0174}"/>
              </a:ext>
            </a:extLst>
          </p:cNvPr>
          <p:cNvSpPr txBox="1"/>
          <p:nvPr/>
        </p:nvSpPr>
        <p:spPr>
          <a:xfrm>
            <a:off x="1674639" y="2477908"/>
            <a:ext cx="5671733" cy="1266501"/>
          </a:xfrm>
          <a:prstGeom prst="rect">
            <a:avLst/>
          </a:prstGeom>
          <a:noFill/>
        </p:spPr>
        <p:txBody>
          <a:bodyPr wrap="square">
            <a:spAutoFit/>
          </a:bodyPr>
          <a:lstStyle/>
          <a:p>
            <a:pPr marL="412750">
              <a:spcBef>
                <a:spcPts val="140"/>
              </a:spcBef>
              <a:spcAft>
                <a:spcPts val="0"/>
              </a:spcAft>
            </a:pPr>
            <a:r>
              <a:rPr lang="de-DE" sz="1000" b="1" spc="-10" dirty="0" smtClean="0">
                <a:solidFill>
                  <a:srgbClr val="FFFFFF"/>
                </a:solidFill>
                <a:effectLst/>
                <a:latin typeface="Noto Sans" panose="020B0502040504020204" pitchFamily="34" charset="0"/>
                <a:ea typeface="Noto Sans" panose="020B0502040504020204" pitchFamily="34" charset="0"/>
              </a:rPr>
              <a:t>Auftrag</a:t>
            </a:r>
            <a:endParaRPr lang="de-DE" sz="1100" dirty="0" smtClean="0">
              <a:effectLst/>
              <a:latin typeface="Noto Sans" panose="020B0502040504020204" pitchFamily="34" charset="0"/>
              <a:ea typeface="Noto Sans" panose="020B0502040504020204" pitchFamily="34" charset="0"/>
            </a:endParaRPr>
          </a:p>
          <a:p>
            <a:pPr marL="893763" marR="255270">
              <a:lnSpc>
                <a:spcPct val="105000"/>
              </a:lnSpc>
              <a:spcBef>
                <a:spcPts val="875"/>
              </a:spcBef>
              <a:spcAft>
                <a:spcPts val="0"/>
              </a:spcAft>
            </a:pPr>
            <a:r>
              <a:rPr lang="de-DE" sz="1400" dirty="0">
                <a:solidFill>
                  <a:srgbClr val="00B9F1"/>
                </a:solidFill>
                <a:latin typeface="Noto Sans" panose="020B0502040504020204" pitchFamily="34" charset="0"/>
                <a:ea typeface="Noto Sans" panose="020B0502040504020204" pitchFamily="34" charset="0"/>
              </a:rPr>
              <a:t>Entwerft und gestaltet ein Poster für eine geplante Kampagne zur Jodaufklärung</a:t>
            </a:r>
            <a:r>
              <a:rPr lang="de-DE" sz="1400" dirty="0" smtClean="0">
                <a:solidFill>
                  <a:srgbClr val="00B9F1"/>
                </a:solidFill>
                <a:latin typeface="Noto Sans" panose="020B0502040504020204" pitchFamily="34" charset="0"/>
                <a:ea typeface="Noto Sans" panose="020B0502040504020204" pitchFamily="34" charset="0"/>
              </a:rPr>
              <a:t>. Dieses </a:t>
            </a:r>
            <a:r>
              <a:rPr lang="de-DE" sz="1400" dirty="0">
                <a:solidFill>
                  <a:srgbClr val="00B9F1"/>
                </a:solidFill>
                <a:latin typeface="Noto Sans" panose="020B0502040504020204" pitchFamily="34" charset="0"/>
                <a:ea typeface="Noto Sans" panose="020B0502040504020204" pitchFamily="34" charset="0"/>
              </a:rPr>
              <a:t>Poster soll andere darüber aufklären, was Jod ist und warum es wichtig für die Gesundheit ist</a:t>
            </a:r>
            <a:r>
              <a:rPr lang="de-DE" sz="1400" dirty="0" smtClean="0">
                <a:solidFill>
                  <a:srgbClr val="00B9F1"/>
                </a:solidFill>
                <a:latin typeface="Noto Sans" panose="020B0502040504020204" pitchFamily="34" charset="0"/>
                <a:ea typeface="Noto Sans" panose="020B0502040504020204" pitchFamily="34" charset="0"/>
              </a:rPr>
              <a:t>.</a:t>
            </a:r>
          </a:p>
        </p:txBody>
      </p:sp>
      <p:sp>
        <p:nvSpPr>
          <p:cNvPr id="11" name="Graphic 937">
            <a:extLst>
              <a:ext uri="{FF2B5EF4-FFF2-40B4-BE49-F238E27FC236}">
                <a16:creationId xmlns:a16="http://schemas.microsoft.com/office/drawing/2014/main" id="{1062E9F1-75E5-09D7-7EF7-B1CB1330C622}"/>
              </a:ext>
            </a:extLst>
          </p:cNvPr>
          <p:cNvSpPr/>
          <p:nvPr/>
        </p:nvSpPr>
        <p:spPr>
          <a:xfrm>
            <a:off x="1867935" y="2865393"/>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e-DE" dirty="0"/>
          </a:p>
        </p:txBody>
      </p:sp>
      <p:sp>
        <p:nvSpPr>
          <p:cNvPr id="13" name="TextBox 169">
            <a:extLst>
              <a:ext uri="{FF2B5EF4-FFF2-40B4-BE49-F238E27FC236}">
                <a16:creationId xmlns:a16="http://schemas.microsoft.com/office/drawing/2014/main" id="{DF1A1BC8-D02C-0A0A-F2DB-1D2D4A86C03E}"/>
              </a:ext>
            </a:extLst>
          </p:cNvPr>
          <p:cNvSpPr txBox="1"/>
          <p:nvPr/>
        </p:nvSpPr>
        <p:spPr>
          <a:xfrm>
            <a:off x="1572707" y="1743128"/>
            <a:ext cx="6294527" cy="400110"/>
          </a:xfrm>
          <a:prstGeom prst="rect">
            <a:avLst/>
          </a:prstGeom>
          <a:noFill/>
        </p:spPr>
        <p:txBody>
          <a:bodyPr wrap="square">
            <a:spAutoFit/>
          </a:bodyPr>
          <a:lstStyle/>
          <a:p>
            <a:r>
              <a:rPr lang="de-DE" sz="2000" b="1" dirty="0">
                <a:solidFill>
                  <a:srgbClr val="00B9F1"/>
                </a:solidFill>
                <a:latin typeface="Noto Sans" panose="020B0502040504020204" pitchFamily="34" charset="0"/>
                <a:ea typeface="Noto Sans" panose="020B0502040504020204" pitchFamily="34" charset="0"/>
              </a:rPr>
              <a:t>Erstellt eine Poster für eine </a:t>
            </a:r>
            <a:r>
              <a:rPr lang="de-DE" sz="2000" b="1" dirty="0" smtClean="0">
                <a:solidFill>
                  <a:srgbClr val="00B9F1"/>
                </a:solidFill>
                <a:latin typeface="Noto Sans" panose="020B0502040504020204" pitchFamily="34" charset="0"/>
                <a:ea typeface="Noto Sans" panose="020B0502040504020204" pitchFamily="34" charset="0"/>
              </a:rPr>
              <a:t>Jod-Kampagne!</a:t>
            </a:r>
            <a:endParaRPr lang="de-DE" sz="2000" b="1" dirty="0">
              <a:solidFill>
                <a:srgbClr val="00B9F1"/>
              </a:solidFill>
              <a:latin typeface="Noto Sans" panose="020B0502040504020204" pitchFamily="34" charset="0"/>
              <a:ea typeface="Noto Sans" panose="020B0502040504020204" pitchFamily="34" charset="0"/>
            </a:endParaRPr>
          </a:p>
        </p:txBody>
      </p:sp>
      <p:sp>
        <p:nvSpPr>
          <p:cNvPr id="14" name="Rechteck 13"/>
          <p:cNvSpPr/>
          <p:nvPr/>
        </p:nvSpPr>
        <p:spPr>
          <a:xfrm>
            <a:off x="1499639" y="4079079"/>
            <a:ext cx="7494049" cy="2800767"/>
          </a:xfrm>
          <a:prstGeom prst="rect">
            <a:avLst/>
          </a:prstGeom>
        </p:spPr>
        <p:txBody>
          <a:bodyPr wrap="square">
            <a:spAutoFit/>
          </a:bodyPr>
          <a:lstStyle/>
          <a:p>
            <a:pPr marL="342900" indent="-342900">
              <a:buFont typeface="Arial" panose="020B0604020202020204" pitchFamily="34" charset="0"/>
              <a:buChar char="•"/>
            </a:pPr>
            <a:r>
              <a:rPr lang="de-DE" sz="2200" dirty="0" smtClean="0"/>
              <a:t>Eine Kampagne zielt darauf ab, die Menschen über ein bestimmtes Thema zu informieren und sie zu einem bestimmten Verhalten zu bewegen. </a:t>
            </a:r>
          </a:p>
          <a:p>
            <a:pPr marL="342900" indent="-342900">
              <a:buFont typeface="Arial" panose="020B0604020202020204" pitchFamily="34" charset="0"/>
              <a:buChar char="•"/>
            </a:pPr>
            <a:r>
              <a:rPr lang="de-DE" sz="2200" dirty="0"/>
              <a:t>Ihr erstellt eine Kampagne, um Schülerinnen und Schüler eures Alters für die Bedeutung von Jod zu sensibilisieren. </a:t>
            </a:r>
          </a:p>
          <a:p>
            <a:pPr marL="342900" indent="-342900">
              <a:buFont typeface="Arial" panose="020B0604020202020204" pitchFamily="34" charset="0"/>
              <a:buChar char="•"/>
            </a:pPr>
            <a:r>
              <a:rPr lang="de-DE" sz="2200" dirty="0"/>
              <a:t>Ihr erklärt ihnen, warum Jod wichtig für die Gesundheit ist und wie sie ihren Jodbedarf im Alltag decken können</a:t>
            </a:r>
            <a:r>
              <a:rPr lang="de-DE" sz="2200" dirty="0" smtClean="0"/>
              <a:t>.</a:t>
            </a:r>
            <a:endParaRPr lang="de-DE" sz="2200" dirty="0"/>
          </a:p>
          <a:p>
            <a:endParaRPr lang="de-DE" sz="2200" dirty="0"/>
          </a:p>
        </p:txBody>
      </p:sp>
    </p:spTree>
    <p:extLst>
      <p:ext uri="{BB962C8B-B14F-4D97-AF65-F5344CB8AC3E}">
        <p14:creationId xmlns:p14="http://schemas.microsoft.com/office/powerpoint/2010/main" val="128441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noAutofit/>
          </a:bodyPr>
          <a:lstStyle/>
          <a:p>
            <a:r>
              <a:rPr lang="de-DE" dirty="0" smtClean="0">
                <a:solidFill>
                  <a:srgbClr val="B3186D"/>
                </a:solidFill>
                <a:latin typeface="Sans open"/>
                <a:ea typeface="Calibri" panose="020F0502020204030204" pitchFamily="34" charset="0"/>
                <a:cs typeface="Times New Roman" panose="02020603050405020304" pitchFamily="18" charset="0"/>
              </a:rPr>
              <a:t>Haben </a:t>
            </a:r>
            <a:r>
              <a:rPr lang="de-DE" dirty="0">
                <a:solidFill>
                  <a:srgbClr val="B3186D"/>
                </a:solidFill>
                <a:latin typeface="Sans open"/>
                <a:ea typeface="Calibri" panose="020F0502020204030204" pitchFamily="34" charset="0"/>
                <a:cs typeface="Times New Roman" panose="02020603050405020304" pitchFamily="18" charset="0"/>
              </a:rPr>
              <a:t>alle Menschen auf der Welt Zugang zu Jod in ihrer Ernährung</a:t>
            </a:r>
            <a:r>
              <a:rPr lang="de-DE" dirty="0" smtClean="0">
                <a:solidFill>
                  <a:srgbClr val="B3186D"/>
                </a:solidFill>
                <a:latin typeface="Sans open"/>
                <a:ea typeface="Calibri" panose="020F0502020204030204" pitchFamily="34" charset="0"/>
                <a:cs typeface="Times New Roman" panose="02020603050405020304" pitchFamily="18" charset="0"/>
              </a:rPr>
              <a:t>?</a:t>
            </a:r>
            <a:endParaRPr lang="da-DK"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4"/>
            <a:ext cx="7171481" cy="4714875"/>
          </a:xfrm>
        </p:spPr>
        <p:txBody>
          <a:bodyPr>
            <a:noAutofit/>
          </a:bodyPr>
          <a:lstStyle/>
          <a:p>
            <a:r>
              <a:rPr lang="de-DE" sz="2400" dirty="0"/>
              <a:t>In vielen Ländern </a:t>
            </a:r>
            <a:r>
              <a:rPr lang="de-DE" sz="2400" dirty="0" smtClean="0"/>
              <a:t>wird mit der normalen Ernährung nicht ausreichend Jod aufgenommen.</a:t>
            </a:r>
            <a:endParaRPr lang="en-GB" sz="2400" dirty="0"/>
          </a:p>
          <a:p>
            <a:r>
              <a:rPr lang="de-DE" sz="2400" dirty="0" smtClean="0"/>
              <a:t>Der </a:t>
            </a:r>
            <a:r>
              <a:rPr lang="de-DE" sz="2400" dirty="0"/>
              <a:t>Jodstatus wird von den Regierungen überwacht, indem bei nationalen oder regionalen Untersuchungen der Jodgehalt im Urin überprüft wird. </a:t>
            </a:r>
            <a:endParaRPr lang="de-DE" sz="2400" dirty="0" smtClean="0"/>
          </a:p>
          <a:p>
            <a:r>
              <a:rPr lang="de-DE" sz="2400" dirty="0" smtClean="0"/>
              <a:t>Durch Beimischung </a:t>
            </a:r>
            <a:r>
              <a:rPr lang="de-DE" sz="2400" dirty="0"/>
              <a:t>von Jod zum Kochsalz hat ein Großteil der Weltbevölkerung Zugang zu den Jodmengen, die sie benötigt.</a:t>
            </a:r>
            <a:endParaRPr lang="de-DE" sz="2400" dirty="0" smtClean="0"/>
          </a:p>
          <a:p>
            <a:r>
              <a:rPr lang="de-DE" sz="2400" dirty="0"/>
              <a:t>In einigen Ländern, darunter Großbritannien und Zypern, haben die Menschen jedoch keinen Zugang zu jodiertem Salz.</a:t>
            </a:r>
            <a:endParaRPr lang="en-US" sz="2400" dirty="0"/>
          </a:p>
          <a:p>
            <a:pPr marL="0" indent="0">
              <a:buNone/>
            </a:pPr>
            <a:r>
              <a:rPr lang="en-US" sz="2400" dirty="0"/>
              <a:t> </a:t>
            </a:r>
            <a:endParaRPr lang="en-GB" sz="2400" dirty="0"/>
          </a:p>
        </p:txBody>
      </p:sp>
      <p:pic>
        <p:nvPicPr>
          <p:cNvPr id="9" name="Billede 8"/>
          <p:cNvPicPr>
            <a:picLocks noChangeAspect="1"/>
          </p:cNvPicPr>
          <p:nvPr/>
        </p:nvPicPr>
        <p:blipFill>
          <a:blip r:embed="rId3"/>
          <a:stretch>
            <a:fillRect/>
          </a:stretch>
        </p:blipFill>
        <p:spPr>
          <a:xfrm>
            <a:off x="7893489" y="1690687"/>
            <a:ext cx="4186033" cy="2348877"/>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745" y="4039564"/>
            <a:ext cx="2583065" cy="1721314"/>
          </a:xfrm>
          <a:prstGeom prst="rect">
            <a:avLst/>
          </a:prstGeom>
        </p:spPr>
      </p:pic>
    </p:spTree>
    <p:extLst>
      <p:ext uri="{BB962C8B-B14F-4D97-AF65-F5344CB8AC3E}">
        <p14:creationId xmlns:p14="http://schemas.microsoft.com/office/powerpoint/2010/main" val="20604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noAutofit/>
          </a:bodyPr>
          <a:lstStyle/>
          <a:p>
            <a:r>
              <a:rPr lang="de-DE" sz="3200" dirty="0" smtClean="0">
                <a:solidFill>
                  <a:srgbClr val="B3186D"/>
                </a:solidFill>
                <a:latin typeface="Sans open"/>
                <a:ea typeface="Calibri" panose="020F0502020204030204" pitchFamily="34" charset="0"/>
                <a:cs typeface="Times New Roman" panose="02020603050405020304" pitchFamily="18" charset="0"/>
              </a:rPr>
              <a:t>Findet euer </a:t>
            </a:r>
            <a:r>
              <a:rPr lang="de-DE" sz="3200" dirty="0">
                <a:solidFill>
                  <a:srgbClr val="B3186D"/>
                </a:solidFill>
                <a:latin typeface="Sans open"/>
                <a:ea typeface="Calibri" panose="020F0502020204030204" pitchFamily="34" charset="0"/>
                <a:cs typeface="Times New Roman" panose="02020603050405020304" pitchFamily="18" charset="0"/>
              </a:rPr>
              <a:t>Land, um den Jodstatus zu sehen</a:t>
            </a:r>
            <a:r>
              <a:rPr lang="en-US" sz="3200" dirty="0">
                <a:solidFill>
                  <a:srgbClr val="B3186D"/>
                </a:solidFill>
                <a:latin typeface="Sans open"/>
                <a:ea typeface="Calibri" panose="020F0502020204030204" pitchFamily="34" charset="0"/>
                <a:cs typeface="Times New Roman" panose="02020603050405020304" pitchFamily="18" charset="0"/>
              </a:rPr>
              <a:t/>
            </a:r>
            <a:br>
              <a:rPr lang="en-US" sz="3200" dirty="0">
                <a:solidFill>
                  <a:srgbClr val="B3186D"/>
                </a:solidFill>
                <a:latin typeface="Sans open"/>
                <a:ea typeface="Calibri" panose="020F0502020204030204" pitchFamily="34" charset="0"/>
                <a:cs typeface="Times New Roman" panose="02020603050405020304" pitchFamily="18" charset="0"/>
              </a:rPr>
            </a:br>
            <a:endParaRPr lang="en-GB" sz="32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28108"/>
            <a:ext cx="8967444" cy="4644433"/>
          </a:xfrm>
          <a:prstGeom prst="rect">
            <a:avLst/>
          </a:prstGeom>
        </p:spPr>
      </p:pic>
    </p:spTree>
    <p:extLst>
      <p:ext uri="{BB962C8B-B14F-4D97-AF65-F5344CB8AC3E}">
        <p14:creationId xmlns:p14="http://schemas.microsoft.com/office/powerpoint/2010/main" val="86426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900" dirty="0" smtClean="0">
                <a:solidFill>
                  <a:srgbClr val="B3186D"/>
                </a:solidFill>
                <a:latin typeface="Sans open"/>
                <a:ea typeface="Calibri" panose="020F0502020204030204" pitchFamily="34" charset="0"/>
                <a:cs typeface="Times New Roman" panose="02020603050405020304" pitchFamily="18" charset="0"/>
              </a:rPr>
              <a:t>Die Geschichte des Jodmangels</a:t>
            </a:r>
            <a:endParaRPr lang="de-DE" sz="49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41065" y="1825625"/>
            <a:ext cx="11281036" cy="4351338"/>
          </a:xfrm>
        </p:spPr>
        <p:txBody>
          <a:bodyPr>
            <a:normAutofit fontScale="92500" lnSpcReduction="10000"/>
          </a:bodyPr>
          <a:lstStyle/>
          <a:p>
            <a:r>
              <a:rPr lang="de-DE" dirty="0"/>
              <a:t>Jodmangel hat eine lange </a:t>
            </a:r>
            <a:r>
              <a:rPr lang="de-DE" dirty="0" smtClean="0"/>
              <a:t>Geschichte. </a:t>
            </a:r>
          </a:p>
          <a:p>
            <a:r>
              <a:rPr lang="de-DE" dirty="0" smtClean="0"/>
              <a:t>Im </a:t>
            </a:r>
            <a:r>
              <a:rPr lang="de-DE" dirty="0"/>
              <a:t>Jahr 326 v. Chr. stellte Alexander der Große bei Bewohnern des nördlichen Gebiets des heutigen Pakistans geschwollene Hälse </a:t>
            </a:r>
            <a:r>
              <a:rPr lang="de-DE" dirty="0" smtClean="0"/>
              <a:t>fest</a:t>
            </a:r>
            <a:r>
              <a:rPr lang="en-US" dirty="0" smtClean="0"/>
              <a:t>. </a:t>
            </a:r>
          </a:p>
          <a:p>
            <a:r>
              <a:rPr lang="de-DE" dirty="0" smtClean="0"/>
              <a:t>Dabei </a:t>
            </a:r>
            <a:r>
              <a:rPr lang="de-DE" dirty="0"/>
              <a:t>handelte es sich um einen Kropf, eine Schwellung der Schilddrüse im </a:t>
            </a:r>
            <a:r>
              <a:rPr lang="de-DE" dirty="0" smtClean="0"/>
              <a:t>Hals </a:t>
            </a:r>
            <a:r>
              <a:rPr lang="de-DE" dirty="0"/>
              <a:t>aufgrund von Jodmangel.</a:t>
            </a:r>
            <a:endParaRPr lang="en-GB" dirty="0"/>
          </a:p>
          <a:p>
            <a:r>
              <a:rPr lang="de-DE" dirty="0"/>
              <a:t>Die Schweiz war das erste Land der Welt, das Salz jodierte (dem Salz Jod hinzufügte), um das Problem des Jodmangels zu bekämpfen, und das schon seit mehr als hundert </a:t>
            </a:r>
            <a:r>
              <a:rPr lang="de-DE" dirty="0" smtClean="0"/>
              <a:t>Jahren.</a:t>
            </a:r>
          </a:p>
          <a:p>
            <a:r>
              <a:rPr lang="de-DE" dirty="0"/>
              <a:t>Davor </a:t>
            </a:r>
            <a:r>
              <a:rPr lang="de-DE" dirty="0" smtClean="0"/>
              <a:t>gab es durch Jodmangel </a:t>
            </a:r>
            <a:r>
              <a:rPr lang="de-DE" dirty="0"/>
              <a:t>viele Fälle von schweren und dauerhaften </a:t>
            </a:r>
            <a:endParaRPr lang="de-DE" dirty="0" smtClean="0"/>
          </a:p>
          <a:p>
            <a:pPr marL="0" indent="0">
              <a:buNone/>
            </a:pPr>
            <a:r>
              <a:rPr lang="de-DE" dirty="0"/>
              <a:t> </a:t>
            </a:r>
            <a:r>
              <a:rPr lang="de-DE" dirty="0" smtClean="0"/>
              <a:t> geistigen </a:t>
            </a:r>
            <a:r>
              <a:rPr lang="de-DE" dirty="0"/>
              <a:t>Beeinträchtigungen sowie von Kropf, vor allem in alpinen Regionen </a:t>
            </a:r>
            <a:r>
              <a:rPr lang="de-DE" dirty="0" smtClean="0"/>
              <a:t>mit</a:t>
            </a:r>
          </a:p>
          <a:p>
            <a:pPr marL="0" indent="0">
              <a:buNone/>
            </a:pPr>
            <a:r>
              <a:rPr lang="de-DE" dirty="0"/>
              <a:t> </a:t>
            </a:r>
            <a:r>
              <a:rPr lang="de-DE" dirty="0" smtClean="0"/>
              <a:t> niedrigem </a:t>
            </a:r>
            <a:r>
              <a:rPr lang="de-DE" dirty="0"/>
              <a:t>Jodgehalt im Boden und in Pflanzen.</a:t>
            </a:r>
            <a:endParaRPr lang="en-GB" dirty="0"/>
          </a:p>
        </p:txBody>
      </p:sp>
      <p:sp>
        <p:nvSpPr>
          <p:cNvPr id="4" name="Rectangle 3"/>
          <p:cNvSpPr/>
          <p:nvPr/>
        </p:nvSpPr>
        <p:spPr>
          <a:xfrm>
            <a:off x="666935" y="1811692"/>
            <a:ext cx="1624444" cy="434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6935" y="5279982"/>
            <a:ext cx="3964329" cy="469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2843882" y="1825625"/>
            <a:ext cx="4649118" cy="1432193"/>
          </a:xfrm>
          <a:prstGeom prst="wedgeRectCallout">
            <a:avLst>
              <a:gd name="adj1" fmla="val -71869"/>
              <a:gd name="adj2" fmla="val -3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1"/>
                </a:solidFill>
              </a:rPr>
              <a:t>Von </a:t>
            </a:r>
            <a:r>
              <a:rPr lang="de-DE" b="1" dirty="0">
                <a:solidFill>
                  <a:schemeClr val="bg1"/>
                </a:solidFill>
              </a:rPr>
              <a:t>Jodmangel </a:t>
            </a:r>
            <a:r>
              <a:rPr lang="de-DE" dirty="0">
                <a:solidFill>
                  <a:schemeClr val="bg1"/>
                </a:solidFill>
              </a:rPr>
              <a:t>oder N</a:t>
            </a:r>
            <a:r>
              <a:rPr lang="de-DE" dirty="0" smtClean="0">
                <a:solidFill>
                  <a:schemeClr val="bg1"/>
                </a:solidFill>
              </a:rPr>
              <a:t>ährstoffmangel </a:t>
            </a:r>
            <a:r>
              <a:rPr lang="de-DE" dirty="0">
                <a:solidFill>
                  <a:schemeClr val="bg1"/>
                </a:solidFill>
              </a:rPr>
              <a:t>spricht man, wenn der Körper nicht genügend von etwas bekommt, das er braucht, z. B. wichtige Vitamine und Mineralien wie Jod.</a:t>
            </a:r>
            <a:endParaRPr lang="en-GB" dirty="0">
              <a:solidFill>
                <a:schemeClr val="bg1"/>
              </a:solidFill>
            </a:endParaRPr>
          </a:p>
        </p:txBody>
      </p:sp>
      <p:sp>
        <p:nvSpPr>
          <p:cNvPr id="8" name="Rectangular Callout 7"/>
          <p:cNvSpPr/>
          <p:nvPr/>
        </p:nvSpPr>
        <p:spPr>
          <a:xfrm>
            <a:off x="4631264" y="4893518"/>
            <a:ext cx="4649118" cy="1964482"/>
          </a:xfrm>
          <a:prstGeom prst="wedgeRectCallout">
            <a:avLst>
              <a:gd name="adj1" fmla="val -61186"/>
              <a:gd name="adj2" fmla="val -17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e-DE" b="1" dirty="0">
                <a:solidFill>
                  <a:schemeClr val="bg1"/>
                </a:solidFill>
              </a:rPr>
              <a:t>Geistige Beeinträchtigungen </a:t>
            </a:r>
            <a:r>
              <a:rPr lang="de-DE" dirty="0">
                <a:solidFill>
                  <a:schemeClr val="bg1"/>
                </a:solidFill>
              </a:rPr>
              <a:t>umfassen Schwierigkeiten bei kognitiven Funktionen wie Lernen, Verstehen, Erinnern oder Probleme lösen. Diese können die Fähigkeit einer Person, Informationen zu erfassen oder auf typische Weise mit der Welt zu interagieren, beeinträchtigen.</a:t>
            </a:r>
          </a:p>
        </p:txBody>
      </p:sp>
    </p:spTree>
    <p:extLst>
      <p:ext uri="{BB962C8B-B14F-4D97-AF65-F5344CB8AC3E}">
        <p14:creationId xmlns:p14="http://schemas.microsoft.com/office/powerpoint/2010/main" val="9806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B3186D"/>
                </a:solidFill>
                <a:latin typeface="Sans open"/>
                <a:ea typeface="Calibri" panose="020F0502020204030204" pitchFamily="34" charset="0"/>
                <a:cs typeface="Times New Roman" panose="02020603050405020304" pitchFamily="18" charset="0"/>
              </a:rPr>
              <a:t>Die Geschichte des </a:t>
            </a:r>
            <a:r>
              <a:rPr lang="de-DE" dirty="0" smtClean="0">
                <a:solidFill>
                  <a:srgbClr val="B3186D"/>
                </a:solidFill>
                <a:latin typeface="Sans open"/>
                <a:ea typeface="Calibri" panose="020F0502020204030204" pitchFamily="34" charset="0"/>
                <a:cs typeface="Times New Roman" panose="02020603050405020304" pitchFamily="18" charset="0"/>
              </a:rPr>
              <a:t>Jodmangels</a:t>
            </a:r>
            <a:endParaRPr lang="en-GB" dirty="0"/>
          </a:p>
        </p:txBody>
      </p:sp>
      <p:sp>
        <p:nvSpPr>
          <p:cNvPr id="3" name="Content Placeholder 2"/>
          <p:cNvSpPr>
            <a:spLocks noGrp="1"/>
          </p:cNvSpPr>
          <p:nvPr>
            <p:ph idx="1"/>
          </p:nvPr>
        </p:nvSpPr>
        <p:spPr>
          <a:xfrm>
            <a:off x="838201" y="1825625"/>
            <a:ext cx="7426124" cy="4351338"/>
          </a:xfrm>
        </p:spPr>
        <p:txBody>
          <a:bodyPr>
            <a:normAutofit/>
          </a:bodyPr>
          <a:lstStyle/>
          <a:p>
            <a:r>
              <a:rPr lang="de-DE" dirty="0"/>
              <a:t>Vor etwa 30 Jahren </a:t>
            </a:r>
            <a:r>
              <a:rPr lang="de-DE" dirty="0" smtClean="0"/>
              <a:t>wurde eine </a:t>
            </a:r>
            <a:r>
              <a:rPr lang="de-DE" dirty="0"/>
              <a:t>Kampagne zur Jodierung von Salz </a:t>
            </a:r>
            <a:r>
              <a:rPr lang="de-DE" dirty="0" smtClean="0"/>
              <a:t>gestartet, die sogenannte universellen </a:t>
            </a:r>
            <a:r>
              <a:rPr lang="de-DE" dirty="0" err="1" smtClean="0"/>
              <a:t>Salzjodierung</a:t>
            </a:r>
            <a:r>
              <a:rPr lang="de-DE" dirty="0" smtClean="0"/>
              <a:t>. </a:t>
            </a:r>
          </a:p>
          <a:p>
            <a:r>
              <a:rPr lang="de-DE" dirty="0"/>
              <a:t>Dank dieser Kampagne gibt es in den meisten Teilen der Welt keine Anzeichen von schwerem Jodmangel mehr. </a:t>
            </a:r>
            <a:endParaRPr lang="de-DE" dirty="0" smtClean="0"/>
          </a:p>
          <a:p>
            <a:r>
              <a:rPr lang="de-DE" dirty="0"/>
              <a:t>Allerdings gibt es immer noch mäßige und leichte Mängel, </a:t>
            </a:r>
            <a:r>
              <a:rPr lang="de-DE" dirty="0" smtClean="0"/>
              <a:t>was vermuten lässt, dass dem </a:t>
            </a:r>
            <a:r>
              <a:rPr lang="de-DE" dirty="0"/>
              <a:t>Verzehr jodhaltiger Lebensmittel nicht genügend Aufmerksamkeit geschenkt wird.</a:t>
            </a:r>
            <a:endParaRPr lang="en-US"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2817">
            <a:off x="8340703" y="1989596"/>
            <a:ext cx="2918277" cy="3501932"/>
          </a:xfrm>
          <a:prstGeom prst="rect">
            <a:avLst/>
          </a:prstGeom>
        </p:spPr>
      </p:pic>
    </p:spTree>
    <p:extLst>
      <p:ext uri="{BB962C8B-B14F-4D97-AF65-F5344CB8AC3E}">
        <p14:creationId xmlns:p14="http://schemas.microsoft.com/office/powerpoint/2010/main" val="27821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941" y="236941"/>
            <a:ext cx="2549510" cy="3606323"/>
          </a:xfrm>
          <a:prstGeom prst="rect">
            <a:avLst/>
          </a:prstGeom>
        </p:spPr>
      </p:pic>
      <p:sp>
        <p:nvSpPr>
          <p:cNvPr id="2" name="Title 1"/>
          <p:cNvSpPr>
            <a:spLocks noGrp="1"/>
          </p:cNvSpPr>
          <p:nvPr>
            <p:ph type="title"/>
          </p:nvPr>
        </p:nvSpPr>
        <p:spPr/>
        <p:txBody>
          <a:bodyPr>
            <a:normAutofit/>
          </a:bodyPr>
          <a:lstStyle/>
          <a:p>
            <a:pPr marL="0" indent="0"/>
            <a:r>
              <a:rPr lang="de-DE" sz="3800" dirty="0" smtClean="0">
                <a:solidFill>
                  <a:srgbClr val="B3186D"/>
                </a:solidFill>
                <a:latin typeface="Sans open"/>
                <a:ea typeface="Calibri" panose="020F0502020204030204" pitchFamily="34" charset="0"/>
                <a:cs typeface="Times New Roman" panose="02020603050405020304" pitchFamily="18" charset="0"/>
              </a:rPr>
              <a:t>Jod</a:t>
            </a:r>
            <a:r>
              <a:rPr lang="de-DE" sz="3800" dirty="0">
                <a:solidFill>
                  <a:srgbClr val="B3186D"/>
                </a:solidFill>
                <a:latin typeface="Sans open"/>
                <a:ea typeface="Calibri" panose="020F0502020204030204" pitchFamily="34" charset="0"/>
                <a:cs typeface="Times New Roman" panose="02020603050405020304" pitchFamily="18" charset="0"/>
              </a:rPr>
              <a:t>: Treibstoff für Wachstum und </a:t>
            </a:r>
            <a:r>
              <a:rPr lang="de-DE" sz="3800" dirty="0" smtClean="0">
                <a:solidFill>
                  <a:srgbClr val="B3186D"/>
                </a:solidFill>
                <a:latin typeface="Sans open"/>
                <a:ea typeface="Calibri" panose="020F0502020204030204" pitchFamily="34" charset="0"/>
                <a:cs typeface="Times New Roman" panose="02020603050405020304" pitchFamily="18" charset="0"/>
              </a:rPr>
              <a:t>Energie</a:t>
            </a:r>
            <a:endParaRPr lang="en-US" sz="38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68389"/>
            <a:ext cx="8083487" cy="4351338"/>
          </a:xfrm>
        </p:spPr>
        <p:txBody>
          <a:bodyPr>
            <a:normAutofit fontScale="92500" lnSpcReduction="10000"/>
          </a:bodyPr>
          <a:lstStyle/>
          <a:p>
            <a:r>
              <a:rPr lang="de-DE" dirty="0"/>
              <a:t>Du brauchst Jod, um Schilddrüsenhormone zu </a:t>
            </a:r>
            <a:r>
              <a:rPr lang="de-DE" dirty="0" smtClean="0"/>
              <a:t>produzieren</a:t>
            </a:r>
          </a:p>
          <a:p>
            <a:r>
              <a:rPr lang="de-DE" dirty="0" smtClean="0"/>
              <a:t>Die </a:t>
            </a:r>
            <a:r>
              <a:rPr lang="de-DE" dirty="0"/>
              <a:t>Schilddrüse befindet sich vorne am Hals, unterhalb des Kehlkopfes. </a:t>
            </a:r>
            <a:endParaRPr lang="de-DE" dirty="0" smtClean="0"/>
          </a:p>
          <a:p>
            <a:r>
              <a:rPr lang="de-DE" dirty="0" smtClean="0"/>
              <a:t>Eine Über- oder Unterversorgung mit </a:t>
            </a:r>
            <a:r>
              <a:rPr lang="de-DE" dirty="0"/>
              <a:t>Schilddrüsenhormonen </a:t>
            </a:r>
            <a:r>
              <a:rPr lang="de-DE" dirty="0" smtClean="0"/>
              <a:t>kann zu gesundheitlichen Beeinträchtigungen führen</a:t>
            </a:r>
            <a:r>
              <a:rPr lang="de-DE" dirty="0"/>
              <a:t>. </a:t>
            </a:r>
            <a:r>
              <a:rPr lang="de-DE" dirty="0" smtClean="0"/>
              <a:t>  </a:t>
            </a:r>
          </a:p>
          <a:p>
            <a:r>
              <a:rPr lang="de-DE" dirty="0" smtClean="0"/>
              <a:t>Da </a:t>
            </a:r>
            <a:r>
              <a:rPr lang="de-DE" dirty="0"/>
              <a:t>die Schilddrüsenhormone für den Stoffwechsel wichtig sind, kann Jodmangel zu Problemen bei der Regulierung der Körpertemperatur, zu Müdigkeit, Abgeschlagenheit und Gewichtsveränderungen führen. </a:t>
            </a:r>
            <a:br>
              <a:rPr lang="de-DE" dirty="0"/>
            </a:br>
            <a:endParaRPr lang="en-GB" dirty="0"/>
          </a:p>
          <a:p>
            <a:pPr marL="0" indent="0">
              <a:buNone/>
            </a:pPr>
            <a:endParaRPr lang="da-DK" dirty="0"/>
          </a:p>
          <a:p>
            <a:pPr marL="0" indent="0">
              <a:buNone/>
            </a:pPr>
            <a:endParaRPr lang="en-GB" dirty="0"/>
          </a:p>
        </p:txBody>
      </p:sp>
      <p:grpSp>
        <p:nvGrpSpPr>
          <p:cNvPr id="14" name="Gruppe 13"/>
          <p:cNvGrpSpPr/>
          <p:nvPr/>
        </p:nvGrpSpPr>
        <p:grpSpPr>
          <a:xfrm>
            <a:off x="8908279" y="3017945"/>
            <a:ext cx="3124154" cy="2306409"/>
            <a:chOff x="8762035" y="4375027"/>
            <a:chExt cx="3159889" cy="2338460"/>
          </a:xfrm>
        </p:grpSpPr>
        <p:sp>
          <p:nvSpPr>
            <p:cNvPr id="9" name="Afrundet rektangel 8"/>
            <p:cNvSpPr/>
            <p:nvPr/>
          </p:nvSpPr>
          <p:spPr>
            <a:xfrm>
              <a:off x="8762035" y="4835212"/>
              <a:ext cx="3159889" cy="1878275"/>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frundet rektangel 10"/>
            <p:cNvSpPr/>
            <p:nvPr/>
          </p:nvSpPr>
          <p:spPr>
            <a:xfrm>
              <a:off x="9097701" y="4375027"/>
              <a:ext cx="1018572"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felt 11"/>
            <p:cNvSpPr txBox="1"/>
            <p:nvPr/>
          </p:nvSpPr>
          <p:spPr>
            <a:xfrm>
              <a:off x="9242337" y="4436285"/>
              <a:ext cx="1238491" cy="436875"/>
            </a:xfrm>
            <a:prstGeom prst="rect">
              <a:avLst/>
            </a:prstGeom>
            <a:noFill/>
          </p:spPr>
          <p:txBody>
            <a:bodyPr wrap="square" rtlCol="0">
              <a:spAutoFit/>
            </a:bodyPr>
            <a:lstStyle/>
            <a:p>
              <a:r>
                <a:rPr lang="en-GB" sz="22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Fakt</a:t>
              </a:r>
              <a:endPar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felt 12"/>
            <p:cNvSpPr txBox="1"/>
            <p:nvPr/>
          </p:nvSpPr>
          <p:spPr>
            <a:xfrm>
              <a:off x="8924081" y="4928383"/>
              <a:ext cx="2868499" cy="1497858"/>
            </a:xfrm>
            <a:prstGeom prst="rect">
              <a:avLst/>
            </a:prstGeom>
            <a:noFill/>
          </p:spPr>
          <p:txBody>
            <a:bodyPr wrap="square" rtlCol="0">
              <a:spAutoFit/>
            </a:bodyPr>
            <a:lstStyle/>
            <a:p>
              <a:r>
                <a:rPr lang="de-DE" b="1" dirty="0">
                  <a:solidFill>
                    <a:schemeClr val="bg1"/>
                  </a:solidFill>
                </a:rPr>
                <a:t>Die Schilddrüse </a:t>
              </a:r>
              <a:r>
                <a:rPr lang="de-DE" dirty="0">
                  <a:solidFill>
                    <a:schemeClr val="bg1"/>
                  </a:solidFill>
                </a:rPr>
                <a:t>ist eine </a:t>
              </a:r>
              <a:r>
                <a:rPr lang="de-DE" dirty="0" smtClean="0">
                  <a:solidFill>
                    <a:schemeClr val="bg1"/>
                  </a:solidFill>
                </a:rPr>
                <a:t>kleine, </a:t>
              </a:r>
              <a:r>
                <a:rPr lang="de-DE" dirty="0">
                  <a:solidFill>
                    <a:schemeClr val="bg1"/>
                  </a:solidFill>
                </a:rPr>
                <a:t>schmetterlings-förmige Drüse im vorderen Teil des </a:t>
              </a:r>
              <a:r>
                <a:rPr lang="de-DE" dirty="0" smtClean="0">
                  <a:solidFill>
                    <a:schemeClr val="bg1"/>
                  </a:solidFill>
                </a:rPr>
                <a:t>Halses </a:t>
              </a:r>
              <a:r>
                <a:rPr lang="de-DE" dirty="0">
                  <a:solidFill>
                    <a:schemeClr val="bg1"/>
                  </a:solidFill>
                </a:rPr>
                <a:t>unterhalb des Kehlkopfes.</a:t>
              </a:r>
              <a:endParaRPr lang="en-GB" dirty="0">
                <a:solidFill>
                  <a:schemeClr val="bg1"/>
                </a:solidFill>
              </a:endParaRPr>
            </a:p>
          </p:txBody>
        </p:sp>
      </p:grpSp>
    </p:spTree>
    <p:extLst>
      <p:ext uri="{BB962C8B-B14F-4D97-AF65-F5344CB8AC3E}">
        <p14:creationId xmlns:p14="http://schemas.microsoft.com/office/powerpoint/2010/main" val="12973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EF8F4D-0BFA-49D6-8069-3C65D089183F}">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3928</Words>
  <Application>Microsoft Office PowerPoint</Application>
  <PresentationFormat>Breitbild</PresentationFormat>
  <Paragraphs>431</Paragraphs>
  <Slides>43</Slides>
  <Notes>43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43</vt:i4>
      </vt:variant>
    </vt:vector>
  </HeadingPairs>
  <TitlesOfParts>
    <vt:vector size="53" baseType="lpstr">
      <vt:lpstr>Aptos</vt:lpstr>
      <vt:lpstr>Arial</vt:lpstr>
      <vt:lpstr>Calibri</vt:lpstr>
      <vt:lpstr>Calibri Light</vt:lpstr>
      <vt:lpstr>Noto Sans</vt:lpstr>
      <vt:lpstr>Open Sans</vt:lpstr>
      <vt:lpstr>Sans open</vt:lpstr>
      <vt:lpstr>Times New Roman</vt:lpstr>
      <vt:lpstr>Wingdings</vt:lpstr>
      <vt:lpstr>Office Theme</vt:lpstr>
      <vt:lpstr>Das Jod-ABC </vt:lpstr>
      <vt:lpstr>Jod-Feedback-Tool</vt:lpstr>
      <vt:lpstr>Warum ist Jod wichtig?</vt:lpstr>
      <vt:lpstr>Warum ist Jod wichtig?</vt:lpstr>
      <vt:lpstr>Haben alle Menschen auf der Welt Zugang zu Jod in ihrer Ernährung?</vt:lpstr>
      <vt:lpstr>Findet euer Land, um den Jodstatus zu sehen </vt:lpstr>
      <vt:lpstr>Die Geschichte des Jodmangels</vt:lpstr>
      <vt:lpstr>Die Geschichte des Jodmangels</vt:lpstr>
      <vt:lpstr>Jod: Treibstoff für Wachstum und Energie</vt:lpstr>
      <vt:lpstr>Jod in der Schwangerschaft:  Wachstum und Gehirnentwicklung des Babys</vt:lpstr>
      <vt:lpstr>Warum sollten wir uns heutzutage mit Jodmangel beschäftigen?</vt:lpstr>
      <vt:lpstr>Die richtige Menge an Jod ist wichtig für die Gesundheit </vt:lpstr>
      <vt:lpstr>Empfohlene Menge der Jodaufnahme – auch für Schwangerschaft und Stillzeit</vt:lpstr>
      <vt:lpstr>Empfohlene Menge der Jodaufnahme</vt:lpstr>
      <vt:lpstr>Der Jodkreislauf</vt:lpstr>
      <vt:lpstr>Der Jodkreislauf</vt:lpstr>
      <vt:lpstr>Wie können die Länder sicherstellen, dass die Menschen genügend Jod mit der Nahrung aufnehmen?</vt:lpstr>
      <vt:lpstr>Wie können die Länder sicherstellen, dass die Menschen genügend Jod mit der Nahrung aufnehmen?</vt:lpstr>
      <vt:lpstr>Jodquellen Portionsgrößen zur Aufnahme der empfohlenen Jodmenge über die Nahrung für Jugendliche und Erwachsene</vt:lpstr>
      <vt:lpstr>Ist Salz nicht schädlich für uns? </vt:lpstr>
      <vt:lpstr>Kreiert jodreiche Mahlzeiten: eine Gruppenaufgabe</vt:lpstr>
      <vt:lpstr>PowerPoint-Präsentation</vt:lpstr>
      <vt:lpstr>Kreuzworträtsel</vt:lpstr>
      <vt:lpstr>Finde die Fehler</vt:lpstr>
      <vt:lpstr>Modul A  Aufgaben - Antworten </vt:lpstr>
      <vt:lpstr>PowerPoint-Präsentation</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Modul A  Aufgaben - Antworten </vt:lpstr>
      <vt:lpstr>Gruppenarbeit in Modul B</vt:lpstr>
      <vt:lpstr>Gruppenarbeit in Modul C</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Vivien Henck</cp:lastModifiedBy>
  <cp:revision>231</cp:revision>
  <cp:lastPrinted>2024-05-13T13:02:25Z</cp:lastPrinted>
  <dcterms:created xsi:type="dcterms:W3CDTF">2024-02-17T19:23:46Z</dcterms:created>
  <dcterms:modified xsi:type="dcterms:W3CDTF">2025-02-24T16:55:52Z</dcterms:modified>
</cp:coreProperties>
</file>