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2"/>
  </p:notesMasterIdLst>
  <p:sldIdLst>
    <p:sldId id="256" r:id="rId2"/>
    <p:sldId id="302" r:id="rId3"/>
    <p:sldId id="257" r:id="rId4"/>
    <p:sldId id="295" r:id="rId5"/>
    <p:sldId id="258" r:id="rId6"/>
    <p:sldId id="296" r:id="rId7"/>
    <p:sldId id="260" r:id="rId8"/>
    <p:sldId id="276" r:id="rId9"/>
    <p:sldId id="261" r:id="rId10"/>
    <p:sldId id="262" r:id="rId11"/>
    <p:sldId id="263" r:id="rId12"/>
    <p:sldId id="265" r:id="rId13"/>
    <p:sldId id="267" r:id="rId14"/>
    <p:sldId id="297" r:id="rId15"/>
    <p:sldId id="268" r:id="rId16"/>
    <p:sldId id="298" r:id="rId17"/>
    <p:sldId id="269" r:id="rId18"/>
    <p:sldId id="271" r:id="rId19"/>
    <p:sldId id="270" r:id="rId20"/>
    <p:sldId id="272" r:id="rId21"/>
    <p:sldId id="273" r:id="rId22"/>
    <p:sldId id="274" r:id="rId23"/>
    <p:sldId id="277" r:id="rId24"/>
    <p:sldId id="301" r:id="rId25"/>
    <p:sldId id="278" r:id="rId26"/>
    <p:sldId id="290" r:id="rId27"/>
    <p:sldId id="279" r:id="rId28"/>
    <p:sldId id="281" r:id="rId29"/>
    <p:sldId id="291" r:id="rId30"/>
    <p:sldId id="282" r:id="rId31"/>
    <p:sldId id="292" r:id="rId32"/>
    <p:sldId id="283" r:id="rId33"/>
    <p:sldId id="293" r:id="rId34"/>
    <p:sldId id="284" r:id="rId35"/>
    <p:sldId id="294" r:id="rId36"/>
    <p:sldId id="285" r:id="rId37"/>
    <p:sldId id="286" r:id="rId38"/>
    <p:sldId id="287" r:id="rId39"/>
    <p:sldId id="299" r:id="rId40"/>
    <p:sldId id="300" r:id="rId41"/>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8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628" autoAdjust="0"/>
  </p:normalViewPr>
  <p:slideViewPr>
    <p:cSldViewPr snapToGrid="0">
      <p:cViewPr>
        <p:scale>
          <a:sx n="90" d="100"/>
          <a:sy n="90" d="100"/>
        </p:scale>
        <p:origin x="398" y="-8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7A039C-57F6-4509-9792-D5FD2C73C46D}" type="datetimeFigureOut">
              <a:rPr lang="en-GB" smtClean="0"/>
              <a:t>23/09/2024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9321E1-ABFE-492C-A172-25C1D4654C51}" type="slidenum">
              <a:rPr lang="en-GB" smtClean="0"/>
              <a:t>‹#›</a:t>
            </a:fld>
            <a:endParaRPr lang="en-GB" dirty="0"/>
          </a:p>
        </p:txBody>
      </p:sp>
    </p:spTree>
    <p:extLst>
      <p:ext uri="{BB962C8B-B14F-4D97-AF65-F5344CB8AC3E}">
        <p14:creationId xmlns:p14="http://schemas.microsoft.com/office/powerpoint/2010/main" val="18447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a:t>
            </a:fld>
            <a:endParaRPr lang="en-GB" dirty="0"/>
          </a:p>
        </p:txBody>
      </p:sp>
    </p:spTree>
    <p:extLst>
      <p:ext uri="{BB962C8B-B14F-4D97-AF65-F5344CB8AC3E}">
        <p14:creationId xmlns:p14="http://schemas.microsoft.com/office/powerpoint/2010/main" val="3854753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are e</a:t>
            </a:r>
            <a:r>
              <a:rPr lang="en-GB" dirty="0"/>
              <a:t>xtension</a:t>
            </a:r>
            <a:r>
              <a:rPr lang="en-GB" baseline="0" dirty="0"/>
              <a:t> tasks to this page/slide</a:t>
            </a:r>
            <a:r>
              <a:rPr lang="hu-HU"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10</a:t>
            </a:fld>
            <a:endParaRPr lang="en-GB" dirty="0"/>
          </a:p>
        </p:txBody>
      </p:sp>
    </p:spTree>
    <p:extLst>
      <p:ext uri="{BB962C8B-B14F-4D97-AF65-F5344CB8AC3E}">
        <p14:creationId xmlns:p14="http://schemas.microsoft.com/office/powerpoint/2010/main" val="2915709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11</a:t>
            </a:fld>
            <a:endParaRPr lang="en-GB" dirty="0"/>
          </a:p>
        </p:txBody>
      </p:sp>
    </p:spTree>
    <p:extLst>
      <p:ext uri="{BB962C8B-B14F-4D97-AF65-F5344CB8AC3E}">
        <p14:creationId xmlns:p14="http://schemas.microsoft.com/office/powerpoint/2010/main" val="83994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12</a:t>
            </a:fld>
            <a:endParaRPr lang="en-GB" dirty="0"/>
          </a:p>
        </p:txBody>
      </p:sp>
    </p:spTree>
    <p:extLst>
      <p:ext uri="{BB962C8B-B14F-4D97-AF65-F5344CB8AC3E}">
        <p14:creationId xmlns:p14="http://schemas.microsoft.com/office/powerpoint/2010/main" val="1331649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13</a:t>
            </a:fld>
            <a:endParaRPr lang="en-GB" dirty="0"/>
          </a:p>
        </p:txBody>
      </p:sp>
    </p:spTree>
    <p:extLst>
      <p:ext uri="{BB962C8B-B14F-4D97-AF65-F5344CB8AC3E}">
        <p14:creationId xmlns:p14="http://schemas.microsoft.com/office/powerpoint/2010/main" val="150911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14</a:t>
            </a:fld>
            <a:endParaRPr lang="en-GB" dirty="0"/>
          </a:p>
        </p:txBody>
      </p:sp>
    </p:spTree>
    <p:extLst>
      <p:ext uri="{BB962C8B-B14F-4D97-AF65-F5344CB8AC3E}">
        <p14:creationId xmlns:p14="http://schemas.microsoft.com/office/powerpoint/2010/main" val="2581306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15</a:t>
            </a:fld>
            <a:endParaRPr lang="en-GB" dirty="0"/>
          </a:p>
        </p:txBody>
      </p:sp>
    </p:spTree>
    <p:extLst>
      <p:ext uri="{BB962C8B-B14F-4D97-AF65-F5344CB8AC3E}">
        <p14:creationId xmlns:p14="http://schemas.microsoft.com/office/powerpoint/2010/main" val="2855568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Glossary: </a:t>
            </a:r>
            <a:r>
              <a:rPr lang="en-US" b="1" dirty="0"/>
              <a:t>Fortification</a:t>
            </a:r>
            <a:r>
              <a:rPr lang="en-US" dirty="0"/>
              <a:t> is when essential vitamins or minerals, like iodine, are added to certain foods such as salt, bread, cereals, or milk. The aim is to increase the amount of certain nutrients in particular foods and make sure that people get enough of the important vitamins and minerals.</a:t>
            </a:r>
            <a:endParaRPr lang="en-GB" dirty="0"/>
          </a:p>
          <a:p>
            <a:endParaRPr lang="en-GB" dirty="0"/>
          </a:p>
        </p:txBody>
      </p:sp>
      <p:sp>
        <p:nvSpPr>
          <p:cNvPr id="4" name="Pladsholder til slidenummer 3"/>
          <p:cNvSpPr>
            <a:spLocks noGrp="1"/>
          </p:cNvSpPr>
          <p:nvPr>
            <p:ph type="sldNum" sz="quarter" idx="10"/>
          </p:nvPr>
        </p:nvSpPr>
        <p:spPr/>
        <p:txBody>
          <a:bodyPr/>
          <a:lstStyle/>
          <a:p>
            <a:fld id="{1D9321E1-ABFE-492C-A172-25C1D4654C51}" type="slidenum">
              <a:rPr lang="en-GB" smtClean="0"/>
              <a:t>16</a:t>
            </a:fld>
            <a:endParaRPr lang="en-GB" dirty="0"/>
          </a:p>
        </p:txBody>
      </p:sp>
    </p:spTree>
    <p:extLst>
      <p:ext uri="{BB962C8B-B14F-4D97-AF65-F5344CB8AC3E}">
        <p14:creationId xmlns:p14="http://schemas.microsoft.com/office/powerpoint/2010/main" val="81966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17</a:t>
            </a:fld>
            <a:endParaRPr lang="en-GB" dirty="0"/>
          </a:p>
        </p:txBody>
      </p:sp>
    </p:spTree>
    <p:extLst>
      <p:ext uri="{BB962C8B-B14F-4D97-AF65-F5344CB8AC3E}">
        <p14:creationId xmlns:p14="http://schemas.microsoft.com/office/powerpoint/2010/main" val="2710643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18</a:t>
            </a:fld>
            <a:endParaRPr lang="en-GB" dirty="0"/>
          </a:p>
        </p:txBody>
      </p:sp>
    </p:spTree>
    <p:extLst>
      <p:ext uri="{BB962C8B-B14F-4D97-AF65-F5344CB8AC3E}">
        <p14:creationId xmlns:p14="http://schemas.microsoft.com/office/powerpoint/2010/main" val="221472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a:t>
            </a:r>
            <a:r>
              <a:rPr lang="en-GB" baseline="0" dirty="0"/>
              <a:t> is a c</a:t>
            </a:r>
            <a:r>
              <a:rPr lang="en-GB" dirty="0"/>
              <a:t>ountry specific page –</a:t>
            </a:r>
            <a:r>
              <a:rPr lang="en-GB" baseline="0" dirty="0"/>
              <a:t> the current version is the one belonging to </a:t>
            </a:r>
            <a:r>
              <a:rPr lang="hu-HU" baseline="0" dirty="0" err="1"/>
              <a:t>the</a:t>
            </a:r>
            <a:r>
              <a:rPr lang="hu-HU" baseline="0" dirty="0"/>
              <a:t> </a:t>
            </a:r>
            <a:r>
              <a:rPr lang="en-GB" baseline="0" dirty="0"/>
              <a:t>UK</a:t>
            </a:r>
            <a:r>
              <a:rPr lang="hu-HU"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19</a:t>
            </a:fld>
            <a:endParaRPr lang="en-GB" dirty="0"/>
          </a:p>
        </p:txBody>
      </p:sp>
    </p:spTree>
    <p:extLst>
      <p:ext uri="{BB962C8B-B14F-4D97-AF65-F5344CB8AC3E}">
        <p14:creationId xmlns:p14="http://schemas.microsoft.com/office/powerpoint/2010/main" val="36276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If the students have computers and internet </a:t>
            </a:r>
            <a:r>
              <a:rPr lang="da-DK" dirty="0" err="1"/>
              <a:t>available</a:t>
            </a:r>
            <a:r>
              <a:rPr lang="da-DK" dirty="0"/>
              <a:t>, please </a:t>
            </a:r>
            <a:r>
              <a:rPr lang="da-DK" dirty="0" err="1"/>
              <a:t>use</a:t>
            </a:r>
            <a:r>
              <a:rPr lang="da-DK" dirty="0"/>
              <a:t> the online version on the website.</a:t>
            </a:r>
          </a:p>
        </p:txBody>
      </p:sp>
      <p:sp>
        <p:nvSpPr>
          <p:cNvPr id="4" name="Slide Number Placeholder 3"/>
          <p:cNvSpPr>
            <a:spLocks noGrp="1"/>
          </p:cNvSpPr>
          <p:nvPr>
            <p:ph type="sldNum" sz="quarter" idx="5"/>
          </p:nvPr>
        </p:nvSpPr>
        <p:spPr/>
        <p:txBody>
          <a:bodyPr/>
          <a:lstStyle/>
          <a:p>
            <a:fld id="{1D9321E1-ABFE-492C-A172-25C1D4654C51}" type="slidenum">
              <a:rPr lang="en-GB" smtClean="0"/>
              <a:t>2</a:t>
            </a:fld>
            <a:endParaRPr lang="en-GB" dirty="0"/>
          </a:p>
        </p:txBody>
      </p:sp>
    </p:spTree>
    <p:extLst>
      <p:ext uri="{BB962C8B-B14F-4D97-AF65-F5344CB8AC3E}">
        <p14:creationId xmlns:p14="http://schemas.microsoft.com/office/powerpoint/2010/main" val="2170941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20</a:t>
            </a:fld>
            <a:endParaRPr lang="en-GB" dirty="0"/>
          </a:p>
        </p:txBody>
      </p:sp>
    </p:spTree>
    <p:extLst>
      <p:ext uri="{BB962C8B-B14F-4D97-AF65-F5344CB8AC3E}">
        <p14:creationId xmlns:p14="http://schemas.microsoft.com/office/powerpoint/2010/main" val="214117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a:t>
            </a:r>
            <a:r>
              <a:rPr lang="en-GB" baseline="0" dirty="0"/>
              <a:t> is an e</a:t>
            </a:r>
            <a:r>
              <a:rPr lang="en-GB" dirty="0"/>
              <a:t>xtension</a:t>
            </a:r>
            <a:r>
              <a:rPr lang="en-GB" baseline="0" dirty="0"/>
              <a:t> task to this page/slide</a:t>
            </a:r>
            <a:r>
              <a:rPr lang="hu-HU" baseline="0" dirty="0"/>
              <a:t>.</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Highlight: In those cases where it is difficult to cover iodine needs through the diet, e.g. a vegetarian or </a:t>
            </a:r>
            <a:r>
              <a:rPr lang="hu-HU" baseline="0" dirty="0"/>
              <a:t>a </a:t>
            </a:r>
            <a:r>
              <a:rPr lang="en-GB" baseline="0" dirty="0"/>
              <a:t>vegan woman who wants to get pregnant, supplements might be necessary</a:t>
            </a:r>
            <a:r>
              <a:rPr lang="hu-HU" baseline="0" dirty="0"/>
              <a:t>.</a:t>
            </a:r>
            <a:endParaRPr lang="en-GB"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21</a:t>
            </a:fld>
            <a:endParaRPr lang="en-GB" dirty="0"/>
          </a:p>
        </p:txBody>
      </p:sp>
    </p:spTree>
    <p:extLst>
      <p:ext uri="{BB962C8B-B14F-4D97-AF65-F5344CB8AC3E}">
        <p14:creationId xmlns:p14="http://schemas.microsoft.com/office/powerpoint/2010/main" val="3679895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22</a:t>
            </a:fld>
            <a:endParaRPr lang="en-GB" dirty="0"/>
          </a:p>
        </p:txBody>
      </p:sp>
    </p:spTree>
    <p:extLst>
      <p:ext uri="{BB962C8B-B14F-4D97-AF65-F5344CB8AC3E}">
        <p14:creationId xmlns:p14="http://schemas.microsoft.com/office/powerpoint/2010/main" val="235854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600"/>
              </a:spcAft>
            </a:pPr>
            <a:r>
              <a:rPr lang="en-US" sz="1800" kern="100" dirty="0">
                <a:effectLst/>
                <a:latin typeface="Barlow-Regular"/>
                <a:ea typeface="Aptos" panose="020B0004020202020204" pitchFamily="34" charset="0"/>
                <a:cs typeface="Times New Roman" panose="02020603050405020304" pitchFamily="18" charset="0"/>
              </a:rPr>
              <a:t>1. Iodine is important for the development of the baby’s _</a:t>
            </a:r>
            <a:r>
              <a:rPr lang="en-US" sz="1800" kern="100" dirty="0">
                <a:solidFill>
                  <a:srgbClr val="FE31CB"/>
                </a:solidFill>
                <a:effectLst/>
                <a:latin typeface="Barlow-Regular"/>
                <a:ea typeface="Aptos" panose="020B0004020202020204" pitchFamily="34" charset="0"/>
                <a:cs typeface="Times New Roman" panose="02020603050405020304" pitchFamily="18" charset="0"/>
              </a:rPr>
              <a:t>brain</a:t>
            </a:r>
            <a:r>
              <a:rPr lang="en-US" sz="1800" kern="100" dirty="0">
                <a:effectLst/>
                <a:latin typeface="Barlow-Regular"/>
                <a:ea typeface="Aptos" panose="020B0004020202020204" pitchFamily="34" charset="0"/>
                <a:cs typeface="Times New Roman" panose="02020603050405020304" pitchFamily="18" charset="0"/>
              </a:rPr>
              <a:t>_.</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Barlow-Regular"/>
                <a:ea typeface="Aptos" panose="020B0004020202020204" pitchFamily="34" charset="0"/>
                <a:cs typeface="Times New Roman" panose="02020603050405020304" pitchFamily="18" charset="0"/>
              </a:rPr>
              <a:t>2. Thyroid hormones are produced in the _</a:t>
            </a:r>
            <a:r>
              <a:rPr lang="en-US" sz="1800" kern="100" dirty="0">
                <a:solidFill>
                  <a:srgbClr val="FE31CB"/>
                </a:solidFill>
                <a:effectLst/>
                <a:latin typeface="Barlow-Regular"/>
                <a:ea typeface="Aptos" panose="020B0004020202020204" pitchFamily="34" charset="0"/>
                <a:cs typeface="Times New Roman" panose="02020603050405020304" pitchFamily="18" charset="0"/>
              </a:rPr>
              <a:t>thyroid</a:t>
            </a:r>
            <a:r>
              <a:rPr lang="en-US" sz="1800" kern="100" dirty="0">
                <a:effectLst/>
                <a:latin typeface="Barlow-Regular"/>
                <a:ea typeface="Aptos" panose="020B0004020202020204" pitchFamily="34" charset="0"/>
                <a:cs typeface="Times New Roman" panose="02020603050405020304" pitchFamily="18" charset="0"/>
              </a:rPr>
              <a:t>_ gland.</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Barlow-Regular"/>
                <a:ea typeface="Aptos" panose="020B0004020202020204" pitchFamily="34" charset="0"/>
                <a:cs typeface="Times New Roman" panose="02020603050405020304" pitchFamily="18" charset="0"/>
              </a:rPr>
              <a:t>3. As an adolescent, you need 150 micrograms of iodine per _</a:t>
            </a:r>
            <a:r>
              <a:rPr lang="en-US" sz="1800" kern="100" dirty="0">
                <a:solidFill>
                  <a:srgbClr val="FE31CB"/>
                </a:solidFill>
                <a:effectLst/>
                <a:latin typeface="Barlow-Regular"/>
                <a:ea typeface="Aptos" panose="020B0004020202020204" pitchFamily="34" charset="0"/>
                <a:cs typeface="Times New Roman" panose="02020603050405020304" pitchFamily="18" charset="0"/>
              </a:rPr>
              <a:t>day</a:t>
            </a:r>
            <a:r>
              <a:rPr lang="en-US" sz="1800" kern="100" dirty="0">
                <a:effectLst/>
                <a:latin typeface="Barlow-Regular"/>
                <a:ea typeface="Aptos" panose="020B0004020202020204" pitchFamily="34" charset="0"/>
                <a:cs typeface="Times New Roman" panose="02020603050405020304" pitchFamily="18" charset="0"/>
              </a:rPr>
              <a:t>_.</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Barlow-Regular"/>
                <a:ea typeface="Aptos" panose="020B0004020202020204" pitchFamily="34" charset="0"/>
                <a:cs typeface="Times New Roman" panose="02020603050405020304" pitchFamily="18" charset="0"/>
              </a:rPr>
              <a:t>4. _</a:t>
            </a:r>
            <a:r>
              <a:rPr lang="en-US" sz="1800" kern="100" dirty="0">
                <a:solidFill>
                  <a:srgbClr val="FE31CB"/>
                </a:solidFill>
                <a:effectLst/>
                <a:latin typeface="Barlow-Regular"/>
                <a:ea typeface="Aptos" panose="020B0004020202020204" pitchFamily="34" charset="0"/>
                <a:cs typeface="Times New Roman" panose="02020603050405020304" pitchFamily="18" charset="0"/>
              </a:rPr>
              <a:t>Fish</a:t>
            </a:r>
            <a:r>
              <a:rPr lang="en-US" sz="1800" kern="100" dirty="0">
                <a:effectLst/>
                <a:latin typeface="Barlow-Regular"/>
                <a:ea typeface="Aptos" panose="020B0004020202020204" pitchFamily="34" charset="0"/>
                <a:cs typeface="Times New Roman" panose="02020603050405020304" pitchFamily="18" charset="0"/>
              </a:rPr>
              <a:t>_ is a good marine source of iodine.</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Barlow-Regular"/>
                <a:ea typeface="Aptos" panose="020B0004020202020204" pitchFamily="34" charset="0"/>
                <a:cs typeface="Times New Roman" panose="02020603050405020304" pitchFamily="18" charset="0"/>
              </a:rPr>
              <a:t>5. Women need a higher iodine intake per day during _</a:t>
            </a:r>
            <a:r>
              <a:rPr lang="en-US" sz="1800" kern="100" dirty="0">
                <a:solidFill>
                  <a:srgbClr val="FE31CB"/>
                </a:solidFill>
                <a:effectLst/>
                <a:latin typeface="Barlow-Regular"/>
                <a:ea typeface="Aptos" panose="020B0004020202020204" pitchFamily="34" charset="0"/>
                <a:cs typeface="Times New Roman" panose="02020603050405020304" pitchFamily="18" charset="0"/>
              </a:rPr>
              <a:t>pregnancy</a:t>
            </a:r>
            <a:r>
              <a:rPr lang="en-US" sz="1800" kern="100" dirty="0">
                <a:effectLst/>
                <a:latin typeface="Barlow-Regular"/>
                <a:ea typeface="Aptos" panose="020B0004020202020204" pitchFamily="34" charset="0"/>
                <a:cs typeface="Times New Roman" panose="02020603050405020304" pitchFamily="18" charset="0"/>
              </a:rPr>
              <a:t>_.</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Barlow-Regular"/>
                <a:ea typeface="Aptos" panose="020B0004020202020204" pitchFamily="34" charset="0"/>
                <a:cs typeface="Times New Roman" panose="02020603050405020304" pitchFamily="18" charset="0"/>
              </a:rPr>
              <a:t>6. Iodine deficiency may lead to the enlargement of the thyroid, this is called _</a:t>
            </a:r>
            <a:r>
              <a:rPr lang="en-US" sz="1800" dirty="0" err="1">
                <a:solidFill>
                  <a:srgbClr val="FE31CB"/>
                </a:solidFill>
                <a:effectLst/>
                <a:latin typeface="Barlow-Regular"/>
                <a:ea typeface="Aptos" panose="020B0004020202020204" pitchFamily="34" charset="0"/>
                <a:cs typeface="Times New Roman" panose="02020603050405020304" pitchFamily="18" charset="0"/>
              </a:rPr>
              <a:t>goitre</a:t>
            </a:r>
            <a:r>
              <a:rPr lang="en-US" sz="1800" dirty="0">
                <a:effectLst/>
                <a:latin typeface="Barlow-Regular"/>
                <a:ea typeface="Aptos" panose="020B0004020202020204" pitchFamily="34" charset="0"/>
                <a:cs typeface="Times New Roman" panose="02020603050405020304" pitchFamily="18" charset="0"/>
              </a:rPr>
              <a:t>_.</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23</a:t>
            </a:fld>
            <a:endParaRPr lang="en-GB" dirty="0"/>
          </a:p>
        </p:txBody>
      </p:sp>
    </p:spTree>
    <p:extLst>
      <p:ext uri="{BB962C8B-B14F-4D97-AF65-F5344CB8AC3E}">
        <p14:creationId xmlns:p14="http://schemas.microsoft.com/office/powerpoint/2010/main" val="4293888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Right answers: </a:t>
            </a:r>
            <a:endParaRPr lang="en-US" dirty="0"/>
          </a:p>
          <a:p>
            <a:pPr marL="0" indent="0">
              <a:buNone/>
            </a:pPr>
            <a:r>
              <a:rPr lang="en-US" dirty="0"/>
              <a:t>Adequate iodine intake is essential to prevent </a:t>
            </a:r>
            <a:r>
              <a:rPr lang="en-US" b="1" u="sng" dirty="0"/>
              <a:t>iodine</a:t>
            </a:r>
            <a:r>
              <a:rPr lang="en-US" dirty="0"/>
              <a:t> deficiency.</a:t>
            </a:r>
          </a:p>
          <a:p>
            <a:pPr marL="0" indent="0">
              <a:buNone/>
            </a:pPr>
            <a:r>
              <a:rPr lang="en-US" dirty="0"/>
              <a:t>Having enough iodine in the diet is especially important during </a:t>
            </a:r>
            <a:r>
              <a:rPr lang="en-US" b="1" u="sng" dirty="0"/>
              <a:t>pregnancy</a:t>
            </a:r>
            <a:r>
              <a:rPr lang="en-US" dirty="0"/>
              <a:t>.</a:t>
            </a:r>
          </a:p>
          <a:p>
            <a:pPr marL="0" indent="0">
              <a:buNone/>
            </a:pPr>
            <a:r>
              <a:rPr lang="en-GB" dirty="0"/>
              <a:t>A global campaign </a:t>
            </a:r>
            <a:r>
              <a:rPr lang="en-GB" b="1" u="sng" dirty="0"/>
              <a:t>30</a:t>
            </a:r>
            <a:r>
              <a:rPr lang="en-GB" dirty="0"/>
              <a:t> years ago to iodise salt helped reduce the incidence of </a:t>
            </a:r>
            <a:r>
              <a:rPr lang="en-GB" b="1" u="sng" dirty="0"/>
              <a:t>goitre</a:t>
            </a:r>
            <a:r>
              <a:rPr lang="en-GB" dirty="0"/>
              <a:t>.</a:t>
            </a:r>
          </a:p>
          <a:p>
            <a:pPr marL="0" indent="0">
              <a:buNone/>
            </a:pPr>
            <a:r>
              <a:rPr lang="en-GB" dirty="0"/>
              <a:t>Apart from iodised salt, other important sources of iodine are </a:t>
            </a:r>
            <a:r>
              <a:rPr lang="en-GB" b="1" u="sng" dirty="0"/>
              <a:t>seafood</a:t>
            </a:r>
            <a:r>
              <a:rPr lang="en-GB" dirty="0"/>
              <a:t> and </a:t>
            </a:r>
            <a:r>
              <a:rPr lang="en-GB" b="1" u="sng" dirty="0"/>
              <a:t>dairy products</a:t>
            </a:r>
            <a:r>
              <a:rPr lang="en-GB" dirty="0"/>
              <a:t>.</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24</a:t>
            </a:fld>
            <a:endParaRPr lang="en-GB" dirty="0"/>
          </a:p>
        </p:txBody>
      </p:sp>
    </p:spTree>
    <p:extLst>
      <p:ext uri="{BB962C8B-B14F-4D97-AF65-F5344CB8AC3E}">
        <p14:creationId xmlns:p14="http://schemas.microsoft.com/office/powerpoint/2010/main" val="30243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a:t>
            </a:r>
            <a:r>
              <a:rPr lang="en-GB" dirty="0"/>
              <a:t> </a:t>
            </a:r>
          </a:p>
          <a:p>
            <a:pPr marL="0" indent="0">
              <a:buFont typeface="+mj-lt"/>
              <a:buNone/>
            </a:pPr>
            <a:r>
              <a:rPr lang="en-US" dirty="0"/>
              <a:t>Metabolism</a:t>
            </a:r>
            <a:endParaRPr lang="da-DK" dirty="0"/>
          </a:p>
          <a:p>
            <a:pPr marL="0" indent="0">
              <a:buFont typeface="+mj-lt"/>
              <a:buNone/>
            </a:pPr>
            <a:r>
              <a:rPr lang="en-US" dirty="0"/>
              <a:t>Brain development, especially during pregnancy and early childhood </a:t>
            </a:r>
            <a:endParaRPr lang="da-DK" dirty="0"/>
          </a:p>
          <a:p>
            <a:pPr marL="0" indent="0">
              <a:buFont typeface="+mj-lt"/>
              <a:buNone/>
            </a:pPr>
            <a:r>
              <a:rPr lang="en-US" dirty="0"/>
              <a:t>Growth and development, particularly during childhood and adolescence</a:t>
            </a:r>
            <a:endParaRPr lang="da-DK"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25</a:t>
            </a:fld>
            <a:endParaRPr lang="en-GB" dirty="0"/>
          </a:p>
        </p:txBody>
      </p:sp>
    </p:spTree>
    <p:extLst>
      <p:ext uri="{BB962C8B-B14F-4D97-AF65-F5344CB8AC3E}">
        <p14:creationId xmlns:p14="http://schemas.microsoft.com/office/powerpoint/2010/main" val="2717286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 </a:t>
            </a:r>
          </a:p>
          <a:p>
            <a:pPr marL="0" indent="0">
              <a:buFont typeface="+mj-lt"/>
              <a:buNone/>
            </a:pPr>
            <a:r>
              <a:rPr lang="en-US" dirty="0"/>
              <a:t>Metabolism</a:t>
            </a:r>
            <a:endParaRPr lang="da-DK" dirty="0"/>
          </a:p>
          <a:p>
            <a:pPr marL="0" indent="0">
              <a:buFont typeface="+mj-lt"/>
              <a:buNone/>
            </a:pPr>
            <a:r>
              <a:rPr lang="en-US" dirty="0"/>
              <a:t>Brain development, especially during pregnancy and early childhood </a:t>
            </a:r>
            <a:endParaRPr lang="da-DK" dirty="0"/>
          </a:p>
          <a:p>
            <a:pPr marL="0" indent="0">
              <a:buFont typeface="+mj-lt"/>
              <a:buNone/>
            </a:pPr>
            <a:r>
              <a:rPr lang="en-US" dirty="0"/>
              <a:t>Growth and development, particularly during childhood and   adolescence</a:t>
            </a:r>
            <a:endParaRPr lang="da-DK"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26</a:t>
            </a:fld>
            <a:endParaRPr lang="en-GB" dirty="0"/>
          </a:p>
        </p:txBody>
      </p:sp>
    </p:spTree>
    <p:extLst>
      <p:ext uri="{BB962C8B-B14F-4D97-AF65-F5344CB8AC3E}">
        <p14:creationId xmlns:p14="http://schemas.microsoft.com/office/powerpoint/2010/main" val="138166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a:t>
            </a:r>
          </a:p>
          <a:p>
            <a:pPr marL="0" lvl="0" indent="0">
              <a:lnSpc>
                <a:spcPct val="115000"/>
              </a:lnSpc>
              <a:buFont typeface="Aptos" panose="020B0004020202020204" pitchFamily="34" charset="0"/>
              <a:buNone/>
            </a:pPr>
            <a:r>
              <a:rPr lang="en-GB" sz="1800" kern="100" dirty="0">
                <a:effectLst/>
                <a:latin typeface="Barlow-Regular"/>
                <a:ea typeface="Aptos" panose="020B0004020202020204" pitchFamily="34" charset="0"/>
                <a:cs typeface="Times New Roman" panose="02020603050405020304" pitchFamily="18" charset="0"/>
              </a:rPr>
              <a:t>Insufficient iodine in the diet might lead to a condition known as ___</a:t>
            </a:r>
            <a:r>
              <a:rPr lang="en-GB" sz="1800" b="1" kern="100" dirty="0">
                <a:solidFill>
                  <a:srgbClr val="FE31CB"/>
                </a:solidFill>
                <a:effectLst/>
                <a:latin typeface="Barlow-Regular"/>
                <a:ea typeface="Aptos" panose="020B0004020202020204" pitchFamily="34" charset="0"/>
                <a:cs typeface="Times New Roman" panose="02020603050405020304" pitchFamily="18" charset="0"/>
              </a:rPr>
              <a:t>goitre</a:t>
            </a:r>
            <a:r>
              <a:rPr lang="en-GB" sz="1800" kern="100" dirty="0">
                <a:effectLst/>
                <a:latin typeface="Barlow-Regular"/>
                <a:ea typeface="Aptos" panose="020B0004020202020204" pitchFamily="34" charset="0"/>
                <a:cs typeface="Times New Roman" panose="02020603050405020304" pitchFamily="18" charset="0"/>
              </a:rPr>
              <a:t>___, characterised by an enlarged _</a:t>
            </a:r>
            <a:r>
              <a:rPr lang="en-GB" sz="1800" b="1" kern="100" dirty="0">
                <a:solidFill>
                  <a:srgbClr val="FE31CB"/>
                </a:solidFill>
                <a:effectLst/>
                <a:latin typeface="Barlow-Regular"/>
                <a:ea typeface="Aptos" panose="020B0004020202020204" pitchFamily="34" charset="0"/>
                <a:cs typeface="Times New Roman" panose="02020603050405020304" pitchFamily="18" charset="0"/>
              </a:rPr>
              <a:t>thyroid gland</a:t>
            </a:r>
            <a:r>
              <a:rPr lang="en-GB" sz="1800" kern="100" dirty="0">
                <a:effectLst/>
                <a:latin typeface="Barlow-Regular"/>
                <a:ea typeface="Aptos" panose="020B0004020202020204" pitchFamily="34" charset="0"/>
                <a:cs typeface="Times New Roman" panose="02020603050405020304" pitchFamily="18" charset="0"/>
              </a:rPr>
              <a:t>_.</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buFont typeface="Aptos" panose="020B0004020202020204" pitchFamily="34" charset="0"/>
              <a:buNone/>
            </a:pPr>
            <a:r>
              <a:rPr lang="en-GB" sz="1800" kern="100" dirty="0">
                <a:effectLst/>
                <a:latin typeface="Barlow-Regular"/>
                <a:ea typeface="Aptos" panose="020B0004020202020204" pitchFamily="34" charset="0"/>
                <a:cs typeface="Times New Roman" panose="02020603050405020304" pitchFamily="18" charset="0"/>
              </a:rPr>
              <a:t>The u-shaped curve illustrates that you can get both too __</a:t>
            </a:r>
            <a:r>
              <a:rPr lang="en-GB" sz="1800" b="1" kern="100" dirty="0">
                <a:solidFill>
                  <a:srgbClr val="FE31CB"/>
                </a:solidFill>
                <a:effectLst/>
                <a:latin typeface="Barlow-Regular"/>
                <a:ea typeface="Aptos" panose="020B0004020202020204" pitchFamily="34" charset="0"/>
                <a:cs typeface="Times New Roman" panose="02020603050405020304" pitchFamily="18" charset="0"/>
              </a:rPr>
              <a:t>much</a:t>
            </a:r>
            <a:r>
              <a:rPr lang="en-GB" sz="1800" kern="100" dirty="0">
                <a:effectLst/>
                <a:latin typeface="Barlow-Regular"/>
                <a:ea typeface="Aptos" panose="020B0004020202020204" pitchFamily="34" charset="0"/>
                <a:cs typeface="Times New Roman" panose="02020603050405020304" pitchFamily="18" charset="0"/>
              </a:rPr>
              <a:t>_ and too _</a:t>
            </a:r>
            <a:r>
              <a:rPr lang="en-GB" sz="1800" b="1" kern="100" dirty="0">
                <a:solidFill>
                  <a:srgbClr val="FE31CB"/>
                </a:solidFill>
                <a:effectLst/>
                <a:latin typeface="Barlow-Regular"/>
                <a:ea typeface="Aptos" panose="020B0004020202020204" pitchFamily="34" charset="0"/>
                <a:cs typeface="Times New Roman" panose="02020603050405020304" pitchFamily="18" charset="0"/>
              </a:rPr>
              <a:t>little</a:t>
            </a:r>
            <a:r>
              <a:rPr lang="en-GB" sz="1800" kern="100" dirty="0">
                <a:effectLst/>
                <a:latin typeface="Barlow-Regular"/>
                <a:ea typeface="Aptos" panose="020B0004020202020204" pitchFamily="34" charset="0"/>
                <a:cs typeface="Times New Roman" panose="02020603050405020304" pitchFamily="18" charset="0"/>
              </a:rPr>
              <a:t>_ iodine.</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Aptos" panose="020B0004020202020204" pitchFamily="34" charset="0"/>
              <a:buNone/>
            </a:pPr>
            <a:r>
              <a:rPr lang="en-GB" sz="1800" kern="100" dirty="0">
                <a:effectLst/>
                <a:latin typeface="Barlow-Regular"/>
                <a:ea typeface="Aptos" panose="020B0004020202020204" pitchFamily="34" charset="0"/>
                <a:cs typeface="Times New Roman" panose="02020603050405020304" pitchFamily="18" charset="0"/>
              </a:rPr>
              <a:t>When there is too little iodine during pregnancy, it may result in _</a:t>
            </a:r>
            <a:r>
              <a:rPr lang="en-GB" sz="1800" b="1" kern="100" dirty="0">
                <a:solidFill>
                  <a:srgbClr val="FE31CB"/>
                </a:solidFill>
                <a:effectLst/>
                <a:latin typeface="Barlow-Regular"/>
                <a:ea typeface="Aptos" panose="020B0004020202020204" pitchFamily="34" charset="0"/>
                <a:cs typeface="Times New Roman" panose="02020603050405020304" pitchFamily="18" charset="0"/>
              </a:rPr>
              <a:t>deficiency</a:t>
            </a:r>
            <a:r>
              <a:rPr lang="en-GB" sz="1800" kern="100" dirty="0">
                <a:effectLst/>
                <a:latin typeface="Barlow-Regular"/>
                <a:ea typeface="Aptos" panose="020B0004020202020204" pitchFamily="34" charset="0"/>
                <a:cs typeface="Times New Roman" panose="02020603050405020304" pitchFamily="18" charset="0"/>
              </a:rPr>
              <a:t>_ and impaired _</a:t>
            </a:r>
            <a:r>
              <a:rPr lang="en-GB" sz="1800" b="1" kern="100" dirty="0">
                <a:solidFill>
                  <a:srgbClr val="FE31CB"/>
                </a:solidFill>
                <a:effectLst/>
                <a:latin typeface="Barlow-Regular"/>
                <a:ea typeface="Aptos" panose="020B0004020202020204" pitchFamily="34" charset="0"/>
                <a:cs typeface="Times New Roman" panose="02020603050405020304" pitchFamily="18" charset="0"/>
              </a:rPr>
              <a:t>brain</a:t>
            </a:r>
            <a:r>
              <a:rPr lang="en-GB" sz="1800" kern="100" dirty="0">
                <a:effectLst/>
                <a:latin typeface="Barlow-Regular"/>
                <a:ea typeface="Aptos" panose="020B0004020202020204" pitchFamily="34" charset="0"/>
                <a:cs typeface="Times New Roman" panose="02020603050405020304" pitchFamily="18" charset="0"/>
              </a:rPr>
              <a:t>_ development.</a:t>
            </a:r>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27</a:t>
            </a:fld>
            <a:endParaRPr lang="en-GB" dirty="0"/>
          </a:p>
        </p:txBody>
      </p:sp>
    </p:spTree>
    <p:extLst>
      <p:ext uri="{BB962C8B-B14F-4D97-AF65-F5344CB8AC3E}">
        <p14:creationId xmlns:p14="http://schemas.microsoft.com/office/powerpoint/2010/main" val="347517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 </a:t>
            </a:r>
          </a:p>
          <a:p>
            <a:r>
              <a:rPr lang="en-GB" dirty="0"/>
              <a:t>Eggs</a:t>
            </a:r>
          </a:p>
          <a:p>
            <a:r>
              <a:rPr lang="en-GB" dirty="0"/>
              <a:t>Milk and dairy products</a:t>
            </a:r>
          </a:p>
          <a:p>
            <a:r>
              <a:rPr lang="en-GB" dirty="0"/>
              <a:t>Fish an</a:t>
            </a:r>
            <a:r>
              <a:rPr lang="hu-HU" dirty="0"/>
              <a:t>d</a:t>
            </a:r>
            <a:r>
              <a:rPr lang="en-GB" dirty="0"/>
              <a:t> seafood</a:t>
            </a:r>
          </a:p>
          <a:p>
            <a:r>
              <a:rPr lang="en-GB" dirty="0"/>
              <a:t>Iodised salt</a:t>
            </a:r>
          </a:p>
        </p:txBody>
      </p:sp>
      <p:sp>
        <p:nvSpPr>
          <p:cNvPr id="4" name="Slide Number Placeholder 3"/>
          <p:cNvSpPr>
            <a:spLocks noGrp="1"/>
          </p:cNvSpPr>
          <p:nvPr>
            <p:ph type="sldNum" sz="quarter" idx="10"/>
          </p:nvPr>
        </p:nvSpPr>
        <p:spPr/>
        <p:txBody>
          <a:bodyPr/>
          <a:lstStyle/>
          <a:p>
            <a:fld id="{1D9321E1-ABFE-492C-A172-25C1D4654C51}" type="slidenum">
              <a:rPr lang="en-GB" smtClean="0"/>
              <a:t>28</a:t>
            </a:fld>
            <a:endParaRPr lang="en-GB" dirty="0"/>
          </a:p>
        </p:txBody>
      </p:sp>
    </p:spTree>
    <p:extLst>
      <p:ext uri="{BB962C8B-B14F-4D97-AF65-F5344CB8AC3E}">
        <p14:creationId xmlns:p14="http://schemas.microsoft.com/office/powerpoint/2010/main" val="2571701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 </a:t>
            </a:r>
          </a:p>
          <a:p>
            <a:r>
              <a:rPr lang="en-GB" dirty="0"/>
              <a:t>Eggs</a:t>
            </a:r>
          </a:p>
          <a:p>
            <a:r>
              <a:rPr lang="en-GB" dirty="0"/>
              <a:t>Milk and dairy products</a:t>
            </a:r>
          </a:p>
          <a:p>
            <a:r>
              <a:rPr lang="en-GB" dirty="0"/>
              <a:t>Fish and seafood</a:t>
            </a:r>
          </a:p>
          <a:p>
            <a:r>
              <a:rPr lang="en-GB" dirty="0"/>
              <a:t>Iodised salt</a:t>
            </a:r>
          </a:p>
        </p:txBody>
      </p:sp>
      <p:sp>
        <p:nvSpPr>
          <p:cNvPr id="4" name="Slide Number Placeholder 3"/>
          <p:cNvSpPr>
            <a:spLocks noGrp="1"/>
          </p:cNvSpPr>
          <p:nvPr>
            <p:ph type="sldNum" sz="quarter" idx="10"/>
          </p:nvPr>
        </p:nvSpPr>
        <p:spPr/>
        <p:txBody>
          <a:bodyPr/>
          <a:lstStyle/>
          <a:p>
            <a:fld id="{1D9321E1-ABFE-492C-A172-25C1D4654C51}" type="slidenum">
              <a:rPr lang="en-GB" smtClean="0"/>
              <a:t>29</a:t>
            </a:fld>
            <a:endParaRPr lang="en-GB" dirty="0"/>
          </a:p>
        </p:txBody>
      </p:sp>
    </p:spTree>
    <p:extLst>
      <p:ext uri="{BB962C8B-B14F-4D97-AF65-F5344CB8AC3E}">
        <p14:creationId xmlns:p14="http://schemas.microsoft.com/office/powerpoint/2010/main" val="177753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Glossary: </a:t>
            </a:r>
            <a:r>
              <a:rPr lang="en-GB" dirty="0">
                <a:solidFill>
                  <a:schemeClr val="tx1"/>
                </a:solidFill>
              </a:rPr>
              <a:t>An </a:t>
            </a:r>
            <a:r>
              <a:rPr lang="en-GB" b="1" dirty="0">
                <a:solidFill>
                  <a:schemeClr val="tx1"/>
                </a:solidFill>
              </a:rPr>
              <a:t>essential mineral</a:t>
            </a:r>
            <a:r>
              <a:rPr lang="en-GB" dirty="0">
                <a:solidFill>
                  <a:schemeClr val="tx1"/>
                </a:solidFill>
              </a:rPr>
              <a:t> is when a mineral is needed but your body cannot produce it, you have to get it from your diet. </a:t>
            </a:r>
            <a:endParaRPr lang="da-DK"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students if they know what the word ‘essential mineral’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Perhaps ask students if they know other</a:t>
            </a:r>
            <a:r>
              <a:rPr lang="en-GB" sz="1200" kern="1200" baseline="0" dirty="0">
                <a:solidFill>
                  <a:schemeClr val="tx1"/>
                </a:solidFill>
                <a:effectLst/>
                <a:latin typeface="+mn-lt"/>
                <a:ea typeface="+mn-ea"/>
                <a:cs typeface="+mn-cs"/>
              </a:rPr>
              <a:t> essential minerals [iron, selenium, cobber, magnesium, zinc, calcium, phosphorus, potassium, sodium, chromium, chloride, fluoride – and of course iodine]</a:t>
            </a:r>
            <a:r>
              <a:rPr lang="hu-HU" sz="1200" kern="1200" baseline="0" dirty="0">
                <a:solidFill>
                  <a:schemeClr val="tx1"/>
                </a:solidFill>
                <a:effectLst/>
                <a:latin typeface="+mn-lt"/>
                <a:ea typeface="+mn-ea"/>
                <a:cs typeface="+mn-cs"/>
              </a:rPr>
              <a:t>.</a:t>
            </a:r>
            <a:endParaRPr lang="da-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9321E1-ABFE-492C-A172-25C1D4654C51}" type="slidenum">
              <a:rPr lang="en-GB" smtClean="0"/>
              <a:t>3</a:t>
            </a:fld>
            <a:endParaRPr lang="en-GB" dirty="0"/>
          </a:p>
        </p:txBody>
      </p:sp>
    </p:spTree>
    <p:extLst>
      <p:ext uri="{BB962C8B-B14F-4D97-AF65-F5344CB8AC3E}">
        <p14:creationId xmlns:p14="http://schemas.microsoft.com/office/powerpoint/2010/main" val="1397896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Right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150 </a:t>
            </a:r>
            <a:r>
              <a:rPr lang="en-US" dirty="0"/>
              <a:t>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30</a:t>
            </a:fld>
            <a:endParaRPr lang="en-GB" dirty="0"/>
          </a:p>
        </p:txBody>
      </p:sp>
    </p:spTree>
    <p:extLst>
      <p:ext uri="{BB962C8B-B14F-4D97-AF65-F5344CB8AC3E}">
        <p14:creationId xmlns:p14="http://schemas.microsoft.com/office/powerpoint/2010/main" val="3780959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Right answer: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150 </a:t>
            </a:r>
            <a:r>
              <a:rPr lang="en-US" dirty="0"/>
              <a:t>µg</a:t>
            </a:r>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31</a:t>
            </a:fld>
            <a:endParaRPr lang="en-GB" dirty="0"/>
          </a:p>
        </p:txBody>
      </p:sp>
    </p:spTree>
    <p:extLst>
      <p:ext uri="{BB962C8B-B14F-4D97-AF65-F5344CB8AC3E}">
        <p14:creationId xmlns:p14="http://schemas.microsoft.com/office/powerpoint/2010/main" val="89341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 </a:t>
            </a:r>
          </a:p>
          <a:p>
            <a:r>
              <a:rPr lang="en-GB" dirty="0"/>
              <a:t>250 µg</a:t>
            </a:r>
          </a:p>
        </p:txBody>
      </p:sp>
      <p:sp>
        <p:nvSpPr>
          <p:cNvPr id="4" name="Slide Number Placeholder 3"/>
          <p:cNvSpPr>
            <a:spLocks noGrp="1"/>
          </p:cNvSpPr>
          <p:nvPr>
            <p:ph type="sldNum" sz="quarter" idx="10"/>
          </p:nvPr>
        </p:nvSpPr>
        <p:spPr/>
        <p:txBody>
          <a:bodyPr/>
          <a:lstStyle/>
          <a:p>
            <a:fld id="{1D9321E1-ABFE-492C-A172-25C1D4654C51}" type="slidenum">
              <a:rPr lang="en-GB" smtClean="0"/>
              <a:t>32</a:t>
            </a:fld>
            <a:endParaRPr lang="en-GB" dirty="0"/>
          </a:p>
        </p:txBody>
      </p:sp>
    </p:spTree>
    <p:extLst>
      <p:ext uri="{BB962C8B-B14F-4D97-AF65-F5344CB8AC3E}">
        <p14:creationId xmlns:p14="http://schemas.microsoft.com/office/powerpoint/2010/main" val="3800608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a:t>
            </a:r>
            <a:r>
              <a:rPr lang="en-GB" dirty="0"/>
              <a:t> </a:t>
            </a:r>
          </a:p>
          <a:p>
            <a:r>
              <a:rPr lang="en-GB" dirty="0"/>
              <a:t>250 µg</a:t>
            </a:r>
          </a:p>
        </p:txBody>
      </p:sp>
      <p:sp>
        <p:nvSpPr>
          <p:cNvPr id="4" name="Slide Number Placeholder 3"/>
          <p:cNvSpPr>
            <a:spLocks noGrp="1"/>
          </p:cNvSpPr>
          <p:nvPr>
            <p:ph type="sldNum" sz="quarter" idx="10"/>
          </p:nvPr>
        </p:nvSpPr>
        <p:spPr/>
        <p:txBody>
          <a:bodyPr/>
          <a:lstStyle/>
          <a:p>
            <a:fld id="{1D9321E1-ABFE-492C-A172-25C1D4654C51}" type="slidenum">
              <a:rPr lang="en-GB" smtClean="0"/>
              <a:t>33</a:t>
            </a:fld>
            <a:endParaRPr lang="en-GB" dirty="0"/>
          </a:p>
        </p:txBody>
      </p:sp>
    </p:spTree>
    <p:extLst>
      <p:ext uri="{BB962C8B-B14F-4D97-AF65-F5344CB8AC3E}">
        <p14:creationId xmlns:p14="http://schemas.microsoft.com/office/powerpoint/2010/main" val="2212254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a:t>
            </a:r>
            <a:r>
              <a:rPr lang="en-GB" dirty="0"/>
              <a:t> </a:t>
            </a:r>
          </a:p>
          <a:p>
            <a:pPr marL="0" lvl="0" indent="0">
              <a:buNone/>
            </a:pPr>
            <a:r>
              <a:rPr lang="en-GB" dirty="0"/>
              <a:t>It is important for the development of the baby’s brain and nervous</a:t>
            </a:r>
            <a:r>
              <a:rPr lang="en-GB" baseline="0" dirty="0"/>
              <a:t> </a:t>
            </a:r>
            <a:r>
              <a:rPr lang="en-GB" dirty="0"/>
              <a:t>system</a:t>
            </a:r>
            <a:endParaRPr lang="da-DK" dirty="0"/>
          </a:p>
          <a:p>
            <a:pPr marL="0" lvl="0" indent="0">
              <a:buNone/>
            </a:pPr>
            <a:r>
              <a:rPr lang="en-GB" dirty="0"/>
              <a:t>It ensures the baby's overall growth</a:t>
            </a:r>
            <a:endParaRPr lang="da-DK"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34</a:t>
            </a:fld>
            <a:endParaRPr lang="en-GB" dirty="0"/>
          </a:p>
        </p:txBody>
      </p:sp>
    </p:spTree>
    <p:extLst>
      <p:ext uri="{BB962C8B-B14F-4D97-AF65-F5344CB8AC3E}">
        <p14:creationId xmlns:p14="http://schemas.microsoft.com/office/powerpoint/2010/main" val="3073308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answers: </a:t>
            </a:r>
          </a:p>
          <a:p>
            <a:pPr marL="0" lvl="0" indent="0">
              <a:buNone/>
            </a:pPr>
            <a:r>
              <a:rPr lang="en-GB" dirty="0"/>
              <a:t>It is important for the development of the baby’s brain and nervous</a:t>
            </a:r>
            <a:r>
              <a:rPr lang="en-GB" baseline="0" dirty="0"/>
              <a:t> </a:t>
            </a:r>
            <a:r>
              <a:rPr lang="en-GB" dirty="0"/>
              <a:t>system</a:t>
            </a:r>
            <a:endParaRPr lang="da-DK" dirty="0"/>
          </a:p>
          <a:p>
            <a:pPr marL="0" lvl="0" indent="0">
              <a:buNone/>
            </a:pPr>
            <a:r>
              <a:rPr lang="en-GB" dirty="0"/>
              <a:t>It ensures the baby's overall growth</a:t>
            </a:r>
            <a:endParaRPr lang="da-DK" dirty="0"/>
          </a:p>
          <a:p>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35</a:t>
            </a:fld>
            <a:endParaRPr lang="en-GB" dirty="0"/>
          </a:p>
        </p:txBody>
      </p:sp>
    </p:spTree>
    <p:extLst>
      <p:ext uri="{BB962C8B-B14F-4D97-AF65-F5344CB8AC3E}">
        <p14:creationId xmlns:p14="http://schemas.microsoft.com/office/powerpoint/2010/main" val="1385609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a:t>
            </a:r>
          </a:p>
          <a:p>
            <a:r>
              <a:rPr lang="en-GB" dirty="0"/>
              <a:t>For </a:t>
            </a:r>
            <a:r>
              <a:rPr lang="hu-HU" dirty="0" err="1"/>
              <a:t>the</a:t>
            </a:r>
            <a:r>
              <a:rPr lang="hu-HU" dirty="0"/>
              <a:t> </a:t>
            </a:r>
            <a:r>
              <a:rPr lang="en-GB" dirty="0"/>
              <a:t>UK: 6</a:t>
            </a:r>
          </a:p>
          <a:p>
            <a:endParaRPr lang="en-GB" dirty="0"/>
          </a:p>
          <a:p>
            <a:r>
              <a:rPr lang="en-GB" b="1" dirty="0"/>
              <a:t>Attention: </a:t>
            </a:r>
            <a:r>
              <a:rPr lang="en-GB" b="0" dirty="0"/>
              <a:t>Please emphasise, that this is just an exercise. It is important to include more iodine sources </a:t>
            </a:r>
            <a:r>
              <a:rPr lang="en-GB" dirty="0"/>
              <a:t>in your diet, and not exclusively eggs.</a:t>
            </a:r>
          </a:p>
        </p:txBody>
      </p:sp>
      <p:sp>
        <p:nvSpPr>
          <p:cNvPr id="4" name="Slide Number Placeholder 3"/>
          <p:cNvSpPr>
            <a:spLocks noGrp="1"/>
          </p:cNvSpPr>
          <p:nvPr>
            <p:ph type="sldNum" sz="quarter" idx="10"/>
          </p:nvPr>
        </p:nvSpPr>
        <p:spPr/>
        <p:txBody>
          <a:bodyPr/>
          <a:lstStyle/>
          <a:p>
            <a:fld id="{1D9321E1-ABFE-492C-A172-25C1D4654C51}" type="slidenum">
              <a:rPr lang="en-GB" smtClean="0"/>
              <a:t>36</a:t>
            </a:fld>
            <a:endParaRPr lang="en-GB" dirty="0"/>
          </a:p>
        </p:txBody>
      </p:sp>
    </p:spTree>
    <p:extLst>
      <p:ext uri="{BB962C8B-B14F-4D97-AF65-F5344CB8AC3E}">
        <p14:creationId xmlns:p14="http://schemas.microsoft.com/office/powerpoint/2010/main" val="3438982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a:t>
            </a:r>
            <a:r>
              <a:rPr lang="en-GB" u="sng" baseline="0" dirty="0"/>
              <a:t> </a:t>
            </a:r>
          </a:p>
          <a:p>
            <a:r>
              <a:rPr lang="en-GB" baseline="0" dirty="0"/>
              <a:t>1 portion</a:t>
            </a:r>
          </a:p>
        </p:txBody>
      </p:sp>
      <p:sp>
        <p:nvSpPr>
          <p:cNvPr id="4" name="Slide Number Placeholder 3"/>
          <p:cNvSpPr>
            <a:spLocks noGrp="1"/>
          </p:cNvSpPr>
          <p:nvPr>
            <p:ph type="sldNum" sz="quarter" idx="10"/>
          </p:nvPr>
        </p:nvSpPr>
        <p:spPr/>
        <p:txBody>
          <a:bodyPr/>
          <a:lstStyle/>
          <a:p>
            <a:fld id="{1D9321E1-ABFE-492C-A172-25C1D4654C51}" type="slidenum">
              <a:rPr lang="en-GB" smtClean="0"/>
              <a:t>37</a:t>
            </a:fld>
            <a:endParaRPr lang="en-GB" dirty="0"/>
          </a:p>
        </p:txBody>
      </p:sp>
    </p:spTree>
    <p:extLst>
      <p:ext uri="{BB962C8B-B14F-4D97-AF65-F5344CB8AC3E}">
        <p14:creationId xmlns:p14="http://schemas.microsoft.com/office/powerpoint/2010/main" val="4098999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t>Right answer:</a:t>
            </a:r>
          </a:p>
          <a:p>
            <a:r>
              <a:rPr lang="en-GB" dirty="0"/>
              <a:t>For</a:t>
            </a:r>
            <a:r>
              <a:rPr lang="en-GB" baseline="0" dirty="0"/>
              <a:t> </a:t>
            </a:r>
            <a:r>
              <a:rPr lang="hu-HU" baseline="0" dirty="0" err="1"/>
              <a:t>the</a:t>
            </a:r>
            <a:r>
              <a:rPr lang="hu-HU" baseline="0" dirty="0"/>
              <a:t> </a:t>
            </a:r>
            <a:r>
              <a:rPr lang="en-GB" baseline="0" dirty="0"/>
              <a:t>UK: 2-3</a:t>
            </a:r>
          </a:p>
        </p:txBody>
      </p:sp>
      <p:sp>
        <p:nvSpPr>
          <p:cNvPr id="4" name="Slide Number Placeholder 3"/>
          <p:cNvSpPr>
            <a:spLocks noGrp="1"/>
          </p:cNvSpPr>
          <p:nvPr>
            <p:ph type="sldNum" sz="quarter" idx="10"/>
          </p:nvPr>
        </p:nvSpPr>
        <p:spPr/>
        <p:txBody>
          <a:bodyPr/>
          <a:lstStyle/>
          <a:p>
            <a:fld id="{1D9321E1-ABFE-492C-A172-25C1D4654C51}" type="slidenum">
              <a:rPr lang="en-GB" smtClean="0"/>
              <a:t>38</a:t>
            </a:fld>
            <a:endParaRPr lang="en-GB" dirty="0"/>
          </a:p>
        </p:txBody>
      </p:sp>
    </p:spTree>
    <p:extLst>
      <p:ext uri="{BB962C8B-B14F-4D97-AF65-F5344CB8AC3E}">
        <p14:creationId xmlns:p14="http://schemas.microsoft.com/office/powerpoint/2010/main" val="2675710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The assignment ‘</a:t>
            </a:r>
            <a:r>
              <a:rPr lang="en-US" sz="1200" b="1" u="none" kern="0" dirty="0">
                <a:solidFill>
                  <a:srgbClr val="E62C78"/>
                </a:solidFill>
                <a:effectLst/>
                <a:latin typeface="Noto Sans" panose="020B0502040504020204" pitchFamily="34" charset="0"/>
                <a:ea typeface="Noto Sans" panose="020B0502040504020204" pitchFamily="34" charset="0"/>
              </a:rPr>
              <a:t>Tracing</a:t>
            </a:r>
            <a:r>
              <a:rPr lang="en-US" sz="1200" b="1" u="none" kern="0" spc="-105" dirty="0">
                <a:solidFill>
                  <a:srgbClr val="E62C78"/>
                </a:solidFill>
                <a:effectLst/>
                <a:latin typeface="Noto Sans" panose="020B0502040504020204" pitchFamily="34" charset="0"/>
                <a:ea typeface="Noto Sans" panose="020B0502040504020204" pitchFamily="34" charset="0"/>
              </a:rPr>
              <a:t> </a:t>
            </a:r>
            <a:r>
              <a:rPr lang="en-US" sz="1200" b="1" u="none" kern="0" dirty="0">
                <a:solidFill>
                  <a:srgbClr val="E62C78"/>
                </a:solidFill>
                <a:effectLst/>
                <a:latin typeface="Noto Sans" panose="020B0502040504020204" pitchFamily="34" charset="0"/>
                <a:ea typeface="Noto Sans" panose="020B0502040504020204" pitchFamily="34" charset="0"/>
              </a:rPr>
              <a:t>iodine:</a:t>
            </a:r>
            <a:r>
              <a:rPr lang="en-US" sz="1200" b="1" u="none" kern="0" spc="-105" dirty="0">
                <a:solidFill>
                  <a:srgbClr val="E62C78"/>
                </a:solidFill>
                <a:effectLst/>
                <a:latin typeface="Noto Sans" panose="020B0502040504020204" pitchFamily="34" charset="0"/>
                <a:ea typeface="Noto Sans" panose="020B0502040504020204" pitchFamily="34" charset="0"/>
              </a:rPr>
              <a:t> </a:t>
            </a:r>
            <a:r>
              <a:rPr lang="en-US" sz="1200" b="1" u="none" kern="0" dirty="0">
                <a:solidFill>
                  <a:srgbClr val="E62C78"/>
                </a:solidFill>
                <a:effectLst/>
                <a:latin typeface="Noto Sans" panose="020B0502040504020204" pitchFamily="34" charset="0"/>
                <a:ea typeface="Noto Sans" panose="020B0502040504020204" pitchFamily="34" charset="0"/>
              </a:rPr>
              <a:t>mapping global fortification </a:t>
            </a:r>
            <a:r>
              <a:rPr lang="en-US" sz="1200" b="1" u="none" kern="0" spc="-10" dirty="0" err="1">
                <a:solidFill>
                  <a:srgbClr val="E62C78"/>
                </a:solidFill>
                <a:effectLst/>
                <a:latin typeface="Noto Sans" panose="020B0502040504020204" pitchFamily="34" charset="0"/>
                <a:ea typeface="Noto Sans" panose="020B0502040504020204" pitchFamily="34" charset="0"/>
              </a:rPr>
              <a:t>programmes’</a:t>
            </a:r>
            <a:r>
              <a:rPr lang="da-DK" sz="1200" b="1" u="none" kern="0" spc="-10" dirty="0">
                <a:solidFill>
                  <a:schemeClr val="tx1"/>
                </a:solidFill>
                <a:effectLst/>
                <a:latin typeface="Noto Sans" panose="020B0502040504020204" pitchFamily="34" charset="0"/>
                <a:ea typeface="Noto Sans" panose="020B0502040504020204" pitchFamily="34" charset="0"/>
                <a:cs typeface="+mn-cs"/>
              </a:rPr>
              <a:t> </a:t>
            </a:r>
            <a:r>
              <a:rPr lang="da-DK" sz="1200" b="1" u="none" kern="0" spc="-10" dirty="0" err="1">
                <a:solidFill>
                  <a:schemeClr val="tx1"/>
                </a:solidFill>
                <a:effectLst/>
                <a:latin typeface="Noto Sans" panose="020B0502040504020204" pitchFamily="34" charset="0"/>
                <a:ea typeface="Noto Sans" panose="020B0502040504020204" pitchFamily="34" charset="0"/>
                <a:cs typeface="+mn-cs"/>
              </a:rPr>
              <a:t>requires</a:t>
            </a:r>
            <a:r>
              <a:rPr lang="da-DK" sz="1200" b="1" u="none" kern="0" spc="-10" dirty="0">
                <a:solidFill>
                  <a:schemeClr val="tx1"/>
                </a:solidFill>
                <a:effectLst/>
                <a:latin typeface="Noto Sans" panose="020B0502040504020204" pitchFamily="34" charset="0"/>
                <a:ea typeface="Noto Sans" panose="020B0502040504020204" pitchFamily="34" charset="0"/>
                <a:cs typeface="+mn-cs"/>
              </a:rPr>
              <a:t> internet </a:t>
            </a:r>
            <a:r>
              <a:rPr lang="da-DK" sz="1200" b="1" u="none" kern="0" spc="-10" dirty="0" err="1">
                <a:solidFill>
                  <a:schemeClr val="tx1"/>
                </a:solidFill>
                <a:effectLst/>
                <a:latin typeface="Noto Sans" panose="020B0502040504020204" pitchFamily="34" charset="0"/>
                <a:ea typeface="Noto Sans" panose="020B0502040504020204" pitchFamily="34" charset="0"/>
                <a:cs typeface="+mn-cs"/>
              </a:rPr>
              <a:t>access</a:t>
            </a:r>
            <a:r>
              <a:rPr lang="da-DK" sz="1200" b="1" u="none" kern="0" spc="-10" dirty="0">
                <a:solidFill>
                  <a:schemeClr val="tx1"/>
                </a:solidFill>
                <a:effectLst/>
                <a:latin typeface="Noto Sans" panose="020B0502040504020204" pitchFamily="34" charset="0"/>
                <a:ea typeface="Noto Sans" panose="020B0502040504020204" pitchFamily="34" charset="0"/>
                <a:cs typeface="+mn-cs"/>
              </a:rPr>
              <a:t> for the students.</a:t>
            </a:r>
            <a:endParaRPr lang="en-US" sz="1200" b="1" u="none"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Prepare for the group work by deciding:</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of the f</a:t>
            </a:r>
            <a:r>
              <a:rPr lang="hu-HU" sz="1200" kern="1200" dirty="0" err="1">
                <a:solidFill>
                  <a:schemeClr val="tx1"/>
                </a:solidFill>
                <a:effectLst/>
                <a:latin typeface="+mn-lt"/>
                <a:ea typeface="+mn-ea"/>
                <a:cs typeface="+mn-cs"/>
              </a:rPr>
              <a:t>our</a:t>
            </a:r>
            <a:r>
              <a:rPr lang="en-US" sz="1200" kern="1200" dirty="0">
                <a:solidFill>
                  <a:schemeClr val="tx1"/>
                </a:solidFill>
                <a:effectLst/>
                <a:latin typeface="+mn-lt"/>
                <a:ea typeface="+mn-ea"/>
                <a:cs typeface="+mn-cs"/>
              </a:rPr>
              <a:t> assignments students can choose, or make a pre-selection where you pick the assignment(s)</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group size, it will depend on the number of students and the chosen assignment</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you will divide students into groups</a:t>
            </a:r>
            <a:endParaRPr lang="da-DK"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When introducing the group work make sure to:</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clear instructions for the assignment, including precise guidance on what students need to do and details on the expected outcome of their group work</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to students on which criteria their class presentations will be evaluated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For module B and C group presentations can be evaluated by the following criteria:</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ability to formulate research questions</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gather and </a:t>
            </a:r>
            <a:r>
              <a:rPr lang="en-US" sz="1200" kern="1200" dirty="0" err="1">
                <a:solidFill>
                  <a:schemeClr val="tx1"/>
                </a:solidFill>
                <a:effectLst/>
                <a:latin typeface="+mn-lt"/>
                <a:ea typeface="+mn-ea"/>
                <a:cs typeface="+mn-cs"/>
              </a:rPr>
              <a:t>analy</a:t>
            </a:r>
            <a:r>
              <a:rPr lang="hu-HU"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e data</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effectively students have worked in the group</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ability to share ideas, and communicate their findings </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originality and creativity</a:t>
            </a:r>
            <a:endParaRPr lang="da-DK" sz="1200" kern="1200" dirty="0">
              <a:solidFill>
                <a:schemeClr val="tx1"/>
              </a:solidFill>
              <a:effectLst/>
              <a:latin typeface="+mn-lt"/>
              <a:ea typeface="+mn-ea"/>
              <a:cs typeface="+mn-cs"/>
            </a:endParaRPr>
          </a:p>
          <a:p>
            <a:pPr marL="0" lvl="0" indent="0">
              <a:buFont typeface="Arial" panose="020B0604020202020204" pitchFamily="34" charset="0"/>
              <a:buNone/>
            </a:pPr>
            <a:endParaRPr lang="da-DK" sz="1200" kern="1200" dirty="0">
              <a:solidFill>
                <a:schemeClr val="tx1"/>
              </a:solidFill>
              <a:effectLst/>
              <a:latin typeface="+mn-lt"/>
              <a:ea typeface="+mn-ea"/>
              <a:cs typeface="+mn-cs"/>
            </a:endParaRPr>
          </a:p>
          <a:p>
            <a:endParaRPr lang="en-GB" dirty="0"/>
          </a:p>
        </p:txBody>
      </p:sp>
      <p:sp>
        <p:nvSpPr>
          <p:cNvPr id="4" name="Pladsholder til slidenummer 3"/>
          <p:cNvSpPr>
            <a:spLocks noGrp="1"/>
          </p:cNvSpPr>
          <p:nvPr>
            <p:ph type="sldNum" sz="quarter" idx="10"/>
          </p:nvPr>
        </p:nvSpPr>
        <p:spPr/>
        <p:txBody>
          <a:bodyPr/>
          <a:lstStyle/>
          <a:p>
            <a:fld id="{1D9321E1-ABFE-492C-A172-25C1D4654C51}" type="slidenum">
              <a:rPr lang="en-GB" smtClean="0"/>
              <a:t>39</a:t>
            </a:fld>
            <a:endParaRPr lang="en-GB" dirty="0"/>
          </a:p>
        </p:txBody>
      </p:sp>
    </p:spTree>
    <p:extLst>
      <p:ext uri="{BB962C8B-B14F-4D97-AF65-F5344CB8AC3E}">
        <p14:creationId xmlns:p14="http://schemas.microsoft.com/office/powerpoint/2010/main" val="126755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a:p>
        </p:txBody>
      </p:sp>
      <p:sp>
        <p:nvSpPr>
          <p:cNvPr id="4" name="Pladsholder til slidenummer 3"/>
          <p:cNvSpPr>
            <a:spLocks noGrp="1"/>
          </p:cNvSpPr>
          <p:nvPr>
            <p:ph type="sldNum" sz="quarter" idx="10"/>
          </p:nvPr>
        </p:nvSpPr>
        <p:spPr/>
        <p:txBody>
          <a:bodyPr/>
          <a:lstStyle/>
          <a:p>
            <a:fld id="{1D9321E1-ABFE-492C-A172-25C1D4654C51}" type="slidenum">
              <a:rPr lang="en-GB" smtClean="0"/>
              <a:t>4</a:t>
            </a:fld>
            <a:endParaRPr lang="en-GB" dirty="0"/>
          </a:p>
        </p:txBody>
      </p:sp>
    </p:spTree>
    <p:extLst>
      <p:ext uri="{BB962C8B-B14F-4D97-AF65-F5344CB8AC3E}">
        <p14:creationId xmlns:p14="http://schemas.microsoft.com/office/powerpoint/2010/main" val="33402121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u="sng" kern="1200" dirty="0">
                <a:solidFill>
                  <a:schemeClr val="tx1"/>
                </a:solidFill>
                <a:effectLst/>
                <a:latin typeface="+mn-lt"/>
                <a:ea typeface="+mn-ea"/>
                <a:cs typeface="+mn-cs"/>
              </a:rPr>
              <a:t>When introducing the group work make sure to:</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clear instructions for the assignment, including precise guidance on what students need to do and details on the expected outcome of their group work</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 to students on which criteria their class presentations will be evaluated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For module B and C group presentations can be evaluated by the following criteria:</a:t>
            </a:r>
            <a:endParaRPr lang="da-DK"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ability to formulate research questions</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gather and </a:t>
            </a:r>
            <a:r>
              <a:rPr lang="en-US" sz="1200" kern="1200" dirty="0" err="1">
                <a:solidFill>
                  <a:schemeClr val="tx1"/>
                </a:solidFill>
                <a:effectLst/>
                <a:latin typeface="+mn-lt"/>
                <a:ea typeface="+mn-ea"/>
                <a:cs typeface="+mn-cs"/>
              </a:rPr>
              <a:t>analy</a:t>
            </a:r>
            <a:r>
              <a:rPr lang="hu-HU" sz="120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e data</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effectively students have worked in the group</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ability to share ideas, and communicate their findings </a:t>
            </a:r>
            <a:endParaRPr lang="da-DK"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students' originality and creativity</a:t>
            </a:r>
            <a:endParaRPr lang="da-DK" sz="1200" kern="1200" dirty="0">
              <a:solidFill>
                <a:schemeClr val="tx1"/>
              </a:solidFill>
              <a:effectLst/>
              <a:latin typeface="+mn-lt"/>
              <a:ea typeface="+mn-ea"/>
              <a:cs typeface="+mn-cs"/>
            </a:endParaRPr>
          </a:p>
        </p:txBody>
      </p:sp>
      <p:sp>
        <p:nvSpPr>
          <p:cNvPr id="4" name="Pladsholder til slidenummer 3"/>
          <p:cNvSpPr>
            <a:spLocks noGrp="1"/>
          </p:cNvSpPr>
          <p:nvPr>
            <p:ph type="sldNum" sz="quarter" idx="10"/>
          </p:nvPr>
        </p:nvSpPr>
        <p:spPr/>
        <p:txBody>
          <a:bodyPr/>
          <a:lstStyle/>
          <a:p>
            <a:fld id="{1D9321E1-ABFE-492C-A172-25C1D4654C51}" type="slidenum">
              <a:rPr lang="en-GB" smtClean="0"/>
              <a:t>40</a:t>
            </a:fld>
            <a:endParaRPr lang="en-GB" dirty="0"/>
          </a:p>
        </p:txBody>
      </p:sp>
    </p:spTree>
    <p:extLst>
      <p:ext uri="{BB962C8B-B14F-4D97-AF65-F5344CB8AC3E}">
        <p14:creationId xmlns:p14="http://schemas.microsoft.com/office/powerpoint/2010/main" val="131687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slide for</a:t>
            </a:r>
            <a:r>
              <a:rPr lang="hu-HU" dirty="0"/>
              <a:t> a</a:t>
            </a:r>
            <a:r>
              <a:rPr lang="en-GB" dirty="0"/>
              <a:t> bigger map</a:t>
            </a:r>
            <a:r>
              <a:rPr lang="hu-HU" dirty="0"/>
              <a:t>.</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5</a:t>
            </a:fld>
            <a:endParaRPr lang="en-GB" dirty="0"/>
          </a:p>
        </p:txBody>
      </p:sp>
    </p:spTree>
    <p:extLst>
      <p:ext uri="{BB962C8B-B14F-4D97-AF65-F5344CB8AC3E}">
        <p14:creationId xmlns:p14="http://schemas.microsoft.com/office/powerpoint/2010/main" val="382325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dirty="0"/>
              <a:t>Use the</a:t>
            </a:r>
            <a:r>
              <a:rPr lang="en-GB" baseline="0" dirty="0"/>
              <a:t> zoom effect in presentation mode to highlight your country. </a:t>
            </a:r>
          </a:p>
          <a:p>
            <a:endParaRPr lang="en-GB" baseline="0" dirty="0"/>
          </a:p>
          <a:p>
            <a:r>
              <a:rPr lang="en-GB" dirty="0"/>
              <a:t>Perhaps ask students about</a:t>
            </a:r>
            <a:r>
              <a:rPr lang="en-GB" baseline="0" dirty="0"/>
              <a:t> countries where the population gets enough iodine, not enough – or too much. </a:t>
            </a:r>
          </a:p>
          <a:p>
            <a:endParaRPr lang="en-GB" dirty="0"/>
          </a:p>
          <a:p>
            <a:r>
              <a:rPr lang="en-GB" b="1" baseline="0" dirty="0"/>
              <a:t>Underline that while the intake of iodine is adequate in the general population, subgroups might have an insufficient iodine intake.</a:t>
            </a:r>
          </a:p>
        </p:txBody>
      </p:sp>
      <p:sp>
        <p:nvSpPr>
          <p:cNvPr id="4" name="Pladsholder til slidenummer 3"/>
          <p:cNvSpPr>
            <a:spLocks noGrp="1"/>
          </p:cNvSpPr>
          <p:nvPr>
            <p:ph type="sldNum" sz="quarter" idx="10"/>
          </p:nvPr>
        </p:nvSpPr>
        <p:spPr/>
        <p:txBody>
          <a:bodyPr/>
          <a:lstStyle/>
          <a:p>
            <a:fld id="{1D9321E1-ABFE-492C-A172-25C1D4654C51}" type="slidenum">
              <a:rPr lang="en-GB" smtClean="0"/>
              <a:t>6</a:t>
            </a:fld>
            <a:endParaRPr lang="en-GB" dirty="0"/>
          </a:p>
        </p:txBody>
      </p:sp>
    </p:spTree>
    <p:extLst>
      <p:ext uri="{BB962C8B-B14F-4D97-AF65-F5344CB8AC3E}">
        <p14:creationId xmlns:p14="http://schemas.microsoft.com/office/powerpoint/2010/main" val="358224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Glossary: </a:t>
            </a:r>
            <a:r>
              <a:rPr lang="en-GB" sz="1200" b="1" kern="1200" dirty="0">
                <a:solidFill>
                  <a:schemeClr val="tx1"/>
                </a:solidFill>
                <a:effectLst/>
                <a:latin typeface="+mn-lt"/>
                <a:ea typeface="+mn-ea"/>
                <a:cs typeface="+mn-cs"/>
              </a:rPr>
              <a:t>Mental impairment</a:t>
            </a:r>
            <a:r>
              <a:rPr lang="en-GB" sz="1200" kern="1200" dirty="0">
                <a:solidFill>
                  <a:schemeClr val="tx1"/>
                </a:solidFill>
                <a:effectLst/>
                <a:latin typeface="+mn-lt"/>
                <a:ea typeface="+mn-ea"/>
                <a:cs typeface="+mn-cs"/>
              </a:rPr>
              <a:t> involves difficulties in cognitive functions such as learning, understanding, remembering, or problem-solving, which might affect an individual's ability to grasp information or interact with the world in typical ways.</a:t>
            </a:r>
            <a:endParaRPr lang="da-DK"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Glossary: </a:t>
            </a:r>
            <a:r>
              <a:rPr lang="en-GB" sz="1200" b="1" kern="1200" dirty="0">
                <a:solidFill>
                  <a:schemeClr val="tx1"/>
                </a:solidFill>
                <a:effectLst/>
                <a:latin typeface="+mn-lt"/>
                <a:ea typeface="+mn-ea"/>
                <a:cs typeface="+mn-cs"/>
              </a:rPr>
              <a:t>Iodine deficiency</a:t>
            </a:r>
            <a:r>
              <a:rPr lang="en-GB" sz="1200" kern="1200" dirty="0">
                <a:solidFill>
                  <a:schemeClr val="tx1"/>
                </a:solidFill>
                <a:effectLst/>
                <a:latin typeface="+mn-lt"/>
                <a:ea typeface="+mn-ea"/>
                <a:cs typeface="+mn-cs"/>
              </a:rPr>
              <a:t> or micronutrient deficiency is when your body doesn’t get enough of something it needs, such as important vitamins and minerals, like iodine.</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7</a:t>
            </a:fld>
            <a:endParaRPr lang="en-GB" dirty="0"/>
          </a:p>
        </p:txBody>
      </p:sp>
    </p:spTree>
    <p:extLst>
      <p:ext uri="{BB962C8B-B14F-4D97-AF65-F5344CB8AC3E}">
        <p14:creationId xmlns:p14="http://schemas.microsoft.com/office/powerpoint/2010/main" val="362388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D9321E1-ABFE-492C-A172-25C1D4654C51}" type="slidenum">
              <a:rPr lang="en-GB" smtClean="0"/>
              <a:t>8</a:t>
            </a:fld>
            <a:endParaRPr lang="en-GB" dirty="0"/>
          </a:p>
        </p:txBody>
      </p:sp>
    </p:spTree>
    <p:extLst>
      <p:ext uri="{BB962C8B-B14F-4D97-AF65-F5344CB8AC3E}">
        <p14:creationId xmlns:p14="http://schemas.microsoft.com/office/powerpoint/2010/main" val="64522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a:t>
            </a:r>
            <a:r>
              <a:rPr lang="en-GB" baseline="0" dirty="0"/>
              <a:t> is an e</a:t>
            </a:r>
            <a:r>
              <a:rPr lang="en-GB" dirty="0"/>
              <a:t>xtension</a:t>
            </a:r>
            <a:r>
              <a:rPr lang="en-GB" baseline="0" dirty="0"/>
              <a:t> task to this page/slide</a:t>
            </a:r>
            <a:r>
              <a:rPr lang="hu-HU" baseline="0" dirty="0"/>
              <a:t>.</a:t>
            </a:r>
            <a:endParaRPr lang="en-GB" dirty="0"/>
          </a:p>
        </p:txBody>
      </p:sp>
      <p:sp>
        <p:nvSpPr>
          <p:cNvPr id="4" name="Slide Number Placeholder 3"/>
          <p:cNvSpPr>
            <a:spLocks noGrp="1"/>
          </p:cNvSpPr>
          <p:nvPr>
            <p:ph type="sldNum" sz="quarter" idx="10"/>
          </p:nvPr>
        </p:nvSpPr>
        <p:spPr/>
        <p:txBody>
          <a:bodyPr/>
          <a:lstStyle/>
          <a:p>
            <a:fld id="{1D9321E1-ABFE-492C-A172-25C1D4654C51}" type="slidenum">
              <a:rPr lang="en-GB" smtClean="0"/>
              <a:t>9</a:t>
            </a:fld>
            <a:endParaRPr lang="en-GB" dirty="0"/>
          </a:p>
        </p:txBody>
      </p:sp>
    </p:spTree>
    <p:extLst>
      <p:ext uri="{BB962C8B-B14F-4D97-AF65-F5344CB8AC3E}">
        <p14:creationId xmlns:p14="http://schemas.microsoft.com/office/powerpoint/2010/main" val="371977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106353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143947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3111120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3213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5" name="Footer Placeholder 4"/>
          <p:cNvSpPr>
            <a:spLocks noGrp="1"/>
          </p:cNvSpPr>
          <p:nvPr>
            <p:ph type="ftr" sz="quarter" idx="11"/>
          </p:nvPr>
        </p:nvSpPr>
        <p:spPr/>
        <p:txBody>
          <a:bodyPr/>
          <a:lstStyle/>
          <a:p>
            <a:r>
              <a:rPr lang="en-GB" dirty="0"/>
              <a:t>Module A</a:t>
            </a:r>
          </a:p>
        </p:txBody>
      </p:sp>
      <p:sp>
        <p:nvSpPr>
          <p:cNvPr id="6" name="Slide Number Placeholder 5"/>
          <p:cNvSpPr>
            <a:spLocks noGrp="1"/>
          </p:cNvSpPr>
          <p:nvPr>
            <p:ph type="sldNum" sz="quarter" idx="12"/>
          </p:nvPr>
        </p:nvSpPr>
        <p:spPr/>
        <p:txBody>
          <a:bodyPr/>
          <a:lstStyle/>
          <a:p>
            <a:fld id="{78FFCAE0-8FE4-485D-829F-E15FA3687CE9}" type="slidenum">
              <a:rPr lang="en-GB" smtClean="0"/>
              <a:t>‹#›</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343146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4" name="Footer Placeholder 3"/>
          <p:cNvSpPr>
            <a:spLocks noGrp="1"/>
          </p:cNvSpPr>
          <p:nvPr>
            <p:ph type="ftr" sz="quarter" idx="11"/>
          </p:nvPr>
        </p:nvSpPr>
        <p:spPr/>
        <p:txBody>
          <a:bodyPr/>
          <a:lstStyle/>
          <a:p>
            <a:r>
              <a:rPr lang="en-GB"/>
              <a:t>Module A</a:t>
            </a:r>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3819754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Edit Master text styles</a:t>
            </a:r>
          </a:p>
        </p:txBody>
      </p:sp>
      <p:sp>
        <p:nvSpPr>
          <p:cNvPr id="4" name="Date Placeholder 3"/>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5" name="Footer Placeholder 4"/>
          <p:cNvSpPr>
            <a:spLocks noGrp="1"/>
          </p:cNvSpPr>
          <p:nvPr>
            <p:ph type="ftr" sz="quarter" idx="11"/>
          </p:nvPr>
        </p:nvSpPr>
        <p:spPr/>
        <p:txBody>
          <a:bodyPr/>
          <a:lstStyle/>
          <a:p>
            <a:r>
              <a:rPr lang="en-GB" dirty="0"/>
              <a:t>The ABC of iodine</a:t>
            </a:r>
          </a:p>
        </p:txBody>
      </p:sp>
      <p:sp>
        <p:nvSpPr>
          <p:cNvPr id="6" name="Slide Number Placeholder 5"/>
          <p:cNvSpPr>
            <a:spLocks noGrp="1"/>
          </p:cNvSpPr>
          <p:nvPr>
            <p:ph type="sldNum" sz="quarter" idx="12"/>
          </p:nvPr>
        </p:nvSpPr>
        <p:spPr/>
        <p:txBody>
          <a:bodyPr/>
          <a:lstStyle/>
          <a:p>
            <a:fld id="{78FFCAE0-8FE4-485D-829F-E15FA3687CE9}" type="slidenum">
              <a:rPr lang="en-GB" smtClean="0"/>
              <a:t>‹#›</a:t>
            </a:fld>
            <a:endParaRPr lang="en-GB" dirty="0"/>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648446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6" name="Footer Placeholder 5"/>
          <p:cNvSpPr>
            <a:spLocks noGrp="1"/>
          </p:cNvSpPr>
          <p:nvPr>
            <p:ph type="ftr" sz="quarter" idx="11"/>
          </p:nvPr>
        </p:nvSpPr>
        <p:spPr/>
        <p:txBody>
          <a:bodyPr/>
          <a:lstStyle/>
          <a:p>
            <a:r>
              <a:rPr lang="en-GB" dirty="0"/>
              <a:t>Module A</a:t>
            </a:r>
          </a:p>
        </p:txBody>
      </p:sp>
      <p:sp>
        <p:nvSpPr>
          <p:cNvPr id="7" name="Slide Number Placeholder 6"/>
          <p:cNvSpPr>
            <a:spLocks noGrp="1"/>
          </p:cNvSpPr>
          <p:nvPr>
            <p:ph type="sldNum" sz="quarter" idx="12"/>
          </p:nvPr>
        </p:nvSpPr>
        <p:spPr/>
        <p:txBody>
          <a:bodyPr/>
          <a:lstStyle/>
          <a:p>
            <a:fld id="{78FFCAE0-8FE4-485D-829F-E15FA3687CE9}" type="slidenum">
              <a:rPr lang="en-GB" smtClean="0"/>
              <a:t>‹#›</a:t>
            </a:fld>
            <a:endParaRPr lang="en-GB"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10538691" y="5551055"/>
            <a:ext cx="1653309" cy="1306945"/>
          </a:xfrm>
          <a:prstGeom prst="rect">
            <a:avLst/>
          </a:prstGeom>
        </p:spPr>
      </p:pic>
    </p:spTree>
    <p:extLst>
      <p:ext uri="{BB962C8B-B14F-4D97-AF65-F5344CB8AC3E}">
        <p14:creationId xmlns:p14="http://schemas.microsoft.com/office/powerpoint/2010/main" val="13183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9894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3278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398054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Edit Master text styles</a:t>
            </a:r>
          </a:p>
        </p:txBody>
      </p:sp>
      <p:sp>
        <p:nvSpPr>
          <p:cNvPr id="5" name="Date Placeholder 4"/>
          <p:cNvSpPr>
            <a:spLocks noGrp="1"/>
          </p:cNvSpPr>
          <p:nvPr>
            <p:ph type="dt" sz="half" idx="10"/>
          </p:nvPr>
        </p:nvSpPr>
        <p:spPr/>
        <p:txBody>
          <a:bodyPr/>
          <a:lstStyle/>
          <a:p>
            <a:fld id="{140EA6F5-7898-42E4-B684-6284AEB9C508}" type="datetimeFigureOut">
              <a:rPr lang="en-GB" smtClean="0"/>
              <a:t>23/09/2024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8FFCAE0-8FE4-485D-829F-E15FA3687CE9}" type="slidenum">
              <a:rPr lang="en-GB" smtClean="0"/>
              <a:t>‹#›</a:t>
            </a:fld>
            <a:endParaRPr lang="en-GB" dirty="0"/>
          </a:p>
        </p:txBody>
      </p:sp>
    </p:spTree>
    <p:extLst>
      <p:ext uri="{BB962C8B-B14F-4D97-AF65-F5344CB8AC3E}">
        <p14:creationId xmlns:p14="http://schemas.microsoft.com/office/powerpoint/2010/main" val="2516722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A6F5-7898-42E4-B684-6284AEB9C508}" type="datetimeFigureOut">
              <a:rPr lang="en-GB" smtClean="0"/>
              <a:t>23/09/2024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Module 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CAE0-8FE4-485D-829F-E15FA3687CE9}" type="slidenum">
              <a:rPr lang="en-GB" smtClean="0"/>
              <a:t>‹#›</a:t>
            </a:fld>
            <a:endParaRPr lang="en-GB" dirty="0"/>
          </a:p>
        </p:txBody>
      </p:sp>
    </p:spTree>
    <p:extLst>
      <p:ext uri="{BB962C8B-B14F-4D97-AF65-F5344CB8AC3E}">
        <p14:creationId xmlns:p14="http://schemas.microsoft.com/office/powerpoint/2010/main" val="54761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7000"/>
              </a:lnSpc>
              <a:spcAft>
                <a:spcPts val="800"/>
              </a:spcAft>
            </a:pPr>
            <a:r>
              <a:rPr lang="en-GB" sz="6600" b="1" dirty="0">
                <a:solidFill>
                  <a:srgbClr val="B3186D"/>
                </a:solidFill>
                <a:effectLst/>
                <a:latin typeface="Sans open"/>
                <a:ea typeface="Calibri" panose="020F0502020204030204" pitchFamily="34" charset="0"/>
                <a:cs typeface="Times New Roman" panose="02020603050405020304" pitchFamily="18" charset="0"/>
              </a:rPr>
              <a:t>The ABC of Iodine </a:t>
            </a:r>
            <a:br>
              <a:rPr lang="da-DK" sz="4000" dirty="0">
                <a:effectLst/>
                <a:latin typeface="Sans open"/>
                <a:ea typeface="Calibri" panose="020F0502020204030204" pitchFamily="34" charset="0"/>
                <a:cs typeface="Times New Roman" panose="02020603050405020304" pitchFamily="18" charset="0"/>
              </a:rPr>
            </a:br>
            <a:endParaRPr lang="da-DK" sz="4000" dirty="0">
              <a:effectLst/>
              <a:latin typeface="Sans open"/>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p:txBody>
          <a:bodyPr/>
          <a:lstStyle/>
          <a:p>
            <a:r>
              <a:rPr lang="en-GB" sz="5400" dirty="0">
                <a:solidFill>
                  <a:srgbClr val="B3186D"/>
                </a:solidFill>
                <a:latin typeface="Sans open"/>
                <a:ea typeface="Calibri" panose="020F0502020204030204" pitchFamily="34" charset="0"/>
                <a:cs typeface="Times New Roman" panose="02020603050405020304" pitchFamily="18" charset="0"/>
              </a:rPr>
              <a:t>A discovery guide for students and teachers</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0434320" y="5257800"/>
            <a:ext cx="1524000" cy="1370330"/>
          </a:xfrm>
          <a:prstGeom prst="rect">
            <a:avLst/>
          </a:prstGeom>
        </p:spPr>
      </p:pic>
    </p:spTree>
    <p:extLst>
      <p:ext uri="{BB962C8B-B14F-4D97-AF65-F5344CB8AC3E}">
        <p14:creationId xmlns:p14="http://schemas.microsoft.com/office/powerpoint/2010/main" val="21503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rotWithShape="1">
          <a:blip r:embed="rId3" cstate="print">
            <a:extLst>
              <a:ext uri="{28A0092B-C50C-407E-A947-70E740481C1C}">
                <a14:useLocalDpi xmlns:a14="http://schemas.microsoft.com/office/drawing/2010/main" val="0"/>
              </a:ext>
            </a:extLst>
          </a:blip>
          <a:srcRect l="21415" t="12474" r="28153" b="12685"/>
          <a:stretch/>
        </p:blipFill>
        <p:spPr>
          <a:xfrm>
            <a:off x="6934201" y="1690688"/>
            <a:ext cx="4053016" cy="4374292"/>
          </a:xfrm>
          <a:prstGeom prst="rect">
            <a:avLst/>
          </a:prstGeom>
        </p:spPr>
      </p:pic>
      <p:sp>
        <p:nvSpPr>
          <p:cNvPr id="2" name="Title 1"/>
          <p:cNvSpPr>
            <a:spLocks noGrp="1"/>
          </p:cNvSpPr>
          <p:nvPr>
            <p:ph type="title"/>
          </p:nvPr>
        </p:nvSpPr>
        <p:spPr/>
        <p:txBody>
          <a:bodyPr>
            <a:normAutofit/>
          </a:bodyPr>
          <a:lstStyle/>
          <a:p>
            <a:pPr marL="0" indent="0"/>
            <a:r>
              <a:rPr lang="en-US" dirty="0">
                <a:solidFill>
                  <a:srgbClr val="B3186D"/>
                </a:solidFill>
                <a:latin typeface="Sans open"/>
                <a:ea typeface="Calibri" panose="020F0502020204030204" pitchFamily="34" charset="0"/>
                <a:cs typeface="Times New Roman" panose="02020603050405020304" pitchFamily="18" charset="0"/>
              </a:rPr>
              <a:t>Iodine in pregnancy: growth and brain development of the baby</a:t>
            </a:r>
          </a:p>
        </p:txBody>
      </p:sp>
      <p:sp>
        <p:nvSpPr>
          <p:cNvPr id="3" name="Content Placeholder 2"/>
          <p:cNvSpPr>
            <a:spLocks noGrp="1"/>
          </p:cNvSpPr>
          <p:nvPr>
            <p:ph idx="1"/>
          </p:nvPr>
        </p:nvSpPr>
        <p:spPr>
          <a:xfrm>
            <a:off x="838200" y="1825625"/>
            <a:ext cx="5873580" cy="4351338"/>
          </a:xfrm>
        </p:spPr>
        <p:txBody>
          <a:bodyPr>
            <a:normAutofit fontScale="92500"/>
          </a:bodyPr>
          <a:lstStyle/>
          <a:p>
            <a:pPr marL="0" indent="0">
              <a:buNone/>
            </a:pPr>
            <a:r>
              <a:rPr lang="en-US" dirty="0"/>
              <a:t>It’s important to have good iodine nutrition before becoming pregnant. </a:t>
            </a:r>
          </a:p>
          <a:p>
            <a:pPr marL="0" indent="0">
              <a:buNone/>
            </a:pPr>
            <a:r>
              <a:rPr lang="en-US" dirty="0"/>
              <a:t>Iodine is crucial during pregnancy because it supports the production of thyroid hormones. These hormones are essential for the healthy development of the baby's brain and nervous system. </a:t>
            </a:r>
          </a:p>
          <a:p>
            <a:pPr marL="0" indent="0">
              <a:buNone/>
            </a:pPr>
            <a:r>
              <a:rPr lang="en-US" dirty="0"/>
              <a:t>Thus, iodine is important for the development of cognitive abilities, learning, and overall health as the baby grows. </a:t>
            </a:r>
          </a:p>
          <a:p>
            <a:pPr marL="0" indent="0">
              <a:buNone/>
            </a:pPr>
            <a:endParaRPr lang="en-US" sz="1000" dirty="0"/>
          </a:p>
          <a:p>
            <a:pPr marL="0" indent="0">
              <a:buNone/>
            </a:pP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41354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solidFill>
                  <a:srgbClr val="B3186D"/>
                </a:solidFill>
                <a:latin typeface="Sans open"/>
                <a:ea typeface="Calibri" panose="020F0502020204030204" pitchFamily="34" charset="0"/>
                <a:cs typeface="Times New Roman" panose="02020603050405020304" pitchFamily="18" charset="0"/>
              </a:rPr>
              <a:t>Why should we care about iodine deficiency today?</a:t>
            </a:r>
          </a:p>
        </p:txBody>
      </p:sp>
      <p:sp>
        <p:nvSpPr>
          <p:cNvPr id="3" name="Content Placeholder 2"/>
          <p:cNvSpPr>
            <a:spLocks noGrp="1"/>
          </p:cNvSpPr>
          <p:nvPr>
            <p:ph idx="1"/>
          </p:nvPr>
        </p:nvSpPr>
        <p:spPr/>
        <p:txBody>
          <a:bodyPr/>
          <a:lstStyle/>
          <a:p>
            <a:pPr marL="0" indent="0">
              <a:buNone/>
            </a:pPr>
            <a:r>
              <a:rPr lang="en-US" dirty="0"/>
              <a:t>While the signs of severe iodine deficiency are fading, moderate and mild iodine deficiency still exist. As it is no longer an obvious, visible issue, many people do not know about the importance of having enough iodine in their diets.  </a:t>
            </a:r>
          </a:p>
          <a:p>
            <a:pPr marL="0" indent="0">
              <a:buNone/>
            </a:pPr>
            <a:r>
              <a:rPr lang="en-US" dirty="0"/>
              <a:t>Iodine deficiency can impact the health of all population groups, and it is the largest preventable cause of mental impairment. </a:t>
            </a:r>
          </a:p>
          <a:p>
            <a:pPr marL="0" indent="0">
              <a:buNone/>
            </a:pPr>
            <a:endParaRPr lang="en-GB" dirty="0"/>
          </a:p>
        </p:txBody>
      </p:sp>
    </p:spTree>
    <p:extLst>
      <p:ext uri="{BB962C8B-B14F-4D97-AF65-F5344CB8AC3E}">
        <p14:creationId xmlns:p14="http://schemas.microsoft.com/office/powerpoint/2010/main" val="424951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Getting the proper amount of iodine is important for good health</a:t>
            </a:r>
          </a:p>
        </p:txBody>
      </p:sp>
      <p:sp>
        <p:nvSpPr>
          <p:cNvPr id="3" name="Content Placeholder 2"/>
          <p:cNvSpPr>
            <a:spLocks noGrp="1"/>
          </p:cNvSpPr>
          <p:nvPr>
            <p:ph idx="1"/>
          </p:nvPr>
        </p:nvSpPr>
        <p:spPr>
          <a:xfrm>
            <a:off x="838200" y="2159595"/>
            <a:ext cx="4196787" cy="3252159"/>
          </a:xfrm>
        </p:spPr>
        <p:txBody>
          <a:bodyPr>
            <a:noAutofit/>
          </a:bodyPr>
          <a:lstStyle/>
          <a:p>
            <a:pPr marL="0" indent="0">
              <a:buNone/>
            </a:pPr>
            <a:r>
              <a:rPr lang="en-US" sz="2600" dirty="0"/>
              <a:t>One might think that if a little iodine is good for human health, then consuming more iodine is even better. But like many nutrients, you can have too much of it. Ensuring an adequate but not excessive iodine intake is essential for health.</a:t>
            </a:r>
          </a:p>
        </p:txBody>
      </p:sp>
      <p:pic>
        <p:nvPicPr>
          <p:cNvPr id="8" name="Picture 7">
            <a:extLst>
              <a:ext uri="{FF2B5EF4-FFF2-40B4-BE49-F238E27FC236}">
                <a16:creationId xmlns:a16="http://schemas.microsoft.com/office/drawing/2014/main" id="{6677470A-19C0-7A85-6243-2BD598B2CC96}"/>
              </a:ext>
            </a:extLst>
          </p:cNvPr>
          <p:cNvPicPr>
            <a:picLocks noChangeAspect="1"/>
          </p:cNvPicPr>
          <p:nvPr/>
        </p:nvPicPr>
        <p:blipFill rotWithShape="1">
          <a:blip r:embed="rId3"/>
          <a:srcRect l="2010" t="3581" r="8808" b="3034"/>
          <a:stretch/>
        </p:blipFill>
        <p:spPr>
          <a:xfrm>
            <a:off x="5691672" y="1940766"/>
            <a:ext cx="5937055" cy="3601616"/>
          </a:xfrm>
          <a:prstGeom prst="rect">
            <a:avLst/>
          </a:prstGeom>
        </p:spPr>
      </p:pic>
    </p:spTree>
    <p:extLst>
      <p:ext uri="{BB962C8B-B14F-4D97-AF65-F5344CB8AC3E}">
        <p14:creationId xmlns:p14="http://schemas.microsoft.com/office/powerpoint/2010/main" val="425718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Recommended intake </a:t>
            </a:r>
            <a:br>
              <a:rPr lang="en-US" dirty="0">
                <a:solidFill>
                  <a:srgbClr val="B3186D"/>
                </a:solidFill>
                <a:latin typeface="Sans open"/>
                <a:ea typeface="Calibri" panose="020F0502020204030204" pitchFamily="34" charset="0"/>
                <a:cs typeface="Times New Roman" panose="02020603050405020304" pitchFamily="18" charset="0"/>
              </a:rPr>
            </a:br>
            <a:r>
              <a:rPr lang="en-US" sz="2600" dirty="0">
                <a:solidFill>
                  <a:srgbClr val="B3186D"/>
                </a:solidFill>
                <a:latin typeface="Sans open"/>
                <a:ea typeface="Calibri" panose="020F0502020204030204" pitchFamily="34" charset="0"/>
                <a:cs typeface="Times New Roman" panose="02020603050405020304" pitchFamily="18" charset="0"/>
              </a:rPr>
              <a:t>– also for pregnancy and breastfeeding</a:t>
            </a:r>
            <a:endParaRPr lang="en-GB" sz="26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113852" y="1916146"/>
            <a:ext cx="3575613" cy="4351338"/>
          </a:xfrm>
        </p:spPr>
        <p:txBody>
          <a:bodyPr>
            <a:normAutofit lnSpcReduction="10000"/>
          </a:bodyPr>
          <a:lstStyle/>
          <a:p>
            <a:pPr marL="0" indent="0">
              <a:buNone/>
            </a:pPr>
            <a:r>
              <a:rPr lang="en-US" sz="2600" dirty="0"/>
              <a:t>The World Health </a:t>
            </a:r>
            <a:r>
              <a:rPr lang="en-US" sz="2600" dirty="0" err="1"/>
              <a:t>Organi</a:t>
            </a:r>
            <a:r>
              <a:rPr lang="hu-HU" sz="2600" dirty="0"/>
              <a:t>s</a:t>
            </a:r>
            <a:r>
              <a:rPr lang="en-US" sz="2600" dirty="0" err="1"/>
              <a:t>ation</a:t>
            </a:r>
            <a:r>
              <a:rPr lang="en-US" sz="2600" dirty="0"/>
              <a:t> (WHO) recommends the following iodine intake per day (20</a:t>
            </a:r>
            <a:r>
              <a:rPr lang="hu-HU" sz="2600" dirty="0"/>
              <a:t>07</a:t>
            </a:r>
            <a:r>
              <a:rPr lang="en-US" sz="2600" dirty="0"/>
              <a:t>). These recommendations are based on the average daily intake of iodine necessary to maintain thyroid hormones and overall well-being for different age groups and life stages.</a:t>
            </a:r>
          </a:p>
          <a:p>
            <a:pPr marL="0" indent="0">
              <a:buNone/>
            </a:pPr>
            <a:endParaRPr lang="en-US" sz="2600" dirty="0"/>
          </a:p>
          <a:p>
            <a:pPr marL="0" indent="0">
              <a:buNone/>
            </a:pPr>
            <a:endParaRPr lang="en-GB" sz="2600" dirty="0"/>
          </a:p>
        </p:txBody>
      </p:sp>
      <p:pic>
        <p:nvPicPr>
          <p:cNvPr id="6" name="Picture 5" descr="A group of children with their arms crossed&#10;&#10;Description automatically generated">
            <a:extLst>
              <a:ext uri="{FF2B5EF4-FFF2-40B4-BE49-F238E27FC236}">
                <a16:creationId xmlns:a16="http://schemas.microsoft.com/office/drawing/2014/main" id="{F3C877D3-1F07-73ED-E221-54B4A2BC5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073" y="1564119"/>
            <a:ext cx="7220169" cy="5111609"/>
          </a:xfrm>
          <a:prstGeom prst="rect">
            <a:avLst/>
          </a:prstGeom>
        </p:spPr>
      </p:pic>
    </p:spTree>
    <p:extLst>
      <p:ext uri="{BB962C8B-B14F-4D97-AF65-F5344CB8AC3E}">
        <p14:creationId xmlns:p14="http://schemas.microsoft.com/office/powerpoint/2010/main" val="13010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94309"/>
            <a:ext cx="10515600" cy="1325563"/>
          </a:xfrm>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Recommended intake</a:t>
            </a:r>
            <a:endParaRPr lang="en-GB" dirty="0"/>
          </a:p>
        </p:txBody>
      </p:sp>
      <p:sp>
        <p:nvSpPr>
          <p:cNvPr id="5" name="Afrundet rektangel 4"/>
          <p:cNvSpPr/>
          <p:nvPr/>
        </p:nvSpPr>
        <p:spPr>
          <a:xfrm>
            <a:off x="8057190" y="1630315"/>
            <a:ext cx="3008207" cy="3827979"/>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frundet rektangel 5"/>
          <p:cNvSpPr/>
          <p:nvPr/>
        </p:nvSpPr>
        <p:spPr>
          <a:xfrm>
            <a:off x="8176800" y="1144916"/>
            <a:ext cx="1266863" cy="557223"/>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felt 6"/>
          <p:cNvSpPr txBox="1"/>
          <p:nvPr/>
        </p:nvSpPr>
        <p:spPr>
          <a:xfrm>
            <a:off x="8356693" y="1205334"/>
            <a:ext cx="1540390" cy="424981"/>
          </a:xfrm>
          <a:prstGeom prst="rect">
            <a:avLst/>
          </a:prstGeom>
          <a:noFill/>
        </p:spPr>
        <p:txBody>
          <a:bodyPr wrap="square" rtlCol="0">
            <a:spAutoFit/>
          </a:bodyPr>
          <a:lstStyle/>
          <a:p>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Fact</a:t>
            </a:r>
          </a:p>
        </p:txBody>
      </p:sp>
      <p:sp>
        <p:nvSpPr>
          <p:cNvPr id="8" name="Tekstfelt 7"/>
          <p:cNvSpPr txBox="1"/>
          <p:nvPr/>
        </p:nvSpPr>
        <p:spPr>
          <a:xfrm>
            <a:off x="8356693" y="1805366"/>
            <a:ext cx="2546659" cy="3477875"/>
          </a:xfrm>
          <a:prstGeom prst="rect">
            <a:avLst/>
          </a:prstGeom>
          <a:noFill/>
        </p:spPr>
        <p:txBody>
          <a:bodyPr wrap="square" rtlCol="0">
            <a:spAutoFit/>
          </a:bodyPr>
          <a:lstStyle/>
          <a:p>
            <a:r>
              <a:rPr lang="en-US" sz="2200" dirty="0">
                <a:solidFill>
                  <a:schemeClr val="bg1"/>
                </a:solidFill>
              </a:rPr>
              <a:t>A µg (microgram) is such a small amount that it’s hard to illustrate. The amount of iodine you need a day is so small that you will need less than a teaspoon of iodine your entire lifetime</a:t>
            </a:r>
            <a:r>
              <a:rPr lang="hu-HU" sz="2200" dirty="0">
                <a:solidFill>
                  <a:schemeClr val="bg1"/>
                </a:solidFill>
              </a:rPr>
              <a:t>.</a:t>
            </a:r>
            <a:endParaRPr lang="en-US" sz="2200" dirty="0">
              <a:solidFill>
                <a:schemeClr val="bg1"/>
              </a:solidFill>
            </a:endParaRPr>
          </a:p>
        </p:txBody>
      </p:sp>
      <p:pic>
        <p:nvPicPr>
          <p:cNvPr id="13" name="Billed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05" y="1796949"/>
            <a:ext cx="7257327" cy="4893217"/>
          </a:xfrm>
          <a:prstGeom prst="rect">
            <a:avLst/>
          </a:prstGeom>
        </p:spPr>
      </p:pic>
      <p:pic>
        <p:nvPicPr>
          <p:cNvPr id="3" name="Picture 2" descr="A group of children with their arms crossed&#10;&#10;Description automatically generated">
            <a:extLst>
              <a:ext uri="{FF2B5EF4-FFF2-40B4-BE49-F238E27FC236}">
                <a16:creationId xmlns:a16="http://schemas.microsoft.com/office/drawing/2014/main" id="{427408B2-E76C-AFC1-8486-9FBDC66F4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073" y="1564119"/>
            <a:ext cx="7220169" cy="5111609"/>
          </a:xfrm>
          <a:prstGeom prst="rect">
            <a:avLst/>
          </a:prstGeom>
        </p:spPr>
      </p:pic>
    </p:spTree>
    <p:extLst>
      <p:ext uri="{BB962C8B-B14F-4D97-AF65-F5344CB8AC3E}">
        <p14:creationId xmlns:p14="http://schemas.microsoft.com/office/powerpoint/2010/main" val="417700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848" y="1105855"/>
            <a:ext cx="7292152" cy="5400513"/>
          </a:xfrm>
          <a:prstGeom prst="rect">
            <a:avLst/>
          </a:prstGeom>
        </p:spPr>
      </p:pic>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The iodine cycle</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690688"/>
            <a:ext cx="4370408" cy="4741702"/>
          </a:xfrm>
        </p:spPr>
        <p:txBody>
          <a:bodyPr>
            <a:normAutofit/>
          </a:bodyPr>
          <a:lstStyle/>
          <a:p>
            <a:pPr marL="0" indent="0">
              <a:buNone/>
            </a:pPr>
            <a:r>
              <a:rPr lang="en-US" dirty="0"/>
              <a:t>Iodine's journey starts in the ocean, where fish, shellfish and seaweed absorb it from sea water. From the ocean, iodine evaporates into the air in tiny droplets. These droplets fall on land when it rains, and the soil absorbs the iodine.</a:t>
            </a:r>
            <a:endParaRPr lang="en-GB" dirty="0"/>
          </a:p>
        </p:txBody>
      </p:sp>
    </p:spTree>
    <p:extLst>
      <p:ext uri="{BB962C8B-B14F-4D97-AF65-F5344CB8AC3E}">
        <p14:creationId xmlns:p14="http://schemas.microsoft.com/office/powerpoint/2010/main" val="205968127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a:stretch>
            <a:fillRect/>
          </a:stretch>
        </p:blipFill>
        <p:spPr>
          <a:xfrm>
            <a:off x="5884819" y="1388057"/>
            <a:ext cx="5814120" cy="5096793"/>
          </a:xfrm>
          <a:prstGeom prst="rect">
            <a:avLst/>
          </a:prstGeom>
        </p:spPr>
      </p:pic>
      <p:sp>
        <p:nvSpPr>
          <p:cNvPr id="2" name="Titel 1"/>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The iodine cycle</a:t>
            </a:r>
            <a:endParaRPr lang="en-GB" dirty="0"/>
          </a:p>
        </p:txBody>
      </p:sp>
      <p:sp>
        <p:nvSpPr>
          <p:cNvPr id="3" name="Pladsholder til indhold 2"/>
          <p:cNvSpPr>
            <a:spLocks noGrp="1"/>
          </p:cNvSpPr>
          <p:nvPr>
            <p:ph idx="1"/>
          </p:nvPr>
        </p:nvSpPr>
        <p:spPr>
          <a:xfrm>
            <a:off x="838200" y="1825625"/>
            <a:ext cx="4787096" cy="4351338"/>
          </a:xfrm>
        </p:spPr>
        <p:txBody>
          <a:bodyPr>
            <a:normAutofit lnSpcReduction="10000"/>
          </a:bodyPr>
          <a:lstStyle/>
          <a:p>
            <a:pPr marL="0" indent="0">
              <a:buNone/>
            </a:pPr>
            <a:r>
              <a:rPr lang="en-US" dirty="0"/>
              <a:t>Furthermore, national regulations on iodine content in animal feed, food fortification, and salt </a:t>
            </a:r>
            <a:r>
              <a:rPr lang="en-US" dirty="0" err="1"/>
              <a:t>iodisation</a:t>
            </a:r>
            <a:r>
              <a:rPr lang="en-US" dirty="0"/>
              <a:t> </a:t>
            </a:r>
            <a:r>
              <a:rPr lang="en-US" dirty="0" err="1"/>
              <a:t>programmes</a:t>
            </a:r>
            <a:r>
              <a:rPr lang="en-US" dirty="0"/>
              <a:t> influence the level of iodine in foods. In some countries, iodine is also used as a disinfectant during milking and so milk and dairy products are also a good source of iodine in your diet. Hence, iodine enters the food chain in various ways. </a:t>
            </a:r>
          </a:p>
          <a:p>
            <a:pPr marL="0" indent="0">
              <a:buNone/>
            </a:pPr>
            <a:endParaRPr lang="en-GB" dirty="0"/>
          </a:p>
        </p:txBody>
      </p:sp>
      <p:sp>
        <p:nvSpPr>
          <p:cNvPr id="4" name="Rectangle 3"/>
          <p:cNvSpPr/>
          <p:nvPr/>
        </p:nvSpPr>
        <p:spPr>
          <a:xfrm>
            <a:off x="3454077" y="2461398"/>
            <a:ext cx="1847128" cy="443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4142761" y="4746736"/>
            <a:ext cx="4649118" cy="1925781"/>
          </a:xfrm>
          <a:prstGeom prst="wedgeRectCallout">
            <a:avLst>
              <a:gd name="adj1" fmla="val -48102"/>
              <a:gd name="adj2" fmla="val -144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Fortification</a:t>
            </a:r>
            <a:r>
              <a:rPr lang="en-US" dirty="0">
                <a:solidFill>
                  <a:schemeClr val="tx1"/>
                </a:solidFill>
              </a:rPr>
              <a:t> is when essential vitamins or minerals, like iodine, are added to certain foods such as salt, bread, cereals, or milk. The aim is to increase the amount of certain nutrients in particular foods and make sure that people get enough of the important vitamins and minerals.</a:t>
            </a:r>
            <a:endParaRPr lang="en-GB" dirty="0">
              <a:solidFill>
                <a:schemeClr val="tx1"/>
              </a:solidFill>
            </a:endParaRPr>
          </a:p>
        </p:txBody>
      </p:sp>
    </p:spTree>
    <p:extLst>
      <p:ext uri="{BB962C8B-B14F-4D97-AF65-F5344CB8AC3E}">
        <p14:creationId xmlns:p14="http://schemas.microsoft.com/office/powerpoint/2010/main" val="184415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How can countries ensure that people are getting enough iodine in their diets?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t>Countries may have different ways of ensuring that their population consumes enough iodine. Many countries have salt </a:t>
            </a:r>
            <a:r>
              <a:rPr lang="en-US" dirty="0" err="1"/>
              <a:t>iodisation</a:t>
            </a:r>
            <a:r>
              <a:rPr lang="en-US" dirty="0"/>
              <a:t> </a:t>
            </a:r>
            <a:r>
              <a:rPr lang="en-US" dirty="0" err="1"/>
              <a:t>programmes</a:t>
            </a:r>
            <a:r>
              <a:rPr lang="en-US" dirty="0"/>
              <a:t>, but they may differ in terms of how much iodine is added to salt (this depends on how much iodine people in a particular country need). In some countries, it is mandatory to use </a:t>
            </a:r>
            <a:r>
              <a:rPr lang="en-US" dirty="0" err="1"/>
              <a:t>iodised</a:t>
            </a:r>
            <a:r>
              <a:rPr lang="en-US" dirty="0"/>
              <a:t> salt (salt with added iodine) to produce bread and ready-made foods, whereas in others, it is voluntary. </a:t>
            </a:r>
          </a:p>
        </p:txBody>
      </p:sp>
      <p:pic>
        <p:nvPicPr>
          <p:cNvPr id="4" name="Billede 3"/>
          <p:cNvPicPr>
            <a:picLocks noChangeAspect="1"/>
          </p:cNvPicPr>
          <p:nvPr/>
        </p:nvPicPr>
        <p:blipFill>
          <a:blip r:embed="rId3"/>
          <a:stretch>
            <a:fillRect/>
          </a:stretch>
        </p:blipFill>
        <p:spPr>
          <a:xfrm>
            <a:off x="1419225" y="4744327"/>
            <a:ext cx="2038350" cy="1933575"/>
          </a:xfrm>
          <a:prstGeom prst="rect">
            <a:avLst/>
          </a:prstGeom>
        </p:spPr>
      </p:pic>
      <p:pic>
        <p:nvPicPr>
          <p:cNvPr id="5" name="Billede 4"/>
          <p:cNvPicPr>
            <a:picLocks noChangeAspect="1"/>
          </p:cNvPicPr>
          <p:nvPr/>
        </p:nvPicPr>
        <p:blipFill>
          <a:blip r:embed="rId3"/>
          <a:stretch>
            <a:fillRect/>
          </a:stretch>
        </p:blipFill>
        <p:spPr>
          <a:xfrm>
            <a:off x="8089619" y="4719275"/>
            <a:ext cx="2038350" cy="1933575"/>
          </a:xfrm>
          <a:prstGeom prst="rect">
            <a:avLst/>
          </a:prstGeom>
        </p:spPr>
      </p:pic>
      <p:pic>
        <p:nvPicPr>
          <p:cNvPr id="6" name="Billede 5"/>
          <p:cNvPicPr>
            <a:picLocks noChangeAspect="1"/>
          </p:cNvPicPr>
          <p:nvPr/>
        </p:nvPicPr>
        <p:blipFill>
          <a:blip r:embed="rId3"/>
          <a:stretch>
            <a:fillRect/>
          </a:stretch>
        </p:blipFill>
        <p:spPr>
          <a:xfrm>
            <a:off x="5866155" y="4719275"/>
            <a:ext cx="2038350" cy="1933575"/>
          </a:xfrm>
          <a:prstGeom prst="rect">
            <a:avLst/>
          </a:prstGeom>
        </p:spPr>
      </p:pic>
      <p:pic>
        <p:nvPicPr>
          <p:cNvPr id="7" name="Billede 6"/>
          <p:cNvPicPr>
            <a:picLocks noChangeAspect="1"/>
          </p:cNvPicPr>
          <p:nvPr/>
        </p:nvPicPr>
        <p:blipFill>
          <a:blip r:embed="rId3"/>
          <a:stretch>
            <a:fillRect/>
          </a:stretch>
        </p:blipFill>
        <p:spPr>
          <a:xfrm>
            <a:off x="3642690" y="4719275"/>
            <a:ext cx="2038350" cy="1933575"/>
          </a:xfrm>
          <a:prstGeom prst="rect">
            <a:avLst/>
          </a:prstGeom>
        </p:spPr>
      </p:pic>
    </p:spTree>
    <p:extLst>
      <p:ext uri="{BB962C8B-B14F-4D97-AF65-F5344CB8AC3E}">
        <p14:creationId xmlns:p14="http://schemas.microsoft.com/office/powerpoint/2010/main" val="234617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How can countries ensure that people are getting enough iodine in their diets? </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6187633" cy="3209362"/>
          </a:xfrm>
        </p:spPr>
        <p:txBody>
          <a:bodyPr>
            <a:normAutofit/>
          </a:bodyPr>
          <a:lstStyle/>
          <a:p>
            <a:pPr marL="0" indent="0">
              <a:buNone/>
            </a:pPr>
            <a:r>
              <a:rPr lang="en-US" dirty="0"/>
              <a:t>There are also other ways iodine is introduced into the food chain, including fortification of animal feed and the use of biocides in food production. These affect how much iodine ends up in foods such as milk and eggs because of </a:t>
            </a:r>
            <a:r>
              <a:rPr lang="en-US" sz="2400" dirty="0"/>
              <a:t>what</a:t>
            </a:r>
            <a:r>
              <a:rPr lang="en-US" dirty="0"/>
              <a:t> the animals eat or how the foods are produced.</a:t>
            </a:r>
          </a:p>
          <a:p>
            <a:pPr marL="0" indent="0">
              <a:buNone/>
            </a:pPr>
            <a:endParaRPr lang="en-US" dirty="0"/>
          </a:p>
          <a:p>
            <a:pPr marL="0" indent="0">
              <a:buNone/>
            </a:pPr>
            <a:endParaRPr lang="en-GB"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724" y="1825626"/>
            <a:ext cx="4923344" cy="2943144"/>
          </a:xfrm>
          <a:prstGeom prst="rect">
            <a:avLst/>
          </a:prstGeom>
        </p:spPr>
      </p:pic>
      <p:sp>
        <p:nvSpPr>
          <p:cNvPr id="5" name="Content Placeholder 2"/>
          <p:cNvSpPr txBox="1">
            <a:spLocks/>
          </p:cNvSpPr>
          <p:nvPr/>
        </p:nvSpPr>
        <p:spPr>
          <a:xfrm>
            <a:off x="838200" y="4996303"/>
            <a:ext cx="9943259" cy="4555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Legislation regarding </a:t>
            </a:r>
            <a:r>
              <a:rPr lang="en-US" dirty="0" err="1"/>
              <a:t>iodised</a:t>
            </a:r>
            <a:r>
              <a:rPr lang="en-US" dirty="0"/>
              <a:t> salt, food culture and geographical conditions may create significant differences in iodine intake between countries – even those that are geographically close to each other.</a:t>
            </a:r>
          </a:p>
          <a:p>
            <a:pPr marL="0" indent="0">
              <a:buFont typeface="Arial" panose="020B0604020202020204" pitchFamily="34" charset="0"/>
              <a:buNone/>
            </a:pPr>
            <a:endParaRPr lang="en-US"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34848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a:solidFill>
                  <a:srgbClr val="B3186D"/>
                </a:solidFill>
                <a:latin typeface="Sans open"/>
                <a:ea typeface="Calibri" panose="020F0502020204030204" pitchFamily="34" charset="0"/>
                <a:cs typeface="Times New Roman" panose="02020603050405020304" pitchFamily="18" charset="0"/>
              </a:rPr>
              <a:t>Iodine sources</a:t>
            </a:r>
            <a:br>
              <a:rPr lang="en-GB" dirty="0">
                <a:solidFill>
                  <a:srgbClr val="B3186D"/>
                </a:solidFill>
                <a:latin typeface="Sans open"/>
                <a:ea typeface="Calibri" panose="020F0502020204030204" pitchFamily="34" charset="0"/>
                <a:cs typeface="Times New Roman" panose="02020603050405020304" pitchFamily="18" charset="0"/>
              </a:rPr>
            </a:br>
            <a:r>
              <a:rPr lang="en-US" sz="2900" dirty="0">
                <a:solidFill>
                  <a:srgbClr val="B3186D"/>
                </a:solidFill>
                <a:latin typeface="Sans open"/>
                <a:ea typeface="Calibri" panose="020F0502020204030204" pitchFamily="34" charset="0"/>
                <a:cs typeface="Times New Roman" panose="02020603050405020304" pitchFamily="18" charset="0"/>
              </a:rPr>
              <a:t>Portion sizes to get the recommended amounts of iodine through diet</a:t>
            </a:r>
            <a:endParaRPr lang="en-GB" sz="2900" dirty="0">
              <a:solidFill>
                <a:srgbClr val="B3186D"/>
              </a:solidFill>
              <a:latin typeface="Sans open"/>
              <a:ea typeface="Calibri" panose="020F0502020204030204" pitchFamily="34" charset="0"/>
              <a:cs typeface="Times New Roman" panose="02020603050405020304" pitchFamily="18" charset="0"/>
            </a:endParaRPr>
          </a:p>
        </p:txBody>
      </p:sp>
      <p:pic>
        <p:nvPicPr>
          <p:cNvPr id="5" name="Picture 4" descr="A diagram of food and nutrition&#10;&#10;Description automatically generated with medium confidence">
            <a:extLst>
              <a:ext uri="{FF2B5EF4-FFF2-40B4-BE49-F238E27FC236}">
                <a16:creationId xmlns:a16="http://schemas.microsoft.com/office/drawing/2014/main" id="{8F44B28C-DADA-03ED-B810-EB51D7911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15" y="1511783"/>
            <a:ext cx="9443089" cy="4802187"/>
          </a:xfrm>
          <a:prstGeom prst="rect">
            <a:avLst/>
          </a:prstGeom>
        </p:spPr>
      </p:pic>
    </p:spTree>
    <p:extLst>
      <p:ext uri="{BB962C8B-B14F-4D97-AF65-F5344CB8AC3E}">
        <p14:creationId xmlns:p14="http://schemas.microsoft.com/office/powerpoint/2010/main" val="266429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EFE60-84D7-7590-9C41-B486FA922D4A}"/>
              </a:ext>
            </a:extLst>
          </p:cNvPr>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I</a:t>
            </a:r>
            <a:r>
              <a:rPr lang="en-US" sz="4400" dirty="0">
                <a:solidFill>
                  <a:srgbClr val="B3186D"/>
                </a:solidFill>
                <a:latin typeface="Sans open"/>
                <a:ea typeface="Calibri" panose="020F0502020204030204" pitchFamily="34" charset="0"/>
                <a:cs typeface="Times New Roman" panose="02020603050405020304" pitchFamily="18" charset="0"/>
              </a:rPr>
              <a:t>odine feedback </a:t>
            </a:r>
            <a:r>
              <a:rPr lang="en-US" dirty="0">
                <a:solidFill>
                  <a:srgbClr val="B3186D"/>
                </a:solidFill>
                <a:latin typeface="Sans open"/>
                <a:ea typeface="Calibri" panose="020F0502020204030204" pitchFamily="34" charset="0"/>
                <a:cs typeface="Times New Roman" panose="02020603050405020304" pitchFamily="18" charset="0"/>
              </a:rPr>
              <a:t>t</a:t>
            </a:r>
            <a:r>
              <a:rPr lang="en-US" sz="4400" dirty="0">
                <a:solidFill>
                  <a:srgbClr val="B3186D"/>
                </a:solidFill>
                <a:latin typeface="Sans open"/>
                <a:ea typeface="Calibri" panose="020F0502020204030204" pitchFamily="34" charset="0"/>
                <a:cs typeface="Times New Roman" panose="02020603050405020304" pitchFamily="18" charset="0"/>
              </a:rPr>
              <a:t>ool</a:t>
            </a:r>
            <a:endParaRPr lang="da-DK" dirty="0"/>
          </a:p>
        </p:txBody>
      </p:sp>
      <p:sp>
        <p:nvSpPr>
          <p:cNvPr id="3" name="Content Placeholder 2">
            <a:extLst>
              <a:ext uri="{FF2B5EF4-FFF2-40B4-BE49-F238E27FC236}">
                <a16:creationId xmlns:a16="http://schemas.microsoft.com/office/drawing/2014/main" id="{E80FE3EC-E9A9-BFCE-9F89-F5F30AA92AE8}"/>
              </a:ext>
            </a:extLst>
          </p:cNvPr>
          <p:cNvSpPr>
            <a:spLocks noGrp="1"/>
          </p:cNvSpPr>
          <p:nvPr>
            <p:ph idx="1"/>
          </p:nvPr>
        </p:nvSpPr>
        <p:spPr/>
        <p:txBody>
          <a:bodyPr/>
          <a:lstStyle/>
          <a:p>
            <a:pPr marL="0" indent="0">
              <a:buNone/>
            </a:pPr>
            <a:r>
              <a:rPr lang="en-US" dirty="0"/>
              <a:t>Take 5 minutes to fill out the Iodine feedback tool individually</a:t>
            </a:r>
          </a:p>
        </p:txBody>
      </p:sp>
    </p:spTree>
    <p:extLst>
      <p:ext uri="{BB962C8B-B14F-4D97-AF65-F5344CB8AC3E}">
        <p14:creationId xmlns:p14="http://schemas.microsoft.com/office/powerpoint/2010/main" val="233789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Isn’t salt bad for us?</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5747795" cy="4351338"/>
          </a:xfrm>
        </p:spPr>
        <p:txBody>
          <a:bodyPr/>
          <a:lstStyle/>
          <a:p>
            <a:pPr marL="0" indent="0">
              <a:buNone/>
            </a:pPr>
            <a:r>
              <a:rPr lang="en-US" dirty="0"/>
              <a:t>WHO supports salt </a:t>
            </a:r>
            <a:r>
              <a:rPr lang="en-US" dirty="0" err="1"/>
              <a:t>iodisation</a:t>
            </a:r>
            <a:r>
              <a:rPr lang="en-US" dirty="0"/>
              <a:t> as the best strategy to ensure that people get enough iodine. But WHO is also concerned about how much salt people eat because it can cause other health problems, such as high blood pressure, heart disease, and stroke. What people really need to do is eat less salt, but make sure it’s </a:t>
            </a:r>
            <a:r>
              <a:rPr lang="en-US" dirty="0" err="1"/>
              <a:t>iodised</a:t>
            </a:r>
            <a:r>
              <a:rPr lang="en-US" dirty="0"/>
              <a:t>.</a:t>
            </a:r>
          </a:p>
          <a:p>
            <a:pPr marL="0" indent="0">
              <a:buNone/>
            </a:pPr>
            <a:endParaRPr lang="en-US" dirty="0"/>
          </a:p>
          <a:p>
            <a:pPr marL="0" indent="0">
              <a:buNone/>
            </a:pPr>
            <a:endParaRPr lang="en-GB"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057" y="1825625"/>
            <a:ext cx="5231300" cy="3707838"/>
          </a:xfrm>
          <a:prstGeom prst="rect">
            <a:avLst/>
          </a:prstGeom>
        </p:spPr>
      </p:pic>
    </p:spTree>
    <p:extLst>
      <p:ext uri="{BB962C8B-B14F-4D97-AF65-F5344CB8AC3E}">
        <p14:creationId xmlns:p14="http://schemas.microsoft.com/office/powerpoint/2010/main" val="289438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Designing iodine-rich meals: A group exercise</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4"/>
            <a:ext cx="5944565" cy="4852967"/>
          </a:xfrm>
        </p:spPr>
        <p:txBody>
          <a:bodyPr>
            <a:normAutofit/>
          </a:bodyPr>
          <a:lstStyle/>
          <a:p>
            <a:pPr marL="0" indent="0">
              <a:buNone/>
            </a:pPr>
            <a:r>
              <a:rPr lang="en-US" dirty="0"/>
              <a:t>In a small group or two and two together, come up with a meal for lunch rich in iodine. </a:t>
            </a:r>
          </a:p>
          <a:p>
            <a:pPr marL="0" indent="0">
              <a:buNone/>
            </a:pPr>
            <a:r>
              <a:rPr lang="en-US" dirty="0"/>
              <a:t>You can also choose to compose the three main meals for a pregnant/ non-pregnant women, a vegetarian, or a vegan, ensuring their iodine needs are met. </a:t>
            </a:r>
          </a:p>
          <a:p>
            <a:pPr marL="0" indent="0">
              <a:buNone/>
            </a:pPr>
            <a:r>
              <a:rPr lang="en-US" dirty="0"/>
              <a:t>Present your work to the others and discuss it with your classmates.</a:t>
            </a:r>
          </a:p>
          <a:p>
            <a:pPr marL="0" indent="0">
              <a:buNone/>
            </a:pPr>
            <a:endParaRPr lang="en-US" dirty="0">
              <a:solidFill>
                <a:srgbClr val="FF0000"/>
              </a:solidFill>
            </a:endParaRPr>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765" y="1825624"/>
            <a:ext cx="4946732" cy="3568179"/>
          </a:xfrm>
          <a:prstGeom prst="rect">
            <a:avLst/>
          </a:prstGeom>
        </p:spPr>
      </p:pic>
    </p:spTree>
    <p:extLst>
      <p:ext uri="{BB962C8B-B14F-4D97-AF65-F5344CB8AC3E}">
        <p14:creationId xmlns:p14="http://schemas.microsoft.com/office/powerpoint/2010/main" val="268111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indhold 3"/>
          <p:cNvPicPr>
            <a:picLocks noGrp="1" noChangeAspect="1"/>
          </p:cNvPicPr>
          <p:nvPr>
            <p:ph idx="1"/>
          </p:nvPr>
        </p:nvPicPr>
        <p:blipFill>
          <a:blip r:embed="rId3"/>
          <a:stretch>
            <a:fillRect/>
          </a:stretch>
        </p:blipFill>
        <p:spPr>
          <a:xfrm>
            <a:off x="1342663" y="865884"/>
            <a:ext cx="9213448" cy="5993475"/>
          </a:xfrm>
          <a:prstGeom prst="rect">
            <a:avLst/>
          </a:prstGeom>
        </p:spPr>
      </p:pic>
      <p:sp>
        <p:nvSpPr>
          <p:cNvPr id="2" name="Title 1"/>
          <p:cNvSpPr>
            <a:spLocks noGrp="1"/>
          </p:cNvSpPr>
          <p:nvPr>
            <p:ph type="title"/>
          </p:nvPr>
        </p:nvSpPr>
        <p:spPr/>
        <p:txBody>
          <a:bodyPr>
            <a:normAutofit/>
          </a:bodyPr>
          <a:lstStyle/>
          <a:p>
            <a:r>
              <a:rPr lang="en-US" dirty="0">
                <a:solidFill>
                  <a:srgbClr val="B3186D"/>
                </a:solidFill>
                <a:latin typeface="Sans open"/>
                <a:ea typeface="Calibri" panose="020F0502020204030204" pitchFamily="34" charset="0"/>
                <a:cs typeface="Times New Roman" panose="02020603050405020304" pitchFamily="18" charset="0"/>
              </a:rPr>
              <a:t>Things to remember</a:t>
            </a:r>
            <a:endParaRPr lang="en-GB" dirty="0">
              <a:solidFill>
                <a:srgbClr val="B3186D"/>
              </a:solidFill>
              <a:latin typeface="Sans open"/>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41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Crossword</a:t>
            </a:r>
            <a:endParaRPr lang="en-GB" dirty="0"/>
          </a:p>
        </p:txBody>
      </p:sp>
      <p:sp>
        <p:nvSpPr>
          <p:cNvPr id="3" name="Content Placeholder 2"/>
          <p:cNvSpPr>
            <a:spLocks noGrp="1"/>
          </p:cNvSpPr>
          <p:nvPr>
            <p:ph idx="1"/>
          </p:nvPr>
        </p:nvSpPr>
        <p:spPr>
          <a:xfrm>
            <a:off x="1146672" y="4076240"/>
            <a:ext cx="10515600" cy="2464279"/>
          </a:xfrm>
        </p:spPr>
        <p:txBody>
          <a:bodyPr>
            <a:normAutofit fontScale="77500" lnSpcReduction="20000"/>
          </a:bodyPr>
          <a:lstStyle/>
          <a:p>
            <a:pPr marL="0" indent="0">
              <a:buNone/>
            </a:pPr>
            <a:r>
              <a:rPr lang="en-US" dirty="0"/>
              <a:t>1. Iodine is important for the development of the baby’s _____.</a:t>
            </a:r>
          </a:p>
          <a:p>
            <a:pPr marL="0" indent="0">
              <a:buNone/>
            </a:pPr>
            <a:r>
              <a:rPr lang="en-US" dirty="0"/>
              <a:t>2. Thyroid hormones are produces in the _______ gland.</a:t>
            </a:r>
          </a:p>
          <a:p>
            <a:pPr marL="0" indent="0">
              <a:buNone/>
            </a:pPr>
            <a:r>
              <a:rPr lang="en-US" dirty="0"/>
              <a:t>3. As an adolescent, you need 150 micrograms of iodine per _____.</a:t>
            </a:r>
          </a:p>
          <a:p>
            <a:pPr marL="0" indent="0">
              <a:buNone/>
            </a:pPr>
            <a:r>
              <a:rPr lang="en-US" dirty="0"/>
              <a:t>4. ____ is a good marine source of iodine.</a:t>
            </a:r>
          </a:p>
          <a:p>
            <a:pPr marL="0" indent="0">
              <a:buNone/>
            </a:pPr>
            <a:r>
              <a:rPr lang="en-US" dirty="0"/>
              <a:t>5. Women need a higher iodine intake per day during ________.</a:t>
            </a:r>
          </a:p>
          <a:p>
            <a:pPr marL="0" indent="0">
              <a:buNone/>
            </a:pPr>
            <a:r>
              <a:rPr lang="en-US" dirty="0"/>
              <a:t>6. Iodine deficiency may lead to the enlargement of the thyroid, this is called ______.</a:t>
            </a:r>
          </a:p>
          <a:p>
            <a:pPr marL="0" indent="0">
              <a:buNone/>
            </a:pPr>
            <a:endParaRPr lang="en-GB" dirty="0"/>
          </a:p>
        </p:txBody>
      </p:sp>
      <p:pic>
        <p:nvPicPr>
          <p:cNvPr id="6" name="Picture 5"/>
          <p:cNvPicPr>
            <a:picLocks noChangeAspect="1"/>
          </p:cNvPicPr>
          <p:nvPr/>
        </p:nvPicPr>
        <p:blipFill>
          <a:blip r:embed="rId3"/>
          <a:stretch>
            <a:fillRect/>
          </a:stretch>
        </p:blipFill>
        <p:spPr>
          <a:xfrm>
            <a:off x="1981716" y="1524860"/>
            <a:ext cx="7398000" cy="2227739"/>
          </a:xfrm>
          <a:prstGeom prst="rect">
            <a:avLst/>
          </a:prstGeom>
        </p:spPr>
      </p:pic>
    </p:spTree>
    <p:extLst>
      <p:ext uri="{BB962C8B-B14F-4D97-AF65-F5344CB8AC3E}">
        <p14:creationId xmlns:p14="http://schemas.microsoft.com/office/powerpoint/2010/main" val="344863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Spot the errors</a:t>
            </a:r>
            <a:endParaRPr lang="en-GB" dirty="0"/>
          </a:p>
        </p:txBody>
      </p:sp>
      <p:sp>
        <p:nvSpPr>
          <p:cNvPr id="3" name="Content Placeholder 2"/>
          <p:cNvSpPr>
            <a:spLocks noGrp="1"/>
          </p:cNvSpPr>
          <p:nvPr>
            <p:ph idx="1"/>
          </p:nvPr>
        </p:nvSpPr>
        <p:spPr>
          <a:xfrm>
            <a:off x="838199" y="1690688"/>
            <a:ext cx="10810461" cy="4203216"/>
          </a:xfrm>
        </p:spPr>
        <p:txBody>
          <a:bodyPr>
            <a:noAutofit/>
          </a:bodyPr>
          <a:lstStyle/>
          <a:p>
            <a:pPr marL="0" indent="0">
              <a:buNone/>
            </a:pPr>
            <a:r>
              <a:rPr lang="en-US" sz="2300" dirty="0"/>
              <a:t>Adequate iodine intake is essential to prevent iron deficiency.</a:t>
            </a:r>
          </a:p>
          <a:p>
            <a:pPr marL="0" indent="0">
              <a:buNone/>
            </a:pPr>
            <a:endParaRPr lang="en-US" sz="2300" dirty="0"/>
          </a:p>
          <a:p>
            <a:pPr marL="0" indent="0">
              <a:buNone/>
            </a:pPr>
            <a:r>
              <a:rPr lang="en-US" sz="2300" dirty="0"/>
              <a:t>Having enough iodine in the diet is especially important during old age.</a:t>
            </a:r>
          </a:p>
          <a:p>
            <a:pPr marL="0" indent="0">
              <a:buNone/>
            </a:pPr>
            <a:endParaRPr lang="en-US" sz="2300" dirty="0"/>
          </a:p>
          <a:p>
            <a:pPr marL="0" indent="0">
              <a:buNone/>
            </a:pPr>
            <a:r>
              <a:rPr lang="en-GB" sz="2300" dirty="0"/>
              <a:t>A global campaign 100 years ago to iodise salt helped reduce the incidence of deafness.</a:t>
            </a:r>
          </a:p>
          <a:p>
            <a:pPr marL="0" indent="0">
              <a:buNone/>
            </a:pPr>
            <a:endParaRPr lang="en-GB" sz="2300" dirty="0"/>
          </a:p>
          <a:p>
            <a:pPr marL="0" indent="0">
              <a:buNone/>
            </a:pPr>
            <a:r>
              <a:rPr lang="en-GB" sz="2300" dirty="0"/>
              <a:t>Apart from iodised salt, other important sources of iodine are chocolate and rice</a:t>
            </a:r>
            <a:r>
              <a:rPr lang="en-GB" sz="2400" dirty="0"/>
              <a:t>.</a:t>
            </a:r>
          </a:p>
        </p:txBody>
      </p:sp>
    </p:spTree>
    <p:extLst>
      <p:ext uri="{BB962C8B-B14F-4D97-AF65-F5344CB8AC3E}">
        <p14:creationId xmlns:p14="http://schemas.microsoft.com/office/powerpoint/2010/main" val="501099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dirty="0"/>
              <a:t>A1: Which functions do iodine influence and regulate in your body?</a:t>
            </a:r>
            <a:r>
              <a:rPr lang="en-US" dirty="0"/>
              <a:t> (You can mark multiple choices.)</a:t>
            </a:r>
            <a:endParaRPr lang="da-DK" dirty="0"/>
          </a:p>
          <a:p>
            <a:pPr>
              <a:buFont typeface="Wingdings" panose="05000000000000000000" pitchFamily="2" charset="2"/>
              <a:buChar char="q"/>
            </a:pPr>
            <a:r>
              <a:rPr lang="en-US" dirty="0"/>
              <a:t>Blood circulation</a:t>
            </a:r>
            <a:endParaRPr lang="da-DK" dirty="0"/>
          </a:p>
          <a:p>
            <a:pPr>
              <a:buFont typeface="Wingdings" panose="05000000000000000000" pitchFamily="2" charset="2"/>
              <a:buChar char="q"/>
            </a:pPr>
            <a:r>
              <a:rPr lang="en-US" dirty="0"/>
              <a:t>Metabolism</a:t>
            </a:r>
            <a:endParaRPr lang="da-DK" dirty="0"/>
          </a:p>
          <a:p>
            <a:pPr>
              <a:buFont typeface="Wingdings" panose="05000000000000000000" pitchFamily="2" charset="2"/>
              <a:buChar char="q"/>
            </a:pPr>
            <a:r>
              <a:rPr lang="en-US" dirty="0"/>
              <a:t>Brain development, especially during pregnancy and early childhood </a:t>
            </a:r>
            <a:endParaRPr lang="da-DK" dirty="0"/>
          </a:p>
          <a:p>
            <a:pPr>
              <a:buFont typeface="Wingdings" panose="05000000000000000000" pitchFamily="2" charset="2"/>
              <a:buChar char="q"/>
            </a:pPr>
            <a:r>
              <a:rPr lang="en-US" dirty="0"/>
              <a:t>Reproductive functions and fertility</a:t>
            </a:r>
            <a:endParaRPr lang="da-DK" dirty="0"/>
          </a:p>
          <a:p>
            <a:pPr>
              <a:buFont typeface="Wingdings" panose="05000000000000000000" pitchFamily="2" charset="2"/>
              <a:buChar char="q"/>
            </a:pPr>
            <a:r>
              <a:rPr lang="en-US" dirty="0"/>
              <a:t>Respiratory function</a:t>
            </a:r>
            <a:endParaRPr lang="da-DK" dirty="0"/>
          </a:p>
          <a:p>
            <a:pPr>
              <a:buFont typeface="Wingdings" panose="05000000000000000000" pitchFamily="2" charset="2"/>
              <a:buChar char="q"/>
            </a:pPr>
            <a:r>
              <a:rPr lang="en-US" dirty="0"/>
              <a:t>Growth and development, particularly during childhood and   adolescence</a:t>
            </a:r>
            <a:endParaRPr lang="da-DK" dirty="0"/>
          </a:p>
          <a:p>
            <a:pPr marL="0" indent="0">
              <a:buNone/>
            </a:pPr>
            <a:endParaRPr lang="en-GB" dirty="0"/>
          </a:p>
        </p:txBody>
      </p:sp>
    </p:spTree>
    <p:extLst>
      <p:ext uri="{BB962C8B-B14F-4D97-AF65-F5344CB8AC3E}">
        <p14:creationId xmlns:p14="http://schemas.microsoft.com/office/powerpoint/2010/main" val="2414414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b="1" dirty="0"/>
              <a:t>A1: Which functions do iodine influence and regulate in your body?</a:t>
            </a:r>
            <a:r>
              <a:rPr lang="en-US" dirty="0"/>
              <a:t> (You can mark multiple choices.)</a:t>
            </a:r>
            <a:endParaRPr lang="da-DK" dirty="0"/>
          </a:p>
          <a:p>
            <a:pPr>
              <a:buFont typeface="Wingdings" panose="05000000000000000000" pitchFamily="2" charset="2"/>
              <a:buChar char="q"/>
            </a:pPr>
            <a:r>
              <a:rPr lang="en-US" dirty="0"/>
              <a:t>Blood circulation</a:t>
            </a:r>
            <a:endParaRPr lang="da-DK" dirty="0"/>
          </a:p>
          <a:p>
            <a:pPr>
              <a:buFont typeface="Wingdings" panose="05000000000000000000" pitchFamily="2" charset="2"/>
              <a:buChar char="ü"/>
            </a:pPr>
            <a:r>
              <a:rPr lang="en-US" dirty="0">
                <a:solidFill>
                  <a:schemeClr val="accent6">
                    <a:lumMod val="75000"/>
                  </a:schemeClr>
                </a:solidFill>
              </a:rPr>
              <a:t>Metabolism</a:t>
            </a:r>
            <a:endParaRPr lang="da-DK" dirty="0">
              <a:solidFill>
                <a:schemeClr val="accent6">
                  <a:lumMod val="75000"/>
                </a:schemeClr>
              </a:solidFill>
            </a:endParaRPr>
          </a:p>
          <a:p>
            <a:pPr>
              <a:buFont typeface="Wingdings" panose="05000000000000000000" pitchFamily="2" charset="2"/>
              <a:buChar char="ü"/>
            </a:pPr>
            <a:r>
              <a:rPr lang="en-US" dirty="0">
                <a:solidFill>
                  <a:schemeClr val="accent6">
                    <a:lumMod val="75000"/>
                  </a:schemeClr>
                </a:solidFill>
              </a:rPr>
              <a:t>Brain development, especially during pregnancy and early childhood </a:t>
            </a:r>
            <a:endParaRPr lang="da-DK" dirty="0">
              <a:solidFill>
                <a:schemeClr val="accent6">
                  <a:lumMod val="75000"/>
                </a:schemeClr>
              </a:solidFill>
            </a:endParaRPr>
          </a:p>
          <a:p>
            <a:pPr>
              <a:buFont typeface="Wingdings" panose="05000000000000000000" pitchFamily="2" charset="2"/>
              <a:buChar char="q"/>
            </a:pPr>
            <a:r>
              <a:rPr lang="en-US" dirty="0"/>
              <a:t>Reproductive functions and fertility</a:t>
            </a:r>
            <a:endParaRPr lang="da-DK" dirty="0"/>
          </a:p>
          <a:p>
            <a:pPr>
              <a:buFont typeface="Wingdings" panose="05000000000000000000" pitchFamily="2" charset="2"/>
              <a:buChar char="q"/>
            </a:pPr>
            <a:r>
              <a:rPr lang="en-US" dirty="0"/>
              <a:t>Respiratory function</a:t>
            </a:r>
            <a:endParaRPr lang="da-DK" dirty="0"/>
          </a:p>
          <a:p>
            <a:pPr>
              <a:buFont typeface="Wingdings" panose="05000000000000000000" pitchFamily="2" charset="2"/>
              <a:buChar char="ü"/>
            </a:pPr>
            <a:r>
              <a:rPr lang="en-US" dirty="0">
                <a:solidFill>
                  <a:schemeClr val="accent6">
                    <a:lumMod val="75000"/>
                  </a:schemeClr>
                </a:solidFill>
              </a:rPr>
              <a:t>Growth and development, particularly during childhood and   adolescence</a:t>
            </a:r>
            <a:endParaRPr lang="da-DK" dirty="0">
              <a:solidFill>
                <a:schemeClr val="accent6">
                  <a:lumMod val="75000"/>
                </a:schemeClr>
              </a:solidFill>
            </a:endParaRPr>
          </a:p>
          <a:p>
            <a:pPr marL="0" indent="0">
              <a:buNone/>
            </a:pPr>
            <a:endParaRPr lang="en-GB" dirty="0"/>
          </a:p>
        </p:txBody>
      </p:sp>
    </p:spTree>
    <p:extLst>
      <p:ext uri="{BB962C8B-B14F-4D97-AF65-F5344CB8AC3E}">
        <p14:creationId xmlns:p14="http://schemas.microsoft.com/office/powerpoint/2010/main" val="2838423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lstStyle/>
          <a:p>
            <a:r>
              <a:rPr lang="en-US" b="1" dirty="0"/>
              <a:t>A2: Fill in the blanks</a:t>
            </a:r>
            <a:endParaRPr lang="da-DK" dirty="0"/>
          </a:p>
          <a:p>
            <a:r>
              <a:rPr lang="en-US" dirty="0"/>
              <a:t>Insufficient iodine in the diet might lead to a condition known as ___________, </a:t>
            </a:r>
            <a:r>
              <a:rPr lang="en-US" dirty="0" err="1"/>
              <a:t>characterised</a:t>
            </a:r>
            <a:r>
              <a:rPr lang="en-US" dirty="0"/>
              <a:t> by an enlarged ___________.</a:t>
            </a:r>
            <a:endParaRPr lang="da-DK" dirty="0"/>
          </a:p>
          <a:p>
            <a:r>
              <a:rPr lang="en-US" dirty="0"/>
              <a:t>The u-shaped curve illustrates that you can get both too _______ and too _______ iodine.</a:t>
            </a:r>
            <a:endParaRPr lang="da-DK" dirty="0"/>
          </a:p>
          <a:p>
            <a:r>
              <a:rPr lang="en-US" dirty="0"/>
              <a:t>When there is too little iodine, it may result in ___________ and impaired ___________ development.</a:t>
            </a:r>
            <a:endParaRPr lang="da-DK" dirty="0"/>
          </a:p>
          <a:p>
            <a:pPr marL="0" indent="0">
              <a:buNone/>
            </a:pPr>
            <a:endParaRPr lang="en-GB" dirty="0"/>
          </a:p>
        </p:txBody>
      </p:sp>
    </p:spTree>
    <p:extLst>
      <p:ext uri="{BB962C8B-B14F-4D97-AF65-F5344CB8AC3E}">
        <p14:creationId xmlns:p14="http://schemas.microsoft.com/office/powerpoint/2010/main" val="323158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A3: Which foods are good iodine sources? </a:t>
            </a:r>
            <a:r>
              <a:rPr lang="en-US" dirty="0"/>
              <a:t>(You can choose more than one answer)</a:t>
            </a:r>
            <a:endParaRPr lang="da-DK" dirty="0"/>
          </a:p>
          <a:p>
            <a:pPr>
              <a:buFont typeface="Wingdings" panose="05000000000000000000" pitchFamily="2" charset="2"/>
              <a:buChar char="q"/>
            </a:pPr>
            <a:r>
              <a:rPr lang="en-US" dirty="0"/>
              <a:t>Eggs</a:t>
            </a:r>
            <a:endParaRPr lang="da-DK" dirty="0"/>
          </a:p>
          <a:p>
            <a:pPr lvl="0">
              <a:buFont typeface="Wingdings" panose="05000000000000000000" pitchFamily="2" charset="2"/>
              <a:buChar char="q"/>
            </a:pPr>
            <a:r>
              <a:rPr lang="en-US" dirty="0"/>
              <a:t>Bread </a:t>
            </a:r>
            <a:endParaRPr lang="da-DK" dirty="0"/>
          </a:p>
          <a:p>
            <a:pPr lvl="0">
              <a:buFont typeface="Wingdings" panose="05000000000000000000" pitchFamily="2" charset="2"/>
              <a:buChar char="q"/>
            </a:pPr>
            <a:r>
              <a:rPr lang="en-US" dirty="0"/>
              <a:t>Cereals</a:t>
            </a:r>
            <a:endParaRPr lang="da-DK" dirty="0"/>
          </a:p>
          <a:p>
            <a:pPr lvl="0">
              <a:buFont typeface="Wingdings" panose="05000000000000000000" pitchFamily="2" charset="2"/>
              <a:buChar char="q"/>
            </a:pPr>
            <a:r>
              <a:rPr lang="en-US" dirty="0"/>
              <a:t>Milk and dairy products</a:t>
            </a:r>
            <a:endParaRPr lang="da-DK" dirty="0"/>
          </a:p>
          <a:p>
            <a:pPr lvl="0">
              <a:buFont typeface="Wingdings" panose="05000000000000000000" pitchFamily="2" charset="2"/>
              <a:buChar char="q"/>
            </a:pPr>
            <a:r>
              <a:rPr lang="en-US" dirty="0"/>
              <a:t>Fish and seafood</a:t>
            </a:r>
            <a:endParaRPr lang="da-DK" dirty="0"/>
          </a:p>
          <a:p>
            <a:pPr lvl="0">
              <a:buFont typeface="Wingdings" panose="05000000000000000000" pitchFamily="2" charset="2"/>
              <a:buChar char="q"/>
            </a:pPr>
            <a:r>
              <a:rPr lang="en-US" dirty="0"/>
              <a:t>Fruits and vegetables</a:t>
            </a:r>
            <a:endParaRPr lang="da-DK" dirty="0"/>
          </a:p>
          <a:p>
            <a:pPr lvl="0">
              <a:buFont typeface="Wingdings" panose="05000000000000000000" pitchFamily="2" charset="2"/>
              <a:buChar char="q"/>
            </a:pPr>
            <a:r>
              <a:rPr lang="en-US" dirty="0"/>
              <a:t>Potatoes </a:t>
            </a:r>
            <a:endParaRPr lang="da-DK" dirty="0"/>
          </a:p>
          <a:p>
            <a:pPr lvl="0">
              <a:buFont typeface="Wingdings" panose="05000000000000000000" pitchFamily="2" charset="2"/>
              <a:buChar char="q"/>
            </a:pPr>
            <a:r>
              <a:rPr lang="en-US" dirty="0"/>
              <a:t>Vegetable oils</a:t>
            </a:r>
            <a:endParaRPr lang="da-DK" dirty="0"/>
          </a:p>
          <a:p>
            <a:pPr lvl="0">
              <a:buFont typeface="Wingdings" panose="05000000000000000000" pitchFamily="2" charset="2"/>
              <a:buChar char="q"/>
            </a:pPr>
            <a:r>
              <a:rPr lang="en-US" dirty="0" err="1"/>
              <a:t>Iodised</a:t>
            </a:r>
            <a:r>
              <a:rPr lang="en-US" dirty="0"/>
              <a:t> salt</a:t>
            </a:r>
            <a:endParaRPr lang="da-DK" dirty="0"/>
          </a:p>
          <a:p>
            <a:pPr marL="0" indent="0">
              <a:buNone/>
            </a:pPr>
            <a:endParaRPr lang="en-GB" dirty="0"/>
          </a:p>
        </p:txBody>
      </p:sp>
    </p:spTree>
    <p:extLst>
      <p:ext uri="{BB962C8B-B14F-4D97-AF65-F5344CB8AC3E}">
        <p14:creationId xmlns:p14="http://schemas.microsoft.com/office/powerpoint/2010/main" val="1948512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A3: Which foods are good iodine sources? </a:t>
            </a:r>
            <a:r>
              <a:rPr lang="en-US" dirty="0"/>
              <a:t>(You can choose more than one answer)</a:t>
            </a:r>
            <a:endParaRPr lang="da-DK" dirty="0"/>
          </a:p>
          <a:p>
            <a:pPr>
              <a:buFont typeface="Wingdings" panose="05000000000000000000" pitchFamily="2" charset="2"/>
              <a:buChar char="ü"/>
            </a:pPr>
            <a:r>
              <a:rPr lang="en-US" dirty="0">
                <a:solidFill>
                  <a:schemeClr val="accent6">
                    <a:lumMod val="75000"/>
                  </a:schemeClr>
                </a:solidFill>
              </a:rPr>
              <a:t>Eggs</a:t>
            </a:r>
            <a:endParaRPr lang="da-DK" dirty="0">
              <a:solidFill>
                <a:schemeClr val="accent6">
                  <a:lumMod val="75000"/>
                </a:schemeClr>
              </a:solidFill>
            </a:endParaRPr>
          </a:p>
          <a:p>
            <a:pPr lvl="0">
              <a:buFont typeface="Wingdings" panose="05000000000000000000" pitchFamily="2" charset="2"/>
              <a:buChar char="q"/>
            </a:pPr>
            <a:r>
              <a:rPr lang="en-US" dirty="0"/>
              <a:t>Bread </a:t>
            </a:r>
            <a:endParaRPr lang="da-DK" dirty="0"/>
          </a:p>
          <a:p>
            <a:pPr lvl="0">
              <a:buFont typeface="Wingdings" panose="05000000000000000000" pitchFamily="2" charset="2"/>
              <a:buChar char="q"/>
            </a:pPr>
            <a:r>
              <a:rPr lang="en-US" dirty="0"/>
              <a:t>Cereals</a:t>
            </a:r>
            <a:endParaRPr lang="da-DK" dirty="0"/>
          </a:p>
          <a:p>
            <a:pPr lvl="0">
              <a:buFont typeface="Wingdings" panose="05000000000000000000" pitchFamily="2" charset="2"/>
              <a:buChar char="ü"/>
            </a:pPr>
            <a:r>
              <a:rPr lang="en-US" dirty="0">
                <a:solidFill>
                  <a:schemeClr val="accent6">
                    <a:lumMod val="75000"/>
                  </a:schemeClr>
                </a:solidFill>
              </a:rPr>
              <a:t>Milk and dairy products</a:t>
            </a:r>
            <a:endParaRPr lang="da-DK" dirty="0">
              <a:solidFill>
                <a:schemeClr val="accent6">
                  <a:lumMod val="75000"/>
                </a:schemeClr>
              </a:solidFill>
            </a:endParaRPr>
          </a:p>
          <a:p>
            <a:pPr lvl="0">
              <a:buFont typeface="Wingdings" panose="05000000000000000000" pitchFamily="2" charset="2"/>
              <a:buChar char="ü"/>
            </a:pPr>
            <a:r>
              <a:rPr lang="en-US" dirty="0">
                <a:solidFill>
                  <a:schemeClr val="accent6">
                    <a:lumMod val="75000"/>
                  </a:schemeClr>
                </a:solidFill>
              </a:rPr>
              <a:t>Fish and seafood</a:t>
            </a:r>
            <a:endParaRPr lang="da-DK" dirty="0">
              <a:solidFill>
                <a:schemeClr val="accent6">
                  <a:lumMod val="75000"/>
                </a:schemeClr>
              </a:solidFill>
            </a:endParaRPr>
          </a:p>
          <a:p>
            <a:pPr lvl="0">
              <a:buFont typeface="Wingdings" panose="05000000000000000000" pitchFamily="2" charset="2"/>
              <a:buChar char="q"/>
            </a:pPr>
            <a:r>
              <a:rPr lang="en-US" dirty="0"/>
              <a:t>Fruits and vegetables</a:t>
            </a:r>
            <a:endParaRPr lang="da-DK" dirty="0"/>
          </a:p>
          <a:p>
            <a:pPr lvl="0">
              <a:buFont typeface="Wingdings" panose="05000000000000000000" pitchFamily="2" charset="2"/>
              <a:buChar char="q"/>
            </a:pPr>
            <a:r>
              <a:rPr lang="en-US" dirty="0"/>
              <a:t>Potatoes </a:t>
            </a:r>
            <a:endParaRPr lang="da-DK" dirty="0"/>
          </a:p>
          <a:p>
            <a:pPr lvl="0">
              <a:buFont typeface="Wingdings" panose="05000000000000000000" pitchFamily="2" charset="2"/>
              <a:buChar char="q"/>
            </a:pPr>
            <a:r>
              <a:rPr lang="en-US" dirty="0"/>
              <a:t>Vegetable oils</a:t>
            </a:r>
            <a:endParaRPr lang="da-DK" dirty="0"/>
          </a:p>
          <a:p>
            <a:pPr lvl="0">
              <a:buFont typeface="Wingdings" panose="05000000000000000000" pitchFamily="2" charset="2"/>
              <a:buChar char="ü"/>
            </a:pPr>
            <a:r>
              <a:rPr lang="en-US" dirty="0" err="1">
                <a:solidFill>
                  <a:schemeClr val="accent6">
                    <a:lumMod val="75000"/>
                  </a:schemeClr>
                </a:solidFill>
              </a:rPr>
              <a:t>Iodised</a:t>
            </a:r>
            <a:r>
              <a:rPr lang="en-US" dirty="0">
                <a:solidFill>
                  <a:schemeClr val="accent6">
                    <a:lumMod val="75000"/>
                  </a:schemeClr>
                </a:solidFill>
              </a:rPr>
              <a:t> salt</a:t>
            </a:r>
            <a:endParaRPr lang="da-DK" dirty="0">
              <a:solidFill>
                <a:schemeClr val="accent6">
                  <a:lumMod val="75000"/>
                </a:schemeClr>
              </a:solidFill>
            </a:endParaRPr>
          </a:p>
          <a:p>
            <a:pPr marL="0" indent="0">
              <a:buNone/>
            </a:pPr>
            <a:endParaRPr lang="en-GB" dirty="0"/>
          </a:p>
        </p:txBody>
      </p:sp>
    </p:spTree>
    <p:extLst>
      <p:ext uri="{BB962C8B-B14F-4D97-AF65-F5344CB8AC3E}">
        <p14:creationId xmlns:p14="http://schemas.microsoft.com/office/powerpoint/2010/main" val="12655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5400" dirty="0">
                <a:solidFill>
                  <a:srgbClr val="B3186D"/>
                </a:solidFill>
                <a:latin typeface="Sans open"/>
                <a:ea typeface="Calibri" panose="020F0502020204030204" pitchFamily="34" charset="0"/>
                <a:cs typeface="Times New Roman" panose="02020603050405020304" pitchFamily="18" charset="0"/>
              </a:rPr>
              <a:t>Why is iodine important?</a:t>
            </a:r>
          </a:p>
        </p:txBody>
      </p:sp>
      <p:sp>
        <p:nvSpPr>
          <p:cNvPr id="3" name="Content Placeholder 2"/>
          <p:cNvSpPr>
            <a:spLocks noGrp="1"/>
          </p:cNvSpPr>
          <p:nvPr>
            <p:ph idx="1"/>
          </p:nvPr>
        </p:nvSpPr>
        <p:spPr/>
        <p:txBody>
          <a:bodyPr>
            <a:normAutofit lnSpcReduction="10000"/>
          </a:bodyPr>
          <a:lstStyle/>
          <a:p>
            <a:pPr marL="0" indent="0">
              <a:buNone/>
            </a:pPr>
            <a:r>
              <a:rPr lang="en-US" dirty="0"/>
              <a:t>Iodine is an essential mineral that plays a key role in the body for a healthy life. You only need it in tiny amounts every day. It helps your thyroid gland, which controls how fast your body uses energy. It's crucial for growth and staying </a:t>
            </a:r>
            <a:r>
              <a:rPr lang="en-GB" dirty="0"/>
              <a:t>energised</a:t>
            </a:r>
            <a:r>
              <a:rPr lang="en-US" dirty="0"/>
              <a:t>. Without enough iodine, your body might not work as it should, so it's important to make sure you get enough. The intake of iodine is important at all stages of life, but especially for children and women who plan to have a child.</a:t>
            </a:r>
          </a:p>
          <a:p>
            <a:pPr marL="0" indent="0">
              <a:buNone/>
            </a:pPr>
            <a:r>
              <a:rPr lang="en-US" dirty="0"/>
              <a:t>You need iodine before you are born and very early in life to ensure you can grow and learn well. In the months after birth, your mother’s breast milk or formula can provide the iodine you need. After that, you need to find it in your diet from different iodine-rich foods.  </a:t>
            </a:r>
          </a:p>
          <a:p>
            <a:pPr marL="0" indent="0">
              <a:buNone/>
            </a:pPr>
            <a:endParaRPr lang="en-US" dirty="0"/>
          </a:p>
          <a:p>
            <a:pPr marL="0" indent="0">
              <a:buNone/>
            </a:pPr>
            <a:endParaRPr lang="en-GB" dirty="0">
              <a:solidFill>
                <a:srgbClr val="FF0000"/>
              </a:solidFill>
            </a:endParaRPr>
          </a:p>
          <a:p>
            <a:pPr marL="0" indent="0">
              <a:buNone/>
            </a:pPr>
            <a:endParaRPr lang="en-US" dirty="0"/>
          </a:p>
        </p:txBody>
      </p:sp>
      <p:sp>
        <p:nvSpPr>
          <p:cNvPr id="4" name="Rectangle 3"/>
          <p:cNvSpPr/>
          <p:nvPr/>
        </p:nvSpPr>
        <p:spPr>
          <a:xfrm>
            <a:off x="2176040" y="1779565"/>
            <a:ext cx="2974693" cy="476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ular Callout 4"/>
          <p:cNvSpPr/>
          <p:nvPr/>
        </p:nvSpPr>
        <p:spPr>
          <a:xfrm>
            <a:off x="4836405" y="2390660"/>
            <a:ext cx="4274544" cy="1432193"/>
          </a:xfrm>
          <a:prstGeom prst="wedgeRectCallout">
            <a:avLst>
              <a:gd name="adj1" fmla="val -56658"/>
              <a:gd name="adj2" fmla="val -81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dirty="0">
                <a:solidFill>
                  <a:schemeClr val="tx1"/>
                </a:solidFill>
              </a:rPr>
              <a:t>An </a:t>
            </a:r>
            <a:r>
              <a:rPr lang="en-GB" b="1" dirty="0">
                <a:solidFill>
                  <a:schemeClr val="tx1"/>
                </a:solidFill>
              </a:rPr>
              <a:t>essential mineral</a:t>
            </a:r>
            <a:r>
              <a:rPr lang="en-GB" dirty="0">
                <a:solidFill>
                  <a:schemeClr val="tx1"/>
                </a:solidFill>
              </a:rPr>
              <a:t> is when a mineral is needed but your body cannot produce it, you have to get it from </a:t>
            </a:r>
            <a:r>
              <a:rPr lang="en-GB">
                <a:solidFill>
                  <a:schemeClr val="tx1"/>
                </a:solidFill>
              </a:rPr>
              <a:t>your diet</a:t>
            </a:r>
            <a:endParaRPr lang="da-DK" dirty="0">
              <a:solidFill>
                <a:schemeClr val="tx1"/>
              </a:solidFill>
            </a:endParaRPr>
          </a:p>
        </p:txBody>
      </p:sp>
    </p:spTree>
    <p:extLst>
      <p:ext uri="{BB962C8B-B14F-4D97-AF65-F5344CB8AC3E}">
        <p14:creationId xmlns:p14="http://schemas.microsoft.com/office/powerpoint/2010/main" val="7124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b="1" dirty="0"/>
              <a:t>A4: How much iodine does WHO advise adolescents to consume per day? </a:t>
            </a:r>
          </a:p>
          <a:p>
            <a:pPr>
              <a:buFont typeface="Wingdings" panose="05000000000000000000" pitchFamily="2" charset="2"/>
              <a:buChar char="q"/>
            </a:pPr>
            <a:r>
              <a:rPr lang="en-US" dirty="0"/>
              <a:t> 100 µg</a:t>
            </a:r>
          </a:p>
          <a:p>
            <a:pPr>
              <a:buFont typeface="Wingdings" panose="05000000000000000000" pitchFamily="2" charset="2"/>
              <a:buChar char="q"/>
            </a:pPr>
            <a:r>
              <a:rPr lang="en-US" dirty="0"/>
              <a:t> 150 µg</a:t>
            </a:r>
          </a:p>
          <a:p>
            <a:pPr>
              <a:buFont typeface="Wingdings" panose="05000000000000000000" pitchFamily="2" charset="2"/>
              <a:buChar char="q"/>
            </a:pPr>
            <a:r>
              <a:rPr lang="en-US" dirty="0"/>
              <a:t> 200 µg</a:t>
            </a:r>
          </a:p>
          <a:p>
            <a:pPr>
              <a:buFont typeface="Wingdings" panose="05000000000000000000" pitchFamily="2" charset="2"/>
              <a:buChar char="q"/>
            </a:pPr>
            <a:r>
              <a:rPr lang="en-US" dirty="0"/>
              <a:t> 250 µg</a:t>
            </a:r>
          </a:p>
          <a:p>
            <a:pPr>
              <a:buFont typeface="Wingdings" panose="05000000000000000000" pitchFamily="2" charset="2"/>
              <a:buChar char="q"/>
            </a:pPr>
            <a:r>
              <a:rPr lang="en-US" dirty="0"/>
              <a:t> 350 µg</a:t>
            </a:r>
          </a:p>
          <a:p>
            <a:pPr>
              <a:buFont typeface="Wingdings" panose="05000000000000000000" pitchFamily="2" charset="2"/>
              <a:buChar char="q"/>
            </a:pPr>
            <a:r>
              <a:rPr lang="en-US" dirty="0"/>
              <a:t> 600 µg</a:t>
            </a:r>
          </a:p>
          <a:p>
            <a:pPr>
              <a:buFont typeface="Wingdings" panose="05000000000000000000" pitchFamily="2" charset="2"/>
              <a:buChar char="q"/>
            </a:pPr>
            <a:r>
              <a:rPr lang="en-US" dirty="0"/>
              <a:t> 1000 µg </a:t>
            </a:r>
          </a:p>
          <a:p>
            <a:pPr marL="0" indent="0">
              <a:buNone/>
            </a:pPr>
            <a:endParaRPr lang="en-GB" dirty="0"/>
          </a:p>
        </p:txBody>
      </p:sp>
    </p:spTree>
    <p:extLst>
      <p:ext uri="{BB962C8B-B14F-4D97-AF65-F5344CB8AC3E}">
        <p14:creationId xmlns:p14="http://schemas.microsoft.com/office/powerpoint/2010/main" val="394603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US" b="1" dirty="0"/>
              <a:t>A4: How much iodine does WHO advise adolescents to consume per day? </a:t>
            </a:r>
          </a:p>
          <a:p>
            <a:pPr>
              <a:buFont typeface="Wingdings" panose="05000000000000000000" pitchFamily="2" charset="2"/>
              <a:buChar char="q"/>
            </a:pPr>
            <a:r>
              <a:rPr lang="en-US" dirty="0"/>
              <a:t> 100 µg</a:t>
            </a:r>
          </a:p>
          <a:p>
            <a:pPr>
              <a:buFont typeface="Wingdings" panose="05000000000000000000" pitchFamily="2" charset="2"/>
              <a:buChar char="ü"/>
            </a:pPr>
            <a:r>
              <a:rPr lang="en-US" dirty="0">
                <a:solidFill>
                  <a:schemeClr val="accent6">
                    <a:lumMod val="75000"/>
                  </a:schemeClr>
                </a:solidFill>
              </a:rPr>
              <a:t> 150 µg</a:t>
            </a:r>
          </a:p>
          <a:p>
            <a:pPr>
              <a:buFont typeface="Wingdings" panose="05000000000000000000" pitchFamily="2" charset="2"/>
              <a:buChar char="q"/>
            </a:pPr>
            <a:r>
              <a:rPr lang="en-US" dirty="0"/>
              <a:t> 200 µg</a:t>
            </a:r>
          </a:p>
          <a:p>
            <a:pPr>
              <a:buFont typeface="Wingdings" panose="05000000000000000000" pitchFamily="2" charset="2"/>
              <a:buChar char="q"/>
            </a:pPr>
            <a:r>
              <a:rPr lang="en-US" dirty="0"/>
              <a:t> 250 µg</a:t>
            </a:r>
          </a:p>
          <a:p>
            <a:pPr>
              <a:buFont typeface="Wingdings" panose="05000000000000000000" pitchFamily="2" charset="2"/>
              <a:buChar char="q"/>
            </a:pPr>
            <a:r>
              <a:rPr lang="en-US" dirty="0"/>
              <a:t> 350 µg</a:t>
            </a:r>
          </a:p>
          <a:p>
            <a:pPr>
              <a:buFont typeface="Wingdings" panose="05000000000000000000" pitchFamily="2" charset="2"/>
              <a:buChar char="q"/>
            </a:pPr>
            <a:r>
              <a:rPr lang="en-US" dirty="0"/>
              <a:t> 600 µg</a:t>
            </a:r>
          </a:p>
          <a:p>
            <a:pPr>
              <a:buFont typeface="Wingdings" panose="05000000000000000000" pitchFamily="2" charset="2"/>
              <a:buChar char="q"/>
            </a:pPr>
            <a:r>
              <a:rPr lang="en-US" dirty="0"/>
              <a:t> 1000 µg </a:t>
            </a:r>
          </a:p>
          <a:p>
            <a:pPr marL="0" indent="0">
              <a:buNone/>
            </a:pPr>
            <a:endParaRPr lang="en-GB" dirty="0"/>
          </a:p>
        </p:txBody>
      </p:sp>
    </p:spTree>
    <p:extLst>
      <p:ext uri="{BB962C8B-B14F-4D97-AF65-F5344CB8AC3E}">
        <p14:creationId xmlns:p14="http://schemas.microsoft.com/office/powerpoint/2010/main" val="4125269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A5: How much iodine does WHO advise pregnant women to consume per day? </a:t>
            </a:r>
            <a:endParaRPr lang="da-DK" dirty="0"/>
          </a:p>
          <a:p>
            <a:pPr lvl="0">
              <a:buFont typeface="Wingdings" panose="05000000000000000000" pitchFamily="2" charset="2"/>
              <a:buChar char="q"/>
            </a:pPr>
            <a:r>
              <a:rPr lang="en-US" dirty="0"/>
              <a:t> </a:t>
            </a:r>
            <a:r>
              <a:rPr lang="en-GB" dirty="0"/>
              <a:t>75 µg</a:t>
            </a:r>
          </a:p>
          <a:p>
            <a:pPr lvl="0">
              <a:buFont typeface="Wingdings" panose="05000000000000000000" pitchFamily="2" charset="2"/>
              <a:buChar char="q"/>
            </a:pPr>
            <a:r>
              <a:rPr lang="da-DK" dirty="0"/>
              <a:t> </a:t>
            </a:r>
            <a:r>
              <a:rPr lang="en-GB" dirty="0"/>
              <a:t>100 µg</a:t>
            </a:r>
          </a:p>
          <a:p>
            <a:pPr lvl="0">
              <a:buFont typeface="Wingdings" panose="05000000000000000000" pitchFamily="2" charset="2"/>
              <a:buChar char="q"/>
            </a:pPr>
            <a:r>
              <a:rPr lang="da-DK" dirty="0"/>
              <a:t> </a:t>
            </a:r>
            <a:r>
              <a:rPr lang="en-GB" dirty="0"/>
              <a:t>150 µg</a:t>
            </a:r>
          </a:p>
          <a:p>
            <a:pPr lvl="0">
              <a:buFont typeface="Wingdings" panose="05000000000000000000" pitchFamily="2" charset="2"/>
              <a:buChar char="q"/>
            </a:pPr>
            <a:r>
              <a:rPr lang="da-DK" dirty="0"/>
              <a:t> </a:t>
            </a:r>
            <a:r>
              <a:rPr lang="en-GB" dirty="0"/>
              <a:t>175 µg</a:t>
            </a:r>
          </a:p>
          <a:p>
            <a:pPr lvl="0">
              <a:buFont typeface="Wingdings" panose="05000000000000000000" pitchFamily="2" charset="2"/>
              <a:buChar char="q"/>
            </a:pPr>
            <a:r>
              <a:rPr lang="da-DK" dirty="0"/>
              <a:t> </a:t>
            </a:r>
            <a:r>
              <a:rPr lang="en-GB" dirty="0"/>
              <a:t>200 µg</a:t>
            </a:r>
          </a:p>
          <a:p>
            <a:pPr lvl="0">
              <a:buFont typeface="Wingdings" panose="05000000000000000000" pitchFamily="2" charset="2"/>
              <a:buChar char="q"/>
            </a:pPr>
            <a:r>
              <a:rPr lang="da-DK" dirty="0"/>
              <a:t> </a:t>
            </a:r>
            <a:r>
              <a:rPr lang="en-GB" dirty="0"/>
              <a:t>250 µg</a:t>
            </a:r>
          </a:p>
          <a:p>
            <a:pPr lvl="0">
              <a:buFont typeface="Wingdings" panose="05000000000000000000" pitchFamily="2" charset="2"/>
              <a:buChar char="q"/>
            </a:pPr>
            <a:r>
              <a:rPr lang="da-DK" dirty="0"/>
              <a:t> </a:t>
            </a:r>
            <a:r>
              <a:rPr lang="en-GB" dirty="0"/>
              <a:t>600 µg</a:t>
            </a:r>
          </a:p>
          <a:p>
            <a:pPr lvl="0">
              <a:buFont typeface="Wingdings" panose="05000000000000000000" pitchFamily="2" charset="2"/>
              <a:buChar char="q"/>
            </a:pPr>
            <a:r>
              <a:rPr lang="da-DK" dirty="0"/>
              <a:t> </a:t>
            </a:r>
            <a:r>
              <a:rPr lang="en-GB" dirty="0"/>
              <a:t>1000 µg</a:t>
            </a:r>
            <a:endParaRPr lang="da-DK" dirty="0"/>
          </a:p>
          <a:p>
            <a:pPr marL="0" indent="0">
              <a:buNone/>
            </a:pPr>
            <a:endParaRPr lang="en-GB" dirty="0"/>
          </a:p>
        </p:txBody>
      </p:sp>
    </p:spTree>
    <p:extLst>
      <p:ext uri="{BB962C8B-B14F-4D97-AF65-F5344CB8AC3E}">
        <p14:creationId xmlns:p14="http://schemas.microsoft.com/office/powerpoint/2010/main" val="3935999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A5: How much iodine does WHO advise pregnant women to consume per day? </a:t>
            </a:r>
            <a:endParaRPr lang="da-DK" dirty="0"/>
          </a:p>
          <a:p>
            <a:pPr lvl="0">
              <a:buFont typeface="Wingdings" panose="05000000000000000000" pitchFamily="2" charset="2"/>
              <a:buChar char="q"/>
            </a:pPr>
            <a:r>
              <a:rPr lang="en-GB" dirty="0"/>
              <a:t> 75 µg</a:t>
            </a:r>
          </a:p>
          <a:p>
            <a:pPr lvl="0">
              <a:buFont typeface="Wingdings" panose="05000000000000000000" pitchFamily="2" charset="2"/>
              <a:buChar char="q"/>
            </a:pPr>
            <a:r>
              <a:rPr lang="da-DK" dirty="0"/>
              <a:t> </a:t>
            </a:r>
            <a:r>
              <a:rPr lang="en-GB" dirty="0"/>
              <a:t>100 µg</a:t>
            </a:r>
          </a:p>
          <a:p>
            <a:pPr lvl="0">
              <a:buFont typeface="Wingdings" panose="05000000000000000000" pitchFamily="2" charset="2"/>
              <a:buChar char="q"/>
            </a:pPr>
            <a:r>
              <a:rPr lang="da-DK" dirty="0"/>
              <a:t> </a:t>
            </a:r>
            <a:r>
              <a:rPr lang="en-GB" dirty="0"/>
              <a:t>150 µg</a:t>
            </a:r>
          </a:p>
          <a:p>
            <a:pPr lvl="0">
              <a:buFont typeface="Wingdings" panose="05000000000000000000" pitchFamily="2" charset="2"/>
              <a:buChar char="q"/>
            </a:pPr>
            <a:r>
              <a:rPr lang="da-DK" dirty="0"/>
              <a:t> </a:t>
            </a:r>
            <a:r>
              <a:rPr lang="en-GB" dirty="0"/>
              <a:t>175 µg</a:t>
            </a:r>
          </a:p>
          <a:p>
            <a:pPr lvl="0">
              <a:buFont typeface="Wingdings" panose="05000000000000000000" pitchFamily="2" charset="2"/>
              <a:buChar char="q"/>
            </a:pPr>
            <a:r>
              <a:rPr lang="da-DK" dirty="0"/>
              <a:t> </a:t>
            </a:r>
            <a:r>
              <a:rPr lang="en-GB" dirty="0"/>
              <a:t>200 µg</a:t>
            </a:r>
            <a:endParaRPr lang="da-DK" dirty="0"/>
          </a:p>
          <a:p>
            <a:pPr lvl="0">
              <a:buFont typeface="Wingdings" panose="05000000000000000000" pitchFamily="2" charset="2"/>
              <a:buChar char="ü"/>
            </a:pPr>
            <a:r>
              <a:rPr lang="en-US" dirty="0">
                <a:solidFill>
                  <a:schemeClr val="accent6">
                    <a:lumMod val="75000"/>
                  </a:schemeClr>
                </a:solidFill>
              </a:rPr>
              <a:t>  </a:t>
            </a:r>
            <a:r>
              <a:rPr lang="en-GB" dirty="0">
                <a:solidFill>
                  <a:schemeClr val="accent6">
                    <a:lumMod val="75000"/>
                  </a:schemeClr>
                </a:solidFill>
              </a:rPr>
              <a:t>250 µg</a:t>
            </a:r>
            <a:endParaRPr lang="da-DK" dirty="0">
              <a:solidFill>
                <a:schemeClr val="accent6">
                  <a:lumMod val="75000"/>
                </a:schemeClr>
              </a:solidFill>
            </a:endParaRPr>
          </a:p>
          <a:p>
            <a:pPr lvl="0">
              <a:buFont typeface="Wingdings" panose="05000000000000000000" pitchFamily="2" charset="2"/>
              <a:buChar char="q"/>
            </a:pPr>
            <a:r>
              <a:rPr lang="en-GB" dirty="0"/>
              <a:t> 600 µg</a:t>
            </a:r>
          </a:p>
          <a:p>
            <a:pPr lvl="0">
              <a:buFont typeface="Wingdings" panose="05000000000000000000" pitchFamily="2" charset="2"/>
              <a:buChar char="q"/>
            </a:pPr>
            <a:r>
              <a:rPr lang="da-DK" dirty="0"/>
              <a:t> </a:t>
            </a:r>
            <a:r>
              <a:rPr lang="en-GB" dirty="0"/>
              <a:t>1000 µg</a:t>
            </a:r>
            <a:endParaRPr lang="da-DK" dirty="0"/>
          </a:p>
          <a:p>
            <a:pPr marL="0" indent="0">
              <a:buNone/>
            </a:pPr>
            <a:endParaRPr lang="en-GB" dirty="0"/>
          </a:p>
        </p:txBody>
      </p:sp>
    </p:spTree>
    <p:extLst>
      <p:ext uri="{BB962C8B-B14F-4D97-AF65-F5344CB8AC3E}">
        <p14:creationId xmlns:p14="http://schemas.microsoft.com/office/powerpoint/2010/main" val="542409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normAutofit/>
          </a:bodyPr>
          <a:lstStyle/>
          <a:p>
            <a:pPr marL="0" indent="0">
              <a:buNone/>
            </a:pPr>
            <a:r>
              <a:rPr lang="en-GB" b="1" dirty="0"/>
              <a:t>A6: Why is iodine vital during pregnancy? </a:t>
            </a:r>
            <a:r>
              <a:rPr lang="en-US" dirty="0"/>
              <a:t>(You can choose more than one answer)</a:t>
            </a:r>
            <a:endParaRPr lang="da-DK" dirty="0"/>
          </a:p>
          <a:p>
            <a:pPr lvl="0">
              <a:buFont typeface="Wingdings" panose="05000000000000000000" pitchFamily="2" charset="2"/>
              <a:buChar char="q"/>
            </a:pPr>
            <a:r>
              <a:rPr lang="en-GB" dirty="0"/>
              <a:t> It is important for the development of the baby's bones and teeth</a:t>
            </a:r>
          </a:p>
          <a:p>
            <a:pPr lvl="0">
              <a:buFont typeface="Wingdings" panose="05000000000000000000" pitchFamily="2" charset="2"/>
              <a:buChar char="q"/>
            </a:pPr>
            <a:r>
              <a:rPr lang="en-GB" dirty="0"/>
              <a:t> It is important for the development of the baby’s brain and nervous     </a:t>
            </a:r>
          </a:p>
          <a:p>
            <a:pPr marL="0" lvl="0" indent="0">
              <a:buNone/>
            </a:pPr>
            <a:r>
              <a:rPr lang="en-GB" dirty="0"/>
              <a:t>    system</a:t>
            </a:r>
          </a:p>
          <a:p>
            <a:pPr lvl="0">
              <a:buFont typeface="Wingdings" panose="05000000000000000000" pitchFamily="2" charset="2"/>
              <a:buChar char="q"/>
            </a:pPr>
            <a:r>
              <a:rPr lang="en-US" dirty="0"/>
              <a:t> </a:t>
            </a:r>
            <a:r>
              <a:rPr lang="en-GB" dirty="0"/>
              <a:t>It ensures the baby's overall growth</a:t>
            </a:r>
          </a:p>
          <a:p>
            <a:pPr lvl="0">
              <a:buFont typeface="Wingdings" panose="05000000000000000000" pitchFamily="2" charset="2"/>
              <a:buChar char="q"/>
            </a:pPr>
            <a:r>
              <a:rPr lang="en-GB" dirty="0"/>
              <a:t> It is important for the development of the baby’s organs and skin</a:t>
            </a:r>
          </a:p>
          <a:p>
            <a:pPr marL="0" indent="0">
              <a:buNone/>
            </a:pPr>
            <a:endParaRPr lang="en-GB" dirty="0"/>
          </a:p>
        </p:txBody>
      </p:sp>
    </p:spTree>
    <p:extLst>
      <p:ext uri="{BB962C8B-B14F-4D97-AF65-F5344CB8AC3E}">
        <p14:creationId xmlns:p14="http://schemas.microsoft.com/office/powerpoint/2010/main" val="3260200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lstStyle/>
          <a:p>
            <a:pPr marL="0" indent="0">
              <a:buNone/>
            </a:pPr>
            <a:r>
              <a:rPr lang="en-GB" b="1" dirty="0"/>
              <a:t>A6: Why is iodine vital during pregnancy? </a:t>
            </a:r>
            <a:r>
              <a:rPr lang="en-US" dirty="0"/>
              <a:t>(You can choose more than one answer)</a:t>
            </a:r>
            <a:endParaRPr lang="da-DK" dirty="0"/>
          </a:p>
          <a:p>
            <a:pPr lvl="0">
              <a:buFont typeface="Wingdings" panose="05000000000000000000" pitchFamily="2" charset="2"/>
              <a:buChar char="q"/>
            </a:pPr>
            <a:r>
              <a:rPr lang="en-US" dirty="0"/>
              <a:t> </a:t>
            </a:r>
            <a:r>
              <a:rPr lang="en-GB" dirty="0"/>
              <a:t>It is important for the development of the baby's bones and teeth</a:t>
            </a:r>
            <a:endParaRPr lang="da-DK" dirty="0"/>
          </a:p>
          <a:p>
            <a:pPr lvl="0">
              <a:buFont typeface="Wingdings" panose="05000000000000000000" pitchFamily="2" charset="2"/>
              <a:buChar char="ü"/>
            </a:pPr>
            <a:r>
              <a:rPr lang="en-US" dirty="0">
                <a:solidFill>
                  <a:schemeClr val="accent6">
                    <a:lumMod val="75000"/>
                  </a:schemeClr>
                </a:solidFill>
              </a:rPr>
              <a:t> </a:t>
            </a:r>
            <a:r>
              <a:rPr lang="en-GB" dirty="0">
                <a:solidFill>
                  <a:schemeClr val="accent6">
                    <a:lumMod val="75000"/>
                  </a:schemeClr>
                </a:solidFill>
              </a:rPr>
              <a:t>It is important for the development of the baby’s brain and nervous     </a:t>
            </a:r>
          </a:p>
          <a:p>
            <a:pPr marL="0" lvl="0" indent="0">
              <a:buNone/>
            </a:pPr>
            <a:r>
              <a:rPr lang="en-GB" dirty="0">
                <a:solidFill>
                  <a:schemeClr val="accent6">
                    <a:lumMod val="75000"/>
                  </a:schemeClr>
                </a:solidFill>
              </a:rPr>
              <a:t>    system</a:t>
            </a:r>
            <a:endParaRPr lang="da-DK" dirty="0">
              <a:solidFill>
                <a:schemeClr val="accent6">
                  <a:lumMod val="75000"/>
                </a:schemeClr>
              </a:solidFill>
            </a:endParaRPr>
          </a:p>
          <a:p>
            <a:pPr lvl="0">
              <a:buFont typeface="Wingdings" panose="05000000000000000000" pitchFamily="2" charset="2"/>
              <a:buChar char="ü"/>
            </a:pPr>
            <a:r>
              <a:rPr lang="en-US" dirty="0">
                <a:solidFill>
                  <a:schemeClr val="accent6">
                    <a:lumMod val="75000"/>
                  </a:schemeClr>
                </a:solidFill>
              </a:rPr>
              <a:t> </a:t>
            </a:r>
            <a:r>
              <a:rPr lang="en-GB" dirty="0">
                <a:solidFill>
                  <a:schemeClr val="accent6">
                    <a:lumMod val="75000"/>
                  </a:schemeClr>
                </a:solidFill>
              </a:rPr>
              <a:t>It ensures the baby's overall growth</a:t>
            </a:r>
            <a:endParaRPr lang="da-DK" dirty="0">
              <a:solidFill>
                <a:schemeClr val="accent6">
                  <a:lumMod val="75000"/>
                </a:schemeClr>
              </a:solidFill>
            </a:endParaRPr>
          </a:p>
          <a:p>
            <a:pPr lvl="0">
              <a:buFont typeface="Wingdings" panose="05000000000000000000" pitchFamily="2" charset="2"/>
              <a:buChar char="q"/>
            </a:pPr>
            <a:r>
              <a:rPr lang="en-US" dirty="0"/>
              <a:t> </a:t>
            </a:r>
            <a:r>
              <a:rPr lang="en-GB" dirty="0"/>
              <a:t>It is important for the development of the baby’s organs and skin</a:t>
            </a:r>
          </a:p>
          <a:p>
            <a:pPr marL="0" indent="0">
              <a:buNone/>
            </a:pPr>
            <a:endParaRPr lang="en-GB" dirty="0"/>
          </a:p>
        </p:txBody>
      </p:sp>
    </p:spTree>
    <p:extLst>
      <p:ext uri="{BB962C8B-B14F-4D97-AF65-F5344CB8AC3E}">
        <p14:creationId xmlns:p14="http://schemas.microsoft.com/office/powerpoint/2010/main" val="252478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lstStyle/>
          <a:p>
            <a:pPr marL="0" indent="0">
              <a:buNone/>
            </a:pPr>
            <a:r>
              <a:rPr lang="en-GB" b="1" dirty="0"/>
              <a:t>A7: How many or how much?</a:t>
            </a:r>
            <a:endParaRPr lang="da-DK" dirty="0"/>
          </a:p>
          <a:p>
            <a:pPr marL="0" indent="0">
              <a:buNone/>
            </a:pPr>
            <a:r>
              <a:rPr lang="en-GB" dirty="0"/>
              <a:t>How many eggs should you eat a day to have enough iodine as an adolescent?</a:t>
            </a:r>
            <a:endParaRPr lang="da-DK" dirty="0"/>
          </a:p>
          <a:p>
            <a:pPr lvl="0"/>
            <a:r>
              <a:rPr lang="en-GB" dirty="0"/>
              <a:t>2 eggs</a:t>
            </a:r>
            <a:endParaRPr lang="da-DK" dirty="0"/>
          </a:p>
          <a:p>
            <a:pPr lvl="0"/>
            <a:r>
              <a:rPr lang="en-GB" dirty="0"/>
              <a:t>5 eggs</a:t>
            </a:r>
            <a:endParaRPr lang="da-DK" dirty="0"/>
          </a:p>
          <a:p>
            <a:pPr lvl="0"/>
            <a:r>
              <a:rPr lang="en-GB" dirty="0"/>
              <a:t>6 eggs</a:t>
            </a:r>
            <a:endParaRPr lang="da-DK" dirty="0"/>
          </a:p>
          <a:p>
            <a:pPr lvl="0"/>
            <a:r>
              <a:rPr lang="en-GB" dirty="0"/>
              <a:t>9 eggs</a:t>
            </a:r>
            <a:endParaRPr lang="da-DK" dirty="0"/>
          </a:p>
          <a:p>
            <a:pPr marL="0" indent="0">
              <a:buNone/>
            </a:pPr>
            <a:endParaRPr lang="en-GB" dirty="0"/>
          </a:p>
        </p:txBody>
      </p:sp>
    </p:spTree>
    <p:extLst>
      <p:ext uri="{BB962C8B-B14F-4D97-AF65-F5344CB8AC3E}">
        <p14:creationId xmlns:p14="http://schemas.microsoft.com/office/powerpoint/2010/main" val="172548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lstStyle/>
          <a:p>
            <a:pPr marL="0" indent="0">
              <a:buNone/>
            </a:pPr>
            <a:r>
              <a:rPr lang="en-GB" b="1" dirty="0"/>
              <a:t>A7: How many or how much?</a:t>
            </a:r>
            <a:endParaRPr lang="da-DK" dirty="0"/>
          </a:p>
          <a:p>
            <a:pPr marL="0" indent="0">
              <a:buNone/>
            </a:pPr>
            <a:r>
              <a:rPr lang="en-GB" dirty="0"/>
              <a:t>How many portions of white fish should you eat a day to have enough iodine as an adolescent?</a:t>
            </a:r>
            <a:endParaRPr lang="da-DK" dirty="0"/>
          </a:p>
          <a:p>
            <a:pPr lvl="0"/>
            <a:r>
              <a:rPr lang="en-GB" dirty="0"/>
              <a:t>1 portion</a:t>
            </a:r>
            <a:endParaRPr lang="da-DK" dirty="0"/>
          </a:p>
          <a:p>
            <a:pPr lvl="0"/>
            <a:r>
              <a:rPr lang="en-GB" dirty="0"/>
              <a:t>2 portions</a:t>
            </a:r>
            <a:endParaRPr lang="da-DK" dirty="0"/>
          </a:p>
          <a:p>
            <a:pPr lvl="0"/>
            <a:r>
              <a:rPr lang="en-GB" dirty="0"/>
              <a:t>3 portions</a:t>
            </a:r>
            <a:endParaRPr lang="da-DK" dirty="0"/>
          </a:p>
          <a:p>
            <a:pPr lvl="0"/>
            <a:r>
              <a:rPr lang="en-GB" dirty="0"/>
              <a:t>4 portions</a:t>
            </a:r>
            <a:endParaRPr lang="da-DK" dirty="0"/>
          </a:p>
          <a:p>
            <a:pPr marL="0" indent="0">
              <a:buNone/>
            </a:pPr>
            <a:endParaRPr lang="en-GB" dirty="0"/>
          </a:p>
        </p:txBody>
      </p:sp>
    </p:spTree>
    <p:extLst>
      <p:ext uri="{BB962C8B-B14F-4D97-AF65-F5344CB8AC3E}">
        <p14:creationId xmlns:p14="http://schemas.microsoft.com/office/powerpoint/2010/main" val="3223509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Module A exercises</a:t>
            </a:r>
            <a:r>
              <a:rPr lang="da-DK" dirty="0">
                <a:solidFill>
                  <a:srgbClr val="B3186D"/>
                </a:solidFill>
                <a:latin typeface="Sans open"/>
                <a:ea typeface="Calibri" panose="020F0502020204030204" pitchFamily="34" charset="0"/>
                <a:cs typeface="Times New Roman" panose="02020603050405020304" pitchFamily="18" charset="0"/>
              </a:rPr>
              <a:t> - </a:t>
            </a:r>
            <a:r>
              <a:rPr lang="da-DK" dirty="0" err="1">
                <a:solidFill>
                  <a:srgbClr val="B3186D"/>
                </a:solidFill>
                <a:latin typeface="Sans open"/>
                <a:ea typeface="Calibri" panose="020F0502020204030204" pitchFamily="34" charset="0"/>
                <a:cs typeface="Times New Roman" panose="02020603050405020304" pitchFamily="18" charset="0"/>
              </a:rPr>
              <a:t>answers</a:t>
            </a:r>
            <a:endParaRPr lang="en-GB" dirty="0"/>
          </a:p>
        </p:txBody>
      </p:sp>
      <p:sp>
        <p:nvSpPr>
          <p:cNvPr id="3" name="Content Placeholder 2"/>
          <p:cNvSpPr>
            <a:spLocks noGrp="1"/>
          </p:cNvSpPr>
          <p:nvPr>
            <p:ph idx="1"/>
          </p:nvPr>
        </p:nvSpPr>
        <p:spPr/>
        <p:txBody>
          <a:bodyPr/>
          <a:lstStyle/>
          <a:p>
            <a:pPr marL="0" indent="0">
              <a:buNone/>
            </a:pPr>
            <a:r>
              <a:rPr lang="en-GB" b="1" dirty="0"/>
              <a:t>A7: How many or how much?</a:t>
            </a:r>
            <a:endParaRPr lang="da-DK" dirty="0"/>
          </a:p>
          <a:p>
            <a:pPr marL="0" indent="0">
              <a:buNone/>
            </a:pPr>
            <a:r>
              <a:rPr lang="en-GB" dirty="0"/>
              <a:t>How many glasses of cow’s milk should you drink a day to have enough iodine as an adolescent?</a:t>
            </a:r>
            <a:endParaRPr lang="da-DK" dirty="0"/>
          </a:p>
          <a:p>
            <a:pPr lvl="0"/>
            <a:r>
              <a:rPr lang="en-GB" dirty="0"/>
              <a:t>1 glass of milk</a:t>
            </a:r>
            <a:endParaRPr lang="da-DK" dirty="0"/>
          </a:p>
          <a:p>
            <a:pPr lvl="0"/>
            <a:r>
              <a:rPr lang="en-GB" dirty="0"/>
              <a:t>2-3 glasses of milk</a:t>
            </a:r>
            <a:endParaRPr lang="da-DK" dirty="0"/>
          </a:p>
          <a:p>
            <a:pPr lvl="0"/>
            <a:r>
              <a:rPr lang="en-GB" dirty="0"/>
              <a:t>5 glasses of milk</a:t>
            </a:r>
          </a:p>
          <a:p>
            <a:pPr lvl="0"/>
            <a:r>
              <a:rPr lang="en-GB" dirty="0"/>
              <a:t>10 glasses of milk</a:t>
            </a:r>
            <a:endParaRPr lang="da-DK" dirty="0"/>
          </a:p>
          <a:p>
            <a:pPr marL="0" indent="0">
              <a:buNone/>
            </a:pPr>
            <a:endParaRPr lang="en-GB" dirty="0"/>
          </a:p>
        </p:txBody>
      </p:sp>
    </p:spTree>
    <p:extLst>
      <p:ext uri="{BB962C8B-B14F-4D97-AF65-F5344CB8AC3E}">
        <p14:creationId xmlns:p14="http://schemas.microsoft.com/office/powerpoint/2010/main" val="58774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Graphic 925">
            <a:extLst>
              <a:ext uri="{FF2B5EF4-FFF2-40B4-BE49-F238E27FC236}">
                <a16:creationId xmlns:a16="http://schemas.microsoft.com/office/drawing/2014/main" id="{4CAF0AEF-171D-A6D4-D76A-656FA9F66839}"/>
              </a:ext>
            </a:extLst>
          </p:cNvPr>
          <p:cNvSpPr/>
          <p:nvPr/>
        </p:nvSpPr>
        <p:spPr>
          <a:xfrm>
            <a:off x="565607" y="1580324"/>
            <a:ext cx="5421630" cy="125545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33" name="Graphic 926">
            <a:extLst>
              <a:ext uri="{FF2B5EF4-FFF2-40B4-BE49-F238E27FC236}">
                <a16:creationId xmlns:a16="http://schemas.microsoft.com/office/drawing/2014/main" id="{1A3302B6-5698-18A7-7BB2-D1F40A01273A}"/>
              </a:ext>
            </a:extLst>
          </p:cNvPr>
          <p:cNvSpPr/>
          <p:nvPr/>
        </p:nvSpPr>
        <p:spPr>
          <a:xfrm>
            <a:off x="565607" y="1580325"/>
            <a:ext cx="5421630" cy="1255458"/>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4" name="Graphic 927">
            <a:extLst>
              <a:ext uri="{FF2B5EF4-FFF2-40B4-BE49-F238E27FC236}">
                <a16:creationId xmlns:a16="http://schemas.microsoft.com/office/drawing/2014/main" id="{77E94E36-7260-7A92-9A47-6F4C5E0636EF}"/>
              </a:ext>
            </a:extLst>
          </p:cNvPr>
          <p:cNvSpPr/>
          <p:nvPr/>
        </p:nvSpPr>
        <p:spPr>
          <a:xfrm>
            <a:off x="756107" y="1421013"/>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2" name="Titel 1"/>
          <p:cNvSpPr>
            <a:spLocks noGrp="1"/>
          </p:cNvSpPr>
          <p:nvPr>
            <p:ph type="title"/>
          </p:nvPr>
        </p:nvSpPr>
        <p:spPr>
          <a:xfrm>
            <a:off x="838200" y="-9960"/>
            <a:ext cx="10515600" cy="1325563"/>
          </a:xfrm>
        </p:spPr>
        <p:txBody>
          <a:bodyPr>
            <a:normAutofit/>
          </a:bodyPr>
          <a:lstStyle/>
          <a:p>
            <a:r>
              <a:rPr lang="en-GB" sz="3200" dirty="0">
                <a:solidFill>
                  <a:srgbClr val="B3186D"/>
                </a:solidFill>
                <a:latin typeface="Sans open"/>
                <a:ea typeface="Calibri" panose="020F0502020204030204" pitchFamily="34" charset="0"/>
                <a:cs typeface="Times New Roman" panose="02020603050405020304" pitchFamily="18" charset="0"/>
              </a:rPr>
              <a:t>Group work in module B</a:t>
            </a:r>
          </a:p>
        </p:txBody>
      </p:sp>
      <p:sp>
        <p:nvSpPr>
          <p:cNvPr id="110" name="TextBox 109">
            <a:extLst>
              <a:ext uri="{FF2B5EF4-FFF2-40B4-BE49-F238E27FC236}">
                <a16:creationId xmlns:a16="http://schemas.microsoft.com/office/drawing/2014/main" id="{4FA1C972-1D45-80D1-8E82-891DE29D0174}"/>
              </a:ext>
            </a:extLst>
          </p:cNvPr>
          <p:cNvSpPr txBox="1"/>
          <p:nvPr/>
        </p:nvSpPr>
        <p:spPr>
          <a:xfrm>
            <a:off x="448512" y="1428425"/>
            <a:ext cx="5561972" cy="1301895"/>
          </a:xfrm>
          <a:prstGeom prst="rect">
            <a:avLst/>
          </a:prstGeom>
          <a:noFill/>
        </p:spPr>
        <p:txBody>
          <a:bodyPr wrap="square">
            <a:spAutoFit/>
          </a:bodyPr>
          <a:lstStyle/>
          <a:p>
            <a:pPr marL="412750">
              <a:spcBef>
                <a:spcPts val="140"/>
              </a:spcBef>
              <a:spcAft>
                <a:spcPts val="0"/>
              </a:spcAft>
            </a:pPr>
            <a:r>
              <a:rPr lang="en-US" sz="1000" b="1" spc="-10" dirty="0">
                <a:solidFill>
                  <a:srgbClr val="FFFFFF"/>
                </a:solidFill>
                <a:effectLst/>
                <a:latin typeface="Noto Sans" panose="020B0502040504020204" pitchFamily="34" charset="0"/>
                <a:ea typeface="Noto Sans" panose="020B0502040504020204" pitchFamily="34" charset="0"/>
              </a:rPr>
              <a:t>Assignment</a:t>
            </a:r>
            <a:endParaRPr lang="da-DK" sz="1100" dirty="0">
              <a:effectLst/>
              <a:latin typeface="Noto Sans" panose="020B0502040504020204" pitchFamily="34" charset="0"/>
              <a:ea typeface="Noto Sans" panose="020B0502040504020204" pitchFamily="34" charset="0"/>
            </a:endParaRPr>
          </a:p>
          <a:p>
            <a:pPr marL="732155" marR="255270">
              <a:lnSpc>
                <a:spcPct val="105000"/>
              </a:lnSpc>
              <a:spcBef>
                <a:spcPts val="875"/>
              </a:spcBef>
              <a:spcAft>
                <a:spcPts val="0"/>
              </a:spcAft>
            </a:pPr>
            <a:r>
              <a:rPr lang="en-US" sz="1050" dirty="0">
                <a:solidFill>
                  <a:srgbClr val="00B9F1"/>
                </a:solidFill>
                <a:effectLst/>
                <a:latin typeface="Noto Sans" panose="020B0502040504020204" pitchFamily="34" charset="0"/>
                <a:ea typeface="Noto Sans" panose="020B0502040504020204" pitchFamily="34" charset="0"/>
              </a:rPr>
              <a:t>Work with your classmates to create a questionnaire that asks family and friends or people in your community about iodine and how it affects their health.</a:t>
            </a:r>
          </a:p>
          <a:p>
            <a:pPr marL="732155" marR="255270">
              <a:lnSpc>
                <a:spcPct val="105000"/>
              </a:lnSpc>
              <a:spcBef>
                <a:spcPts val="875"/>
              </a:spcBef>
              <a:spcAft>
                <a:spcPts val="0"/>
              </a:spcAft>
            </a:pPr>
            <a:r>
              <a:rPr lang="en-US" sz="1000" b="1" dirty="0">
                <a:solidFill>
                  <a:srgbClr val="00B9F1"/>
                </a:solidFill>
                <a:latin typeface="Noto Sans" panose="020B0502040504020204" pitchFamily="34" charset="0"/>
                <a:ea typeface="Noto Sans" panose="020B0502040504020204" pitchFamily="34" charset="0"/>
              </a:rPr>
              <a:t>How</a:t>
            </a:r>
            <a:r>
              <a:rPr lang="en-US" sz="1000" b="1" dirty="0">
                <a:solidFill>
                  <a:srgbClr val="00B9F1"/>
                </a:solidFill>
                <a:effectLst/>
                <a:latin typeface="Noto Sans" panose="020B0502040504020204" pitchFamily="34" charset="0"/>
                <a:ea typeface="Noto Sans" panose="020B0502040504020204" pitchFamily="34" charset="0"/>
              </a:rPr>
              <a:t> to make a questionnaire and how to do the study? See more on the ABC of </a:t>
            </a:r>
            <a:r>
              <a:rPr lang="en-US" sz="1000" b="1" dirty="0">
                <a:solidFill>
                  <a:srgbClr val="00B9F1"/>
                </a:solidFill>
                <a:latin typeface="Noto Sans" panose="020B0502040504020204" pitchFamily="34" charset="0"/>
                <a:ea typeface="Noto Sans" panose="020B0502040504020204" pitchFamily="34" charset="0"/>
              </a:rPr>
              <a:t>i</a:t>
            </a:r>
            <a:r>
              <a:rPr lang="en-US" sz="1000" b="1" dirty="0">
                <a:solidFill>
                  <a:srgbClr val="00B9F1"/>
                </a:solidFill>
                <a:effectLst/>
                <a:latin typeface="Noto Sans" panose="020B0502040504020204" pitchFamily="34" charset="0"/>
                <a:ea typeface="Noto Sans" panose="020B0502040504020204" pitchFamily="34" charset="0"/>
              </a:rPr>
              <a:t>odine platform </a:t>
            </a:r>
            <a:endParaRPr lang="da-DK" sz="1100" dirty="0">
              <a:effectLst/>
              <a:latin typeface="Noto Sans" panose="020B0502040504020204" pitchFamily="34" charset="0"/>
              <a:ea typeface="Noto Sans" panose="020B0502040504020204" pitchFamily="34" charset="0"/>
            </a:endParaRPr>
          </a:p>
        </p:txBody>
      </p:sp>
      <p:sp>
        <p:nvSpPr>
          <p:cNvPr id="135" name="Graphic 937">
            <a:extLst>
              <a:ext uri="{FF2B5EF4-FFF2-40B4-BE49-F238E27FC236}">
                <a16:creationId xmlns:a16="http://schemas.microsoft.com/office/drawing/2014/main" id="{1062E9F1-75E5-09D7-7EF7-B1CB1330C622}"/>
              </a:ext>
            </a:extLst>
          </p:cNvPr>
          <p:cNvSpPr/>
          <p:nvPr/>
        </p:nvSpPr>
        <p:spPr>
          <a:xfrm>
            <a:off x="641807" y="1815910"/>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36" name="Graphic 925">
            <a:extLst>
              <a:ext uri="{FF2B5EF4-FFF2-40B4-BE49-F238E27FC236}">
                <a16:creationId xmlns:a16="http://schemas.microsoft.com/office/drawing/2014/main" id="{F448BC9F-4F07-554B-CCEF-6FA9091EB0C5}"/>
              </a:ext>
            </a:extLst>
          </p:cNvPr>
          <p:cNvSpPr/>
          <p:nvPr/>
        </p:nvSpPr>
        <p:spPr>
          <a:xfrm>
            <a:off x="565607" y="3668946"/>
            <a:ext cx="5421630" cy="990600"/>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37" name="Graphic 926">
            <a:extLst>
              <a:ext uri="{FF2B5EF4-FFF2-40B4-BE49-F238E27FC236}">
                <a16:creationId xmlns:a16="http://schemas.microsoft.com/office/drawing/2014/main" id="{CB5067DC-AE62-0769-EE3B-617F18CED376}"/>
              </a:ext>
            </a:extLst>
          </p:cNvPr>
          <p:cNvSpPr/>
          <p:nvPr/>
        </p:nvSpPr>
        <p:spPr>
          <a:xfrm>
            <a:off x="565607" y="3668946"/>
            <a:ext cx="5421630" cy="990600"/>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38" name="Graphic 927">
            <a:extLst>
              <a:ext uri="{FF2B5EF4-FFF2-40B4-BE49-F238E27FC236}">
                <a16:creationId xmlns:a16="http://schemas.microsoft.com/office/drawing/2014/main" id="{088796EA-1EBF-933F-D016-01EAC2A6C055}"/>
              </a:ext>
            </a:extLst>
          </p:cNvPr>
          <p:cNvSpPr/>
          <p:nvPr/>
        </p:nvSpPr>
        <p:spPr>
          <a:xfrm>
            <a:off x="756107" y="3509634"/>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40" name="Graphic 937">
            <a:extLst>
              <a:ext uri="{FF2B5EF4-FFF2-40B4-BE49-F238E27FC236}">
                <a16:creationId xmlns:a16="http://schemas.microsoft.com/office/drawing/2014/main" id="{6636F75C-6635-D77A-6D20-924A5239129D}"/>
              </a:ext>
            </a:extLst>
          </p:cNvPr>
          <p:cNvSpPr/>
          <p:nvPr/>
        </p:nvSpPr>
        <p:spPr>
          <a:xfrm>
            <a:off x="641807" y="3904531"/>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46" name="Graphic 925">
            <a:extLst>
              <a:ext uri="{FF2B5EF4-FFF2-40B4-BE49-F238E27FC236}">
                <a16:creationId xmlns:a16="http://schemas.microsoft.com/office/drawing/2014/main" id="{3267B911-2322-934E-E132-5E735D0DCD8C}"/>
              </a:ext>
            </a:extLst>
          </p:cNvPr>
          <p:cNvSpPr/>
          <p:nvPr/>
        </p:nvSpPr>
        <p:spPr>
          <a:xfrm>
            <a:off x="575930" y="5428114"/>
            <a:ext cx="5421630" cy="892706"/>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47" name="Graphic 926">
            <a:extLst>
              <a:ext uri="{FF2B5EF4-FFF2-40B4-BE49-F238E27FC236}">
                <a16:creationId xmlns:a16="http://schemas.microsoft.com/office/drawing/2014/main" id="{3B7606FB-C1F8-F6EB-EA04-41EE2D861BE3}"/>
              </a:ext>
            </a:extLst>
          </p:cNvPr>
          <p:cNvSpPr/>
          <p:nvPr/>
        </p:nvSpPr>
        <p:spPr>
          <a:xfrm>
            <a:off x="575930" y="5428114"/>
            <a:ext cx="5421630" cy="90876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48" name="Graphic 927">
            <a:extLst>
              <a:ext uri="{FF2B5EF4-FFF2-40B4-BE49-F238E27FC236}">
                <a16:creationId xmlns:a16="http://schemas.microsoft.com/office/drawing/2014/main" id="{0634E604-1321-06BF-029B-547213BBF9CB}"/>
              </a:ext>
            </a:extLst>
          </p:cNvPr>
          <p:cNvSpPr/>
          <p:nvPr/>
        </p:nvSpPr>
        <p:spPr>
          <a:xfrm>
            <a:off x="797429" y="5271669"/>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50" name="Graphic 937">
            <a:extLst>
              <a:ext uri="{FF2B5EF4-FFF2-40B4-BE49-F238E27FC236}">
                <a16:creationId xmlns:a16="http://schemas.microsoft.com/office/drawing/2014/main" id="{BE965160-A283-7916-2D82-829540D880AE}"/>
              </a:ext>
            </a:extLst>
          </p:cNvPr>
          <p:cNvSpPr/>
          <p:nvPr/>
        </p:nvSpPr>
        <p:spPr>
          <a:xfrm>
            <a:off x="652130" y="5663699"/>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51" name="Graphic 925">
            <a:extLst>
              <a:ext uri="{FF2B5EF4-FFF2-40B4-BE49-F238E27FC236}">
                <a16:creationId xmlns:a16="http://schemas.microsoft.com/office/drawing/2014/main" id="{45686A53-060C-5984-B147-417A594B3894}"/>
              </a:ext>
            </a:extLst>
          </p:cNvPr>
          <p:cNvSpPr/>
          <p:nvPr/>
        </p:nvSpPr>
        <p:spPr>
          <a:xfrm>
            <a:off x="6388777" y="2058602"/>
            <a:ext cx="5421630" cy="1178607"/>
          </a:xfrm>
          <a:custGeom>
            <a:avLst/>
            <a:gdLst/>
            <a:ahLst/>
            <a:cxnLst/>
            <a:rect l="l" t="t" r="r" b="b"/>
            <a:pathLst>
              <a:path w="5421630" h="990600">
                <a:moveTo>
                  <a:pt x="5349595" y="0"/>
                </a:moveTo>
                <a:lnTo>
                  <a:pt x="71996" y="0"/>
                </a:ln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close/>
              </a:path>
            </a:pathLst>
          </a:custGeom>
          <a:solidFill>
            <a:srgbClr val="F1FAFE"/>
          </a:solidFill>
        </p:spPr>
        <p:txBody>
          <a:bodyPr wrap="square" lIns="0" tIns="0" rIns="0" bIns="0" rtlCol="0">
            <a:prstTxWarp prst="textNoShape">
              <a:avLst/>
            </a:prstTxWarp>
            <a:noAutofit/>
          </a:bodyPr>
          <a:lstStyle/>
          <a:p>
            <a:endParaRPr lang="da-DK"/>
          </a:p>
        </p:txBody>
      </p:sp>
      <p:sp>
        <p:nvSpPr>
          <p:cNvPr id="152" name="Graphic 926">
            <a:extLst>
              <a:ext uri="{FF2B5EF4-FFF2-40B4-BE49-F238E27FC236}">
                <a16:creationId xmlns:a16="http://schemas.microsoft.com/office/drawing/2014/main" id="{B0293BC1-16E3-05EB-6479-2D373242F31B}"/>
              </a:ext>
            </a:extLst>
          </p:cNvPr>
          <p:cNvSpPr/>
          <p:nvPr/>
        </p:nvSpPr>
        <p:spPr>
          <a:xfrm>
            <a:off x="6388777" y="2058602"/>
            <a:ext cx="5421630" cy="1155359"/>
          </a:xfrm>
          <a:custGeom>
            <a:avLst/>
            <a:gdLst/>
            <a:ahLst/>
            <a:cxnLst/>
            <a:rect l="l" t="t" r="r" b="b"/>
            <a:pathLst>
              <a:path w="5421630" h="990600">
                <a:moveTo>
                  <a:pt x="71996" y="0"/>
                </a:moveTo>
                <a:lnTo>
                  <a:pt x="43971" y="5657"/>
                </a:lnTo>
                <a:lnTo>
                  <a:pt x="21086" y="21086"/>
                </a:lnTo>
                <a:lnTo>
                  <a:pt x="5657" y="43971"/>
                </a:lnTo>
                <a:lnTo>
                  <a:pt x="0" y="71996"/>
                </a:lnTo>
                <a:lnTo>
                  <a:pt x="0" y="918184"/>
                </a:lnTo>
                <a:lnTo>
                  <a:pt x="5657" y="946209"/>
                </a:lnTo>
                <a:lnTo>
                  <a:pt x="21086" y="969094"/>
                </a:lnTo>
                <a:lnTo>
                  <a:pt x="43971" y="984523"/>
                </a:lnTo>
                <a:lnTo>
                  <a:pt x="71996" y="990180"/>
                </a:lnTo>
                <a:lnTo>
                  <a:pt x="5349595" y="990180"/>
                </a:lnTo>
                <a:lnTo>
                  <a:pt x="5377620" y="984523"/>
                </a:lnTo>
                <a:lnTo>
                  <a:pt x="5400505" y="969094"/>
                </a:lnTo>
                <a:lnTo>
                  <a:pt x="5415934" y="946209"/>
                </a:lnTo>
                <a:lnTo>
                  <a:pt x="5421591" y="918184"/>
                </a:lnTo>
                <a:lnTo>
                  <a:pt x="5421591" y="71996"/>
                </a:lnTo>
                <a:lnTo>
                  <a:pt x="5415934" y="43971"/>
                </a:lnTo>
                <a:lnTo>
                  <a:pt x="5400505" y="21086"/>
                </a:lnTo>
                <a:lnTo>
                  <a:pt x="5377620" y="5657"/>
                </a:lnTo>
                <a:lnTo>
                  <a:pt x="5349595" y="0"/>
                </a:lnTo>
                <a:lnTo>
                  <a:pt x="71996" y="0"/>
                </a:lnTo>
                <a:close/>
              </a:path>
            </a:pathLst>
          </a:custGeom>
          <a:ln w="12699">
            <a:solidFill>
              <a:srgbClr val="00B9F1"/>
            </a:solidFill>
            <a:prstDash val="solid"/>
          </a:ln>
        </p:spPr>
        <p:txBody>
          <a:bodyPr wrap="square" lIns="0" tIns="0" rIns="0" bIns="0" rtlCol="0">
            <a:prstTxWarp prst="textNoShape">
              <a:avLst/>
            </a:prstTxWarp>
            <a:noAutofit/>
          </a:bodyPr>
          <a:lstStyle/>
          <a:p>
            <a:endParaRPr lang="da-DK"/>
          </a:p>
        </p:txBody>
      </p:sp>
      <p:sp>
        <p:nvSpPr>
          <p:cNvPr id="153" name="Graphic 927">
            <a:extLst>
              <a:ext uri="{FF2B5EF4-FFF2-40B4-BE49-F238E27FC236}">
                <a16:creationId xmlns:a16="http://schemas.microsoft.com/office/drawing/2014/main" id="{B029CA39-7DE0-91F7-8B50-16A042A0F62C}"/>
              </a:ext>
            </a:extLst>
          </p:cNvPr>
          <p:cNvSpPr/>
          <p:nvPr/>
        </p:nvSpPr>
        <p:spPr>
          <a:xfrm>
            <a:off x="6579277" y="1899291"/>
            <a:ext cx="1052195" cy="235585"/>
          </a:xfrm>
          <a:custGeom>
            <a:avLst/>
            <a:gdLst/>
            <a:ahLst/>
            <a:cxnLst/>
            <a:rect l="l" t="t" r="r" b="b"/>
            <a:pathLst>
              <a:path w="1052195" h="235585">
                <a:moveTo>
                  <a:pt x="980046" y="0"/>
                </a:moveTo>
                <a:lnTo>
                  <a:pt x="71996" y="0"/>
                </a:lnTo>
                <a:lnTo>
                  <a:pt x="43971" y="5657"/>
                </a:lnTo>
                <a:lnTo>
                  <a:pt x="21086" y="21086"/>
                </a:lnTo>
                <a:lnTo>
                  <a:pt x="5657" y="43971"/>
                </a:lnTo>
                <a:lnTo>
                  <a:pt x="0" y="71996"/>
                </a:lnTo>
                <a:lnTo>
                  <a:pt x="0" y="163499"/>
                </a:lnTo>
                <a:lnTo>
                  <a:pt x="5657" y="191524"/>
                </a:lnTo>
                <a:lnTo>
                  <a:pt x="21086" y="214409"/>
                </a:lnTo>
                <a:lnTo>
                  <a:pt x="43971" y="229838"/>
                </a:lnTo>
                <a:lnTo>
                  <a:pt x="71996" y="235496"/>
                </a:lnTo>
                <a:lnTo>
                  <a:pt x="980046" y="235496"/>
                </a:lnTo>
                <a:lnTo>
                  <a:pt x="1008071" y="229838"/>
                </a:lnTo>
                <a:lnTo>
                  <a:pt x="1030955" y="214409"/>
                </a:lnTo>
                <a:lnTo>
                  <a:pt x="1046384" y="191524"/>
                </a:lnTo>
                <a:lnTo>
                  <a:pt x="1052042" y="163499"/>
                </a:lnTo>
                <a:lnTo>
                  <a:pt x="1052042" y="71996"/>
                </a:lnTo>
                <a:lnTo>
                  <a:pt x="1046384" y="43971"/>
                </a:lnTo>
                <a:lnTo>
                  <a:pt x="1030955" y="21086"/>
                </a:lnTo>
                <a:lnTo>
                  <a:pt x="1008071" y="5657"/>
                </a:lnTo>
                <a:lnTo>
                  <a:pt x="980046" y="0"/>
                </a:lnTo>
                <a:close/>
              </a:path>
            </a:pathLst>
          </a:custGeom>
          <a:solidFill>
            <a:srgbClr val="00B9F1"/>
          </a:solidFill>
        </p:spPr>
        <p:txBody>
          <a:bodyPr wrap="square" lIns="0" tIns="0" rIns="0" bIns="0" rtlCol="0">
            <a:prstTxWarp prst="textNoShape">
              <a:avLst/>
            </a:prstTxWarp>
            <a:noAutofit/>
          </a:bodyPr>
          <a:lstStyle/>
          <a:p>
            <a:endParaRPr lang="da-DK" dirty="0"/>
          </a:p>
        </p:txBody>
      </p:sp>
      <p:sp>
        <p:nvSpPr>
          <p:cNvPr id="155" name="Graphic 937">
            <a:extLst>
              <a:ext uri="{FF2B5EF4-FFF2-40B4-BE49-F238E27FC236}">
                <a16:creationId xmlns:a16="http://schemas.microsoft.com/office/drawing/2014/main" id="{F35123F5-DBBA-15BA-39B1-4138F36D256E}"/>
              </a:ext>
            </a:extLst>
          </p:cNvPr>
          <p:cNvSpPr/>
          <p:nvPr/>
        </p:nvSpPr>
        <p:spPr>
          <a:xfrm>
            <a:off x="6464977" y="2294188"/>
            <a:ext cx="601980" cy="572135"/>
          </a:xfrm>
          <a:custGeom>
            <a:avLst/>
            <a:gdLst/>
            <a:ahLst/>
            <a:cxnLst/>
            <a:rect l="l" t="t" r="r" b="b"/>
            <a:pathLst>
              <a:path w="601980" h="572135">
                <a:moveTo>
                  <a:pt x="81051" y="279222"/>
                </a:moveTo>
                <a:lnTo>
                  <a:pt x="80238" y="279806"/>
                </a:lnTo>
                <a:lnTo>
                  <a:pt x="79667" y="280492"/>
                </a:lnTo>
                <a:lnTo>
                  <a:pt x="81051" y="279222"/>
                </a:lnTo>
                <a:close/>
              </a:path>
              <a:path w="601980" h="572135">
                <a:moveTo>
                  <a:pt x="117538" y="439204"/>
                </a:moveTo>
                <a:close/>
              </a:path>
              <a:path w="601980" h="572135">
                <a:moveTo>
                  <a:pt x="117716" y="440512"/>
                </a:moveTo>
                <a:lnTo>
                  <a:pt x="117665" y="439851"/>
                </a:lnTo>
                <a:lnTo>
                  <a:pt x="117563" y="440512"/>
                </a:lnTo>
                <a:lnTo>
                  <a:pt x="117716" y="440512"/>
                </a:lnTo>
                <a:close/>
              </a:path>
              <a:path w="601980" h="572135">
                <a:moveTo>
                  <a:pt x="117919" y="443928"/>
                </a:moveTo>
                <a:lnTo>
                  <a:pt x="117843" y="443801"/>
                </a:lnTo>
                <a:lnTo>
                  <a:pt x="117919" y="443928"/>
                </a:lnTo>
                <a:close/>
              </a:path>
              <a:path w="601980" h="572135">
                <a:moveTo>
                  <a:pt x="117919" y="443865"/>
                </a:moveTo>
                <a:lnTo>
                  <a:pt x="117868" y="442874"/>
                </a:lnTo>
                <a:lnTo>
                  <a:pt x="117576" y="442201"/>
                </a:lnTo>
                <a:lnTo>
                  <a:pt x="117627" y="443052"/>
                </a:lnTo>
                <a:lnTo>
                  <a:pt x="117741" y="443547"/>
                </a:lnTo>
                <a:lnTo>
                  <a:pt x="117843" y="443801"/>
                </a:lnTo>
                <a:close/>
              </a:path>
              <a:path w="601980" h="572135">
                <a:moveTo>
                  <a:pt x="119659" y="435432"/>
                </a:moveTo>
                <a:lnTo>
                  <a:pt x="118910" y="436702"/>
                </a:lnTo>
                <a:lnTo>
                  <a:pt x="119659" y="435432"/>
                </a:lnTo>
                <a:close/>
              </a:path>
              <a:path w="601980" h="572135">
                <a:moveTo>
                  <a:pt x="121158" y="432892"/>
                </a:moveTo>
                <a:lnTo>
                  <a:pt x="119659" y="435432"/>
                </a:lnTo>
                <a:lnTo>
                  <a:pt x="119926" y="435432"/>
                </a:lnTo>
                <a:lnTo>
                  <a:pt x="121158" y="432892"/>
                </a:lnTo>
                <a:close/>
              </a:path>
              <a:path w="601980" h="572135">
                <a:moveTo>
                  <a:pt x="195884" y="370662"/>
                </a:moveTo>
                <a:lnTo>
                  <a:pt x="194271" y="369392"/>
                </a:lnTo>
                <a:lnTo>
                  <a:pt x="194094" y="369277"/>
                </a:lnTo>
                <a:lnTo>
                  <a:pt x="195884" y="370662"/>
                </a:lnTo>
                <a:close/>
              </a:path>
              <a:path w="601980" h="572135">
                <a:moveTo>
                  <a:pt x="199263" y="372719"/>
                </a:moveTo>
                <a:lnTo>
                  <a:pt x="199136" y="372389"/>
                </a:lnTo>
                <a:lnTo>
                  <a:pt x="199148" y="372846"/>
                </a:lnTo>
                <a:lnTo>
                  <a:pt x="199263" y="372719"/>
                </a:lnTo>
                <a:close/>
              </a:path>
              <a:path w="601980" h="572135">
                <a:moveTo>
                  <a:pt x="199351" y="372618"/>
                </a:moveTo>
                <a:lnTo>
                  <a:pt x="199237" y="373037"/>
                </a:lnTo>
                <a:lnTo>
                  <a:pt x="199339" y="372910"/>
                </a:lnTo>
                <a:lnTo>
                  <a:pt x="199351" y="372618"/>
                </a:lnTo>
                <a:close/>
              </a:path>
              <a:path w="601980" h="572135">
                <a:moveTo>
                  <a:pt x="199440" y="372986"/>
                </a:moveTo>
                <a:lnTo>
                  <a:pt x="199313" y="373202"/>
                </a:lnTo>
                <a:lnTo>
                  <a:pt x="199390" y="373392"/>
                </a:lnTo>
                <a:lnTo>
                  <a:pt x="199440" y="372986"/>
                </a:lnTo>
                <a:close/>
              </a:path>
              <a:path w="601980" h="572135">
                <a:moveTo>
                  <a:pt x="199440" y="372783"/>
                </a:moveTo>
                <a:lnTo>
                  <a:pt x="199263" y="373113"/>
                </a:lnTo>
                <a:lnTo>
                  <a:pt x="199440" y="372783"/>
                </a:lnTo>
                <a:close/>
              </a:path>
              <a:path w="601980" h="572135">
                <a:moveTo>
                  <a:pt x="199542" y="372910"/>
                </a:moveTo>
                <a:lnTo>
                  <a:pt x="199428" y="373202"/>
                </a:lnTo>
                <a:lnTo>
                  <a:pt x="199415" y="373380"/>
                </a:lnTo>
                <a:lnTo>
                  <a:pt x="199542" y="373202"/>
                </a:lnTo>
                <a:lnTo>
                  <a:pt x="199542" y="372910"/>
                </a:lnTo>
                <a:close/>
              </a:path>
              <a:path w="601980" h="572135">
                <a:moveTo>
                  <a:pt x="199567" y="373291"/>
                </a:moveTo>
                <a:lnTo>
                  <a:pt x="199428" y="373468"/>
                </a:lnTo>
                <a:lnTo>
                  <a:pt x="199555" y="373380"/>
                </a:lnTo>
                <a:close/>
              </a:path>
              <a:path w="601980" h="572135">
                <a:moveTo>
                  <a:pt x="199580" y="373341"/>
                </a:moveTo>
                <a:lnTo>
                  <a:pt x="199466" y="373532"/>
                </a:lnTo>
                <a:lnTo>
                  <a:pt x="199567" y="373659"/>
                </a:lnTo>
                <a:lnTo>
                  <a:pt x="199580" y="373341"/>
                </a:lnTo>
                <a:close/>
              </a:path>
              <a:path w="601980" h="572135">
                <a:moveTo>
                  <a:pt x="199821" y="372706"/>
                </a:moveTo>
                <a:lnTo>
                  <a:pt x="199618" y="372910"/>
                </a:lnTo>
                <a:lnTo>
                  <a:pt x="199732" y="373037"/>
                </a:lnTo>
                <a:lnTo>
                  <a:pt x="199821" y="372706"/>
                </a:lnTo>
                <a:close/>
              </a:path>
              <a:path w="601980" h="572135">
                <a:moveTo>
                  <a:pt x="225945" y="377012"/>
                </a:moveTo>
                <a:lnTo>
                  <a:pt x="191528" y="377012"/>
                </a:lnTo>
                <a:lnTo>
                  <a:pt x="190347" y="377012"/>
                </a:lnTo>
                <a:lnTo>
                  <a:pt x="180581" y="380822"/>
                </a:lnTo>
                <a:lnTo>
                  <a:pt x="162140" y="388442"/>
                </a:lnTo>
                <a:lnTo>
                  <a:pt x="143560" y="393522"/>
                </a:lnTo>
                <a:lnTo>
                  <a:pt x="134747" y="397332"/>
                </a:lnTo>
                <a:lnTo>
                  <a:pt x="125907" y="399872"/>
                </a:lnTo>
                <a:lnTo>
                  <a:pt x="117449" y="403644"/>
                </a:lnTo>
                <a:lnTo>
                  <a:pt x="117449" y="443052"/>
                </a:lnTo>
                <a:lnTo>
                  <a:pt x="117449" y="443725"/>
                </a:lnTo>
                <a:lnTo>
                  <a:pt x="117373" y="443369"/>
                </a:lnTo>
                <a:lnTo>
                  <a:pt x="117449" y="443725"/>
                </a:lnTo>
                <a:lnTo>
                  <a:pt x="117449" y="443052"/>
                </a:lnTo>
                <a:lnTo>
                  <a:pt x="117424" y="443395"/>
                </a:lnTo>
                <a:lnTo>
                  <a:pt x="117335" y="443052"/>
                </a:lnTo>
                <a:lnTo>
                  <a:pt x="117449" y="403644"/>
                </a:lnTo>
                <a:lnTo>
                  <a:pt x="90690" y="440270"/>
                </a:lnTo>
                <a:lnTo>
                  <a:pt x="90601" y="442201"/>
                </a:lnTo>
                <a:lnTo>
                  <a:pt x="92595" y="451942"/>
                </a:lnTo>
                <a:lnTo>
                  <a:pt x="97358" y="460832"/>
                </a:lnTo>
                <a:lnTo>
                  <a:pt x="104152" y="468452"/>
                </a:lnTo>
                <a:lnTo>
                  <a:pt x="112369" y="473532"/>
                </a:lnTo>
                <a:lnTo>
                  <a:pt x="120357" y="478612"/>
                </a:lnTo>
                <a:lnTo>
                  <a:pt x="128562" y="483692"/>
                </a:lnTo>
                <a:lnTo>
                  <a:pt x="151015" y="493852"/>
                </a:lnTo>
                <a:lnTo>
                  <a:pt x="168935" y="501472"/>
                </a:lnTo>
                <a:lnTo>
                  <a:pt x="177342" y="501472"/>
                </a:lnTo>
                <a:lnTo>
                  <a:pt x="184124" y="488772"/>
                </a:lnTo>
                <a:lnTo>
                  <a:pt x="183032" y="478612"/>
                </a:lnTo>
                <a:lnTo>
                  <a:pt x="176149" y="476072"/>
                </a:lnTo>
                <a:lnTo>
                  <a:pt x="166103" y="470992"/>
                </a:lnTo>
                <a:lnTo>
                  <a:pt x="156108" y="467182"/>
                </a:lnTo>
                <a:lnTo>
                  <a:pt x="136461" y="457022"/>
                </a:lnTo>
                <a:lnTo>
                  <a:pt x="133527" y="454482"/>
                </a:lnTo>
                <a:lnTo>
                  <a:pt x="130606" y="453212"/>
                </a:lnTo>
                <a:lnTo>
                  <a:pt x="125412" y="450672"/>
                </a:lnTo>
                <a:lnTo>
                  <a:pt x="123710" y="449402"/>
                </a:lnTo>
                <a:lnTo>
                  <a:pt x="123151" y="448132"/>
                </a:lnTo>
                <a:lnTo>
                  <a:pt x="121742" y="447598"/>
                </a:lnTo>
                <a:lnTo>
                  <a:pt x="121069" y="446862"/>
                </a:lnTo>
                <a:lnTo>
                  <a:pt x="119735" y="445592"/>
                </a:lnTo>
                <a:lnTo>
                  <a:pt x="119545" y="445414"/>
                </a:lnTo>
                <a:lnTo>
                  <a:pt x="119545" y="445592"/>
                </a:lnTo>
                <a:lnTo>
                  <a:pt x="119291" y="445592"/>
                </a:lnTo>
                <a:lnTo>
                  <a:pt x="119037" y="445084"/>
                </a:lnTo>
                <a:lnTo>
                  <a:pt x="119545" y="445592"/>
                </a:lnTo>
                <a:lnTo>
                  <a:pt x="119545" y="445414"/>
                </a:lnTo>
                <a:lnTo>
                  <a:pt x="118910" y="444804"/>
                </a:lnTo>
                <a:lnTo>
                  <a:pt x="118059" y="443052"/>
                </a:lnTo>
                <a:lnTo>
                  <a:pt x="117970" y="443928"/>
                </a:lnTo>
                <a:lnTo>
                  <a:pt x="117906" y="444322"/>
                </a:lnTo>
                <a:lnTo>
                  <a:pt x="117792" y="443801"/>
                </a:lnTo>
                <a:lnTo>
                  <a:pt x="117627" y="443052"/>
                </a:lnTo>
                <a:lnTo>
                  <a:pt x="117614" y="443585"/>
                </a:lnTo>
                <a:lnTo>
                  <a:pt x="117576" y="444322"/>
                </a:lnTo>
                <a:lnTo>
                  <a:pt x="117551" y="443547"/>
                </a:lnTo>
                <a:lnTo>
                  <a:pt x="117589" y="443052"/>
                </a:lnTo>
                <a:lnTo>
                  <a:pt x="117589" y="442874"/>
                </a:lnTo>
                <a:lnTo>
                  <a:pt x="117576" y="442201"/>
                </a:lnTo>
                <a:lnTo>
                  <a:pt x="117563" y="440512"/>
                </a:lnTo>
                <a:lnTo>
                  <a:pt x="117525" y="437972"/>
                </a:lnTo>
                <a:lnTo>
                  <a:pt x="117602" y="439026"/>
                </a:lnTo>
                <a:lnTo>
                  <a:pt x="117665" y="439851"/>
                </a:lnTo>
                <a:lnTo>
                  <a:pt x="117830" y="439242"/>
                </a:lnTo>
                <a:lnTo>
                  <a:pt x="117957" y="439242"/>
                </a:lnTo>
                <a:lnTo>
                  <a:pt x="118275" y="438213"/>
                </a:lnTo>
                <a:lnTo>
                  <a:pt x="118440" y="437972"/>
                </a:lnTo>
                <a:lnTo>
                  <a:pt x="119329" y="435432"/>
                </a:lnTo>
                <a:lnTo>
                  <a:pt x="119621" y="435432"/>
                </a:lnTo>
                <a:lnTo>
                  <a:pt x="121018" y="432892"/>
                </a:lnTo>
                <a:lnTo>
                  <a:pt x="121158" y="432892"/>
                </a:lnTo>
                <a:lnTo>
                  <a:pt x="122212" y="432892"/>
                </a:lnTo>
                <a:lnTo>
                  <a:pt x="123139" y="431622"/>
                </a:lnTo>
                <a:lnTo>
                  <a:pt x="124815" y="430352"/>
                </a:lnTo>
                <a:lnTo>
                  <a:pt x="122161" y="431622"/>
                </a:lnTo>
                <a:lnTo>
                  <a:pt x="124079" y="430352"/>
                </a:lnTo>
                <a:lnTo>
                  <a:pt x="125818" y="429082"/>
                </a:lnTo>
                <a:lnTo>
                  <a:pt x="127266" y="429082"/>
                </a:lnTo>
                <a:lnTo>
                  <a:pt x="129501" y="427812"/>
                </a:lnTo>
                <a:lnTo>
                  <a:pt x="131419" y="426542"/>
                </a:lnTo>
                <a:lnTo>
                  <a:pt x="132359" y="426542"/>
                </a:lnTo>
                <a:lnTo>
                  <a:pt x="135915" y="425272"/>
                </a:lnTo>
                <a:lnTo>
                  <a:pt x="146100" y="421462"/>
                </a:lnTo>
                <a:lnTo>
                  <a:pt x="166547" y="415112"/>
                </a:lnTo>
                <a:lnTo>
                  <a:pt x="176720" y="411302"/>
                </a:lnTo>
                <a:lnTo>
                  <a:pt x="191033" y="406222"/>
                </a:lnTo>
                <a:lnTo>
                  <a:pt x="205701" y="399872"/>
                </a:lnTo>
                <a:lnTo>
                  <a:pt x="213525" y="397332"/>
                </a:lnTo>
                <a:lnTo>
                  <a:pt x="219036" y="390982"/>
                </a:lnTo>
                <a:lnTo>
                  <a:pt x="223024" y="385902"/>
                </a:lnTo>
                <a:lnTo>
                  <a:pt x="225640" y="379552"/>
                </a:lnTo>
                <a:lnTo>
                  <a:pt x="225945" y="377012"/>
                </a:lnTo>
                <a:close/>
              </a:path>
              <a:path w="601980" h="572135">
                <a:moveTo>
                  <a:pt x="287896" y="212369"/>
                </a:moveTo>
                <a:lnTo>
                  <a:pt x="287756" y="212483"/>
                </a:lnTo>
                <a:lnTo>
                  <a:pt x="287528" y="213004"/>
                </a:lnTo>
                <a:lnTo>
                  <a:pt x="287896" y="212369"/>
                </a:lnTo>
                <a:close/>
              </a:path>
              <a:path w="601980" h="572135">
                <a:moveTo>
                  <a:pt x="288226" y="212102"/>
                </a:moveTo>
                <a:lnTo>
                  <a:pt x="287934" y="212293"/>
                </a:lnTo>
                <a:lnTo>
                  <a:pt x="288226" y="212128"/>
                </a:lnTo>
                <a:close/>
              </a:path>
              <a:path w="601980" h="572135">
                <a:moveTo>
                  <a:pt x="288340" y="212039"/>
                </a:moveTo>
                <a:lnTo>
                  <a:pt x="288112" y="212458"/>
                </a:lnTo>
                <a:lnTo>
                  <a:pt x="288239" y="212293"/>
                </a:lnTo>
                <a:lnTo>
                  <a:pt x="288340" y="212039"/>
                </a:lnTo>
                <a:close/>
              </a:path>
              <a:path w="601980" h="572135">
                <a:moveTo>
                  <a:pt x="288391" y="211912"/>
                </a:moveTo>
                <a:lnTo>
                  <a:pt x="288226" y="212102"/>
                </a:lnTo>
                <a:lnTo>
                  <a:pt x="288353" y="212001"/>
                </a:lnTo>
                <a:close/>
              </a:path>
              <a:path w="601980" h="572135">
                <a:moveTo>
                  <a:pt x="288404" y="211505"/>
                </a:moveTo>
                <a:lnTo>
                  <a:pt x="288290" y="211670"/>
                </a:lnTo>
                <a:lnTo>
                  <a:pt x="288315" y="211175"/>
                </a:lnTo>
                <a:lnTo>
                  <a:pt x="288213" y="211404"/>
                </a:lnTo>
                <a:lnTo>
                  <a:pt x="288277" y="211061"/>
                </a:lnTo>
                <a:lnTo>
                  <a:pt x="287858" y="211912"/>
                </a:lnTo>
                <a:lnTo>
                  <a:pt x="287997" y="211912"/>
                </a:lnTo>
                <a:lnTo>
                  <a:pt x="287794" y="212394"/>
                </a:lnTo>
                <a:lnTo>
                  <a:pt x="287934" y="212293"/>
                </a:lnTo>
                <a:lnTo>
                  <a:pt x="288112" y="211912"/>
                </a:lnTo>
                <a:lnTo>
                  <a:pt x="288290" y="211912"/>
                </a:lnTo>
                <a:lnTo>
                  <a:pt x="288404" y="211505"/>
                </a:lnTo>
                <a:close/>
              </a:path>
              <a:path w="601980" h="572135">
                <a:moveTo>
                  <a:pt x="288544" y="211315"/>
                </a:moveTo>
                <a:lnTo>
                  <a:pt x="288429" y="211480"/>
                </a:lnTo>
                <a:lnTo>
                  <a:pt x="288544" y="211315"/>
                </a:lnTo>
                <a:close/>
              </a:path>
              <a:path w="601980" h="572135">
                <a:moveTo>
                  <a:pt x="288582" y="211251"/>
                </a:moveTo>
                <a:lnTo>
                  <a:pt x="288480" y="211670"/>
                </a:lnTo>
                <a:lnTo>
                  <a:pt x="288582" y="211429"/>
                </a:lnTo>
                <a:lnTo>
                  <a:pt x="288582" y="211251"/>
                </a:lnTo>
                <a:close/>
              </a:path>
              <a:path w="601980" h="572135">
                <a:moveTo>
                  <a:pt x="288785" y="210324"/>
                </a:moveTo>
                <a:lnTo>
                  <a:pt x="288696" y="210642"/>
                </a:lnTo>
                <a:lnTo>
                  <a:pt x="288658" y="211150"/>
                </a:lnTo>
                <a:lnTo>
                  <a:pt x="288772" y="210934"/>
                </a:lnTo>
                <a:lnTo>
                  <a:pt x="288785" y="210324"/>
                </a:lnTo>
                <a:close/>
              </a:path>
              <a:path w="601980" h="572135">
                <a:moveTo>
                  <a:pt x="288975" y="211531"/>
                </a:moveTo>
                <a:lnTo>
                  <a:pt x="288874" y="210858"/>
                </a:lnTo>
                <a:lnTo>
                  <a:pt x="288734" y="211048"/>
                </a:lnTo>
                <a:lnTo>
                  <a:pt x="288709" y="211201"/>
                </a:lnTo>
                <a:lnTo>
                  <a:pt x="288975" y="211531"/>
                </a:lnTo>
                <a:close/>
              </a:path>
              <a:path w="601980" h="572135">
                <a:moveTo>
                  <a:pt x="315531" y="210642"/>
                </a:moveTo>
                <a:lnTo>
                  <a:pt x="314858" y="206832"/>
                </a:lnTo>
                <a:lnTo>
                  <a:pt x="313969" y="201752"/>
                </a:lnTo>
                <a:lnTo>
                  <a:pt x="309943" y="194132"/>
                </a:lnTo>
                <a:lnTo>
                  <a:pt x="304190" y="186512"/>
                </a:lnTo>
                <a:lnTo>
                  <a:pt x="297421" y="181432"/>
                </a:lnTo>
                <a:lnTo>
                  <a:pt x="291922" y="176352"/>
                </a:lnTo>
                <a:lnTo>
                  <a:pt x="287121" y="175628"/>
                </a:lnTo>
                <a:lnTo>
                  <a:pt x="287121" y="208051"/>
                </a:lnTo>
                <a:lnTo>
                  <a:pt x="286219" y="206832"/>
                </a:lnTo>
                <a:lnTo>
                  <a:pt x="286486" y="206832"/>
                </a:lnTo>
                <a:lnTo>
                  <a:pt x="287121" y="208051"/>
                </a:lnTo>
                <a:lnTo>
                  <a:pt x="287121" y="175628"/>
                </a:lnTo>
                <a:lnTo>
                  <a:pt x="283603" y="175082"/>
                </a:lnTo>
                <a:lnTo>
                  <a:pt x="273786" y="186512"/>
                </a:lnTo>
                <a:lnTo>
                  <a:pt x="272427" y="195402"/>
                </a:lnTo>
                <a:lnTo>
                  <a:pt x="280301" y="201752"/>
                </a:lnTo>
                <a:lnTo>
                  <a:pt x="282257" y="203022"/>
                </a:lnTo>
                <a:lnTo>
                  <a:pt x="284949" y="205562"/>
                </a:lnTo>
                <a:lnTo>
                  <a:pt x="285724" y="206832"/>
                </a:lnTo>
                <a:lnTo>
                  <a:pt x="287451" y="208673"/>
                </a:lnTo>
                <a:lnTo>
                  <a:pt x="287820" y="209372"/>
                </a:lnTo>
                <a:lnTo>
                  <a:pt x="288099" y="210642"/>
                </a:lnTo>
                <a:lnTo>
                  <a:pt x="287769" y="210642"/>
                </a:lnTo>
                <a:lnTo>
                  <a:pt x="288264" y="211010"/>
                </a:lnTo>
                <a:lnTo>
                  <a:pt x="288150" y="210693"/>
                </a:lnTo>
                <a:lnTo>
                  <a:pt x="288366" y="210883"/>
                </a:lnTo>
                <a:lnTo>
                  <a:pt x="288455" y="210642"/>
                </a:lnTo>
                <a:lnTo>
                  <a:pt x="288442" y="210883"/>
                </a:lnTo>
                <a:lnTo>
                  <a:pt x="288544" y="210642"/>
                </a:lnTo>
                <a:lnTo>
                  <a:pt x="288582" y="210972"/>
                </a:lnTo>
                <a:lnTo>
                  <a:pt x="288696" y="210642"/>
                </a:lnTo>
                <a:lnTo>
                  <a:pt x="288747" y="210083"/>
                </a:lnTo>
                <a:lnTo>
                  <a:pt x="288632" y="210324"/>
                </a:lnTo>
                <a:lnTo>
                  <a:pt x="288645" y="209372"/>
                </a:lnTo>
                <a:lnTo>
                  <a:pt x="288747" y="210083"/>
                </a:lnTo>
                <a:lnTo>
                  <a:pt x="289090" y="209372"/>
                </a:lnTo>
                <a:lnTo>
                  <a:pt x="288874" y="210083"/>
                </a:lnTo>
                <a:lnTo>
                  <a:pt x="288848" y="210743"/>
                </a:lnTo>
                <a:lnTo>
                  <a:pt x="289013" y="210642"/>
                </a:lnTo>
                <a:lnTo>
                  <a:pt x="288963" y="211442"/>
                </a:lnTo>
                <a:lnTo>
                  <a:pt x="289483" y="211912"/>
                </a:lnTo>
                <a:lnTo>
                  <a:pt x="288975" y="211531"/>
                </a:lnTo>
                <a:lnTo>
                  <a:pt x="288632" y="211289"/>
                </a:lnTo>
                <a:lnTo>
                  <a:pt x="288645" y="212102"/>
                </a:lnTo>
                <a:lnTo>
                  <a:pt x="288290" y="212293"/>
                </a:lnTo>
                <a:lnTo>
                  <a:pt x="288163" y="212483"/>
                </a:lnTo>
                <a:lnTo>
                  <a:pt x="287883" y="213182"/>
                </a:lnTo>
                <a:lnTo>
                  <a:pt x="288112" y="212458"/>
                </a:lnTo>
                <a:lnTo>
                  <a:pt x="287642" y="212902"/>
                </a:lnTo>
                <a:lnTo>
                  <a:pt x="286905" y="214452"/>
                </a:lnTo>
                <a:lnTo>
                  <a:pt x="287451" y="213182"/>
                </a:lnTo>
                <a:lnTo>
                  <a:pt x="287528" y="213004"/>
                </a:lnTo>
                <a:lnTo>
                  <a:pt x="287337" y="213182"/>
                </a:lnTo>
                <a:lnTo>
                  <a:pt x="286829" y="213182"/>
                </a:lnTo>
                <a:lnTo>
                  <a:pt x="287756" y="212483"/>
                </a:lnTo>
                <a:lnTo>
                  <a:pt x="282879" y="215722"/>
                </a:lnTo>
                <a:lnTo>
                  <a:pt x="280670" y="216992"/>
                </a:lnTo>
                <a:lnTo>
                  <a:pt x="279946" y="216992"/>
                </a:lnTo>
                <a:lnTo>
                  <a:pt x="278269" y="218262"/>
                </a:lnTo>
                <a:lnTo>
                  <a:pt x="272808" y="219532"/>
                </a:lnTo>
                <a:lnTo>
                  <a:pt x="266915" y="222072"/>
                </a:lnTo>
                <a:lnTo>
                  <a:pt x="258013" y="223342"/>
                </a:lnTo>
                <a:lnTo>
                  <a:pt x="249021" y="225882"/>
                </a:lnTo>
                <a:lnTo>
                  <a:pt x="239966" y="227152"/>
                </a:lnTo>
                <a:lnTo>
                  <a:pt x="230860" y="229692"/>
                </a:lnTo>
                <a:lnTo>
                  <a:pt x="224866" y="229692"/>
                </a:lnTo>
                <a:lnTo>
                  <a:pt x="217919" y="230962"/>
                </a:lnTo>
                <a:lnTo>
                  <a:pt x="208673" y="232232"/>
                </a:lnTo>
                <a:lnTo>
                  <a:pt x="196316" y="232232"/>
                </a:lnTo>
                <a:lnTo>
                  <a:pt x="157594" y="236042"/>
                </a:lnTo>
                <a:lnTo>
                  <a:pt x="138252" y="237312"/>
                </a:lnTo>
                <a:lnTo>
                  <a:pt x="100152" y="242392"/>
                </a:lnTo>
                <a:lnTo>
                  <a:pt x="82080" y="248742"/>
                </a:lnTo>
                <a:lnTo>
                  <a:pt x="73012" y="253695"/>
                </a:lnTo>
                <a:lnTo>
                  <a:pt x="73012" y="287375"/>
                </a:lnTo>
                <a:lnTo>
                  <a:pt x="72948" y="287604"/>
                </a:lnTo>
                <a:lnTo>
                  <a:pt x="72999" y="287350"/>
                </a:lnTo>
                <a:lnTo>
                  <a:pt x="73012" y="253695"/>
                </a:lnTo>
                <a:lnTo>
                  <a:pt x="71615" y="254457"/>
                </a:lnTo>
                <a:lnTo>
                  <a:pt x="71615" y="285572"/>
                </a:lnTo>
                <a:lnTo>
                  <a:pt x="71462" y="285457"/>
                </a:lnTo>
                <a:lnTo>
                  <a:pt x="71615" y="285572"/>
                </a:lnTo>
                <a:lnTo>
                  <a:pt x="71615" y="254457"/>
                </a:lnTo>
                <a:lnTo>
                  <a:pt x="71323" y="254622"/>
                </a:lnTo>
                <a:lnTo>
                  <a:pt x="71323" y="293192"/>
                </a:lnTo>
                <a:lnTo>
                  <a:pt x="70142" y="284403"/>
                </a:lnTo>
                <a:lnTo>
                  <a:pt x="70777" y="284911"/>
                </a:lnTo>
                <a:lnTo>
                  <a:pt x="70662" y="284454"/>
                </a:lnTo>
                <a:lnTo>
                  <a:pt x="70777" y="284911"/>
                </a:lnTo>
                <a:lnTo>
                  <a:pt x="70154" y="284403"/>
                </a:lnTo>
                <a:lnTo>
                  <a:pt x="71323" y="293192"/>
                </a:lnTo>
                <a:lnTo>
                  <a:pt x="71323" y="254622"/>
                </a:lnTo>
                <a:lnTo>
                  <a:pt x="65786" y="257632"/>
                </a:lnTo>
                <a:lnTo>
                  <a:pt x="52285" y="270332"/>
                </a:lnTo>
                <a:lnTo>
                  <a:pt x="48691" y="275412"/>
                </a:lnTo>
                <a:lnTo>
                  <a:pt x="45847" y="281762"/>
                </a:lnTo>
                <a:lnTo>
                  <a:pt x="43967" y="295732"/>
                </a:lnTo>
                <a:lnTo>
                  <a:pt x="50596" y="303352"/>
                </a:lnTo>
                <a:lnTo>
                  <a:pt x="88011" y="324942"/>
                </a:lnTo>
                <a:lnTo>
                  <a:pt x="135470" y="340182"/>
                </a:lnTo>
                <a:lnTo>
                  <a:pt x="151180" y="346532"/>
                </a:lnTo>
                <a:lnTo>
                  <a:pt x="153746" y="347802"/>
                </a:lnTo>
                <a:lnTo>
                  <a:pt x="156311" y="347802"/>
                </a:lnTo>
                <a:lnTo>
                  <a:pt x="160896" y="350342"/>
                </a:lnTo>
                <a:lnTo>
                  <a:pt x="158775" y="349072"/>
                </a:lnTo>
                <a:lnTo>
                  <a:pt x="161683" y="350342"/>
                </a:lnTo>
                <a:lnTo>
                  <a:pt x="163195" y="351612"/>
                </a:lnTo>
                <a:lnTo>
                  <a:pt x="169646" y="354152"/>
                </a:lnTo>
                <a:lnTo>
                  <a:pt x="174510" y="356692"/>
                </a:lnTo>
                <a:lnTo>
                  <a:pt x="183972" y="361772"/>
                </a:lnTo>
                <a:lnTo>
                  <a:pt x="188569" y="365582"/>
                </a:lnTo>
                <a:lnTo>
                  <a:pt x="194094" y="369277"/>
                </a:lnTo>
                <a:lnTo>
                  <a:pt x="192608" y="368122"/>
                </a:lnTo>
                <a:lnTo>
                  <a:pt x="195110" y="369392"/>
                </a:lnTo>
                <a:lnTo>
                  <a:pt x="196113" y="370662"/>
                </a:lnTo>
                <a:lnTo>
                  <a:pt x="197967" y="371932"/>
                </a:lnTo>
                <a:lnTo>
                  <a:pt x="198755" y="373202"/>
                </a:lnTo>
                <a:lnTo>
                  <a:pt x="198399" y="373202"/>
                </a:lnTo>
                <a:lnTo>
                  <a:pt x="197739" y="374230"/>
                </a:lnTo>
                <a:lnTo>
                  <a:pt x="199224" y="373468"/>
                </a:lnTo>
                <a:lnTo>
                  <a:pt x="199263" y="373113"/>
                </a:lnTo>
                <a:lnTo>
                  <a:pt x="199136" y="373202"/>
                </a:lnTo>
                <a:lnTo>
                  <a:pt x="199237" y="373037"/>
                </a:lnTo>
                <a:lnTo>
                  <a:pt x="199148" y="372846"/>
                </a:lnTo>
                <a:lnTo>
                  <a:pt x="199059" y="373202"/>
                </a:lnTo>
                <a:lnTo>
                  <a:pt x="199085" y="372910"/>
                </a:lnTo>
                <a:lnTo>
                  <a:pt x="198932" y="372414"/>
                </a:lnTo>
                <a:lnTo>
                  <a:pt x="199097" y="372757"/>
                </a:lnTo>
                <a:lnTo>
                  <a:pt x="199136" y="372389"/>
                </a:lnTo>
                <a:lnTo>
                  <a:pt x="199174" y="371932"/>
                </a:lnTo>
                <a:lnTo>
                  <a:pt x="199237" y="372491"/>
                </a:lnTo>
                <a:lnTo>
                  <a:pt x="199351" y="372618"/>
                </a:lnTo>
                <a:lnTo>
                  <a:pt x="199453" y="371932"/>
                </a:lnTo>
                <a:lnTo>
                  <a:pt x="199567" y="370662"/>
                </a:lnTo>
                <a:lnTo>
                  <a:pt x="199555" y="371792"/>
                </a:lnTo>
                <a:lnTo>
                  <a:pt x="199555" y="372402"/>
                </a:lnTo>
                <a:lnTo>
                  <a:pt x="199555" y="372643"/>
                </a:lnTo>
                <a:lnTo>
                  <a:pt x="199656" y="372503"/>
                </a:lnTo>
                <a:lnTo>
                  <a:pt x="199593" y="372872"/>
                </a:lnTo>
                <a:lnTo>
                  <a:pt x="199834" y="372643"/>
                </a:lnTo>
                <a:lnTo>
                  <a:pt x="199809" y="373113"/>
                </a:lnTo>
                <a:lnTo>
                  <a:pt x="199682" y="373202"/>
                </a:lnTo>
                <a:lnTo>
                  <a:pt x="199593" y="372872"/>
                </a:lnTo>
                <a:lnTo>
                  <a:pt x="199567" y="373291"/>
                </a:lnTo>
                <a:lnTo>
                  <a:pt x="199745" y="373202"/>
                </a:lnTo>
                <a:lnTo>
                  <a:pt x="199707" y="373722"/>
                </a:lnTo>
                <a:lnTo>
                  <a:pt x="201066" y="374472"/>
                </a:lnTo>
                <a:lnTo>
                  <a:pt x="199694" y="373722"/>
                </a:lnTo>
                <a:lnTo>
                  <a:pt x="199567" y="373659"/>
                </a:lnTo>
                <a:lnTo>
                  <a:pt x="199402" y="373557"/>
                </a:lnTo>
                <a:lnTo>
                  <a:pt x="199351" y="374472"/>
                </a:lnTo>
                <a:lnTo>
                  <a:pt x="199364" y="373532"/>
                </a:lnTo>
                <a:lnTo>
                  <a:pt x="199237" y="373468"/>
                </a:lnTo>
                <a:lnTo>
                  <a:pt x="197739" y="374230"/>
                </a:lnTo>
                <a:lnTo>
                  <a:pt x="197243" y="374472"/>
                </a:lnTo>
                <a:lnTo>
                  <a:pt x="196430" y="374472"/>
                </a:lnTo>
                <a:lnTo>
                  <a:pt x="195135" y="375742"/>
                </a:lnTo>
                <a:lnTo>
                  <a:pt x="194589" y="375742"/>
                </a:lnTo>
                <a:lnTo>
                  <a:pt x="193738" y="375742"/>
                </a:lnTo>
                <a:lnTo>
                  <a:pt x="192811" y="376275"/>
                </a:lnTo>
                <a:lnTo>
                  <a:pt x="193294" y="376275"/>
                </a:lnTo>
                <a:lnTo>
                  <a:pt x="226034" y="376275"/>
                </a:lnTo>
                <a:lnTo>
                  <a:pt x="226250" y="374472"/>
                </a:lnTo>
                <a:lnTo>
                  <a:pt x="226542" y="371932"/>
                </a:lnTo>
                <a:lnTo>
                  <a:pt x="226301" y="370662"/>
                </a:lnTo>
                <a:lnTo>
                  <a:pt x="225818" y="368122"/>
                </a:lnTo>
                <a:lnTo>
                  <a:pt x="200088" y="340817"/>
                </a:lnTo>
                <a:lnTo>
                  <a:pt x="200088" y="371805"/>
                </a:lnTo>
                <a:lnTo>
                  <a:pt x="199974" y="372097"/>
                </a:lnTo>
                <a:lnTo>
                  <a:pt x="200050" y="371856"/>
                </a:lnTo>
                <a:lnTo>
                  <a:pt x="200088" y="340817"/>
                </a:lnTo>
                <a:lnTo>
                  <a:pt x="192976" y="336372"/>
                </a:lnTo>
                <a:lnTo>
                  <a:pt x="175577" y="327482"/>
                </a:lnTo>
                <a:lnTo>
                  <a:pt x="157441" y="319862"/>
                </a:lnTo>
                <a:lnTo>
                  <a:pt x="139001" y="313512"/>
                </a:lnTo>
                <a:lnTo>
                  <a:pt x="128676" y="309702"/>
                </a:lnTo>
                <a:lnTo>
                  <a:pt x="118351" y="307162"/>
                </a:lnTo>
                <a:lnTo>
                  <a:pt x="97790" y="299542"/>
                </a:lnTo>
                <a:lnTo>
                  <a:pt x="91414" y="297002"/>
                </a:lnTo>
                <a:lnTo>
                  <a:pt x="89065" y="296405"/>
                </a:lnTo>
                <a:lnTo>
                  <a:pt x="87617" y="295732"/>
                </a:lnTo>
                <a:lnTo>
                  <a:pt x="86652" y="295732"/>
                </a:lnTo>
                <a:lnTo>
                  <a:pt x="84289" y="294462"/>
                </a:lnTo>
                <a:lnTo>
                  <a:pt x="82880" y="294462"/>
                </a:lnTo>
                <a:lnTo>
                  <a:pt x="81445" y="293192"/>
                </a:lnTo>
                <a:lnTo>
                  <a:pt x="79997" y="291922"/>
                </a:lnTo>
                <a:lnTo>
                  <a:pt x="78511" y="291922"/>
                </a:lnTo>
                <a:lnTo>
                  <a:pt x="76682" y="290652"/>
                </a:lnTo>
                <a:lnTo>
                  <a:pt x="75730" y="289382"/>
                </a:lnTo>
                <a:lnTo>
                  <a:pt x="75603" y="289382"/>
                </a:lnTo>
                <a:lnTo>
                  <a:pt x="73672" y="288112"/>
                </a:lnTo>
                <a:lnTo>
                  <a:pt x="73253" y="287642"/>
                </a:lnTo>
                <a:lnTo>
                  <a:pt x="73736" y="286842"/>
                </a:lnTo>
                <a:lnTo>
                  <a:pt x="74650" y="285292"/>
                </a:lnTo>
                <a:lnTo>
                  <a:pt x="74269" y="285572"/>
                </a:lnTo>
                <a:lnTo>
                  <a:pt x="74701" y="285203"/>
                </a:lnTo>
                <a:lnTo>
                  <a:pt x="75234" y="284302"/>
                </a:lnTo>
                <a:lnTo>
                  <a:pt x="75742" y="284302"/>
                </a:lnTo>
                <a:lnTo>
                  <a:pt x="74701" y="285203"/>
                </a:lnTo>
                <a:lnTo>
                  <a:pt x="75984" y="284302"/>
                </a:lnTo>
                <a:lnTo>
                  <a:pt x="77089" y="283032"/>
                </a:lnTo>
                <a:lnTo>
                  <a:pt x="77800" y="281762"/>
                </a:lnTo>
                <a:lnTo>
                  <a:pt x="79286" y="280492"/>
                </a:lnTo>
                <a:lnTo>
                  <a:pt x="80238" y="279806"/>
                </a:lnTo>
                <a:lnTo>
                  <a:pt x="81788" y="277952"/>
                </a:lnTo>
                <a:lnTo>
                  <a:pt x="83705" y="276682"/>
                </a:lnTo>
                <a:lnTo>
                  <a:pt x="85725" y="275412"/>
                </a:lnTo>
                <a:lnTo>
                  <a:pt x="88887" y="274142"/>
                </a:lnTo>
                <a:lnTo>
                  <a:pt x="89039" y="274066"/>
                </a:lnTo>
                <a:lnTo>
                  <a:pt x="92087" y="272872"/>
                </a:lnTo>
                <a:lnTo>
                  <a:pt x="97777" y="270332"/>
                </a:lnTo>
                <a:lnTo>
                  <a:pt x="102857" y="269062"/>
                </a:lnTo>
                <a:lnTo>
                  <a:pt x="112979" y="267792"/>
                </a:lnTo>
                <a:lnTo>
                  <a:pt x="118033" y="266522"/>
                </a:lnTo>
                <a:lnTo>
                  <a:pt x="123926" y="266522"/>
                </a:lnTo>
                <a:lnTo>
                  <a:pt x="126771" y="265252"/>
                </a:lnTo>
                <a:lnTo>
                  <a:pt x="124396" y="266522"/>
                </a:lnTo>
                <a:lnTo>
                  <a:pt x="130975" y="265252"/>
                </a:lnTo>
                <a:lnTo>
                  <a:pt x="136740" y="263982"/>
                </a:lnTo>
                <a:lnTo>
                  <a:pt x="144640" y="263982"/>
                </a:lnTo>
                <a:lnTo>
                  <a:pt x="152552" y="262712"/>
                </a:lnTo>
                <a:lnTo>
                  <a:pt x="160464" y="262712"/>
                </a:lnTo>
                <a:lnTo>
                  <a:pt x="184912" y="260172"/>
                </a:lnTo>
                <a:lnTo>
                  <a:pt x="234391" y="256362"/>
                </a:lnTo>
                <a:lnTo>
                  <a:pt x="280708" y="246202"/>
                </a:lnTo>
                <a:lnTo>
                  <a:pt x="313969" y="220802"/>
                </a:lnTo>
                <a:lnTo>
                  <a:pt x="314363" y="218262"/>
                </a:lnTo>
                <a:lnTo>
                  <a:pt x="314566" y="216992"/>
                </a:lnTo>
                <a:lnTo>
                  <a:pt x="314947" y="214452"/>
                </a:lnTo>
                <a:lnTo>
                  <a:pt x="315150" y="213182"/>
                </a:lnTo>
                <a:lnTo>
                  <a:pt x="315341" y="211912"/>
                </a:lnTo>
                <a:lnTo>
                  <a:pt x="315531" y="210642"/>
                </a:lnTo>
                <a:close/>
              </a:path>
              <a:path w="601980" h="572135">
                <a:moveTo>
                  <a:pt x="399415" y="95935"/>
                </a:moveTo>
                <a:lnTo>
                  <a:pt x="361188" y="59042"/>
                </a:lnTo>
                <a:lnTo>
                  <a:pt x="361188" y="95935"/>
                </a:lnTo>
                <a:lnTo>
                  <a:pt x="301815" y="95935"/>
                </a:lnTo>
                <a:lnTo>
                  <a:pt x="300799" y="41579"/>
                </a:lnTo>
                <a:lnTo>
                  <a:pt x="361188" y="95935"/>
                </a:lnTo>
                <a:lnTo>
                  <a:pt x="361188" y="59042"/>
                </a:lnTo>
                <a:lnTo>
                  <a:pt x="343103" y="41579"/>
                </a:lnTo>
                <a:lnTo>
                  <a:pt x="330835" y="29743"/>
                </a:lnTo>
                <a:lnTo>
                  <a:pt x="300024" y="0"/>
                </a:lnTo>
                <a:lnTo>
                  <a:pt x="0" y="0"/>
                </a:lnTo>
                <a:lnTo>
                  <a:pt x="0" y="572135"/>
                </a:lnTo>
                <a:lnTo>
                  <a:pt x="399415" y="572135"/>
                </a:lnTo>
                <a:lnTo>
                  <a:pt x="399415" y="542391"/>
                </a:lnTo>
                <a:lnTo>
                  <a:pt x="399415" y="411695"/>
                </a:lnTo>
                <a:lnTo>
                  <a:pt x="369671" y="435508"/>
                </a:lnTo>
                <a:lnTo>
                  <a:pt x="369671" y="542391"/>
                </a:lnTo>
                <a:lnTo>
                  <a:pt x="29743" y="542391"/>
                </a:lnTo>
                <a:lnTo>
                  <a:pt x="29743" y="29743"/>
                </a:lnTo>
                <a:lnTo>
                  <a:pt x="270840" y="29743"/>
                </a:lnTo>
                <a:lnTo>
                  <a:pt x="272618" y="125679"/>
                </a:lnTo>
                <a:lnTo>
                  <a:pt x="369671" y="125679"/>
                </a:lnTo>
                <a:lnTo>
                  <a:pt x="369671" y="215480"/>
                </a:lnTo>
                <a:lnTo>
                  <a:pt x="399415" y="185864"/>
                </a:lnTo>
                <a:lnTo>
                  <a:pt x="399415" y="95935"/>
                </a:lnTo>
                <a:close/>
              </a:path>
              <a:path w="601980" h="572135">
                <a:moveTo>
                  <a:pt x="601560" y="162382"/>
                </a:moveTo>
                <a:lnTo>
                  <a:pt x="599744" y="149707"/>
                </a:lnTo>
                <a:lnTo>
                  <a:pt x="595617" y="137617"/>
                </a:lnTo>
                <a:lnTo>
                  <a:pt x="589280" y="126390"/>
                </a:lnTo>
                <a:lnTo>
                  <a:pt x="581634" y="117233"/>
                </a:lnTo>
                <a:lnTo>
                  <a:pt x="580872" y="116319"/>
                </a:lnTo>
                <a:lnTo>
                  <a:pt x="580034" y="115620"/>
                </a:lnTo>
                <a:lnTo>
                  <a:pt x="580034" y="163436"/>
                </a:lnTo>
                <a:lnTo>
                  <a:pt x="577430" y="179857"/>
                </a:lnTo>
                <a:lnTo>
                  <a:pt x="568198" y="194157"/>
                </a:lnTo>
                <a:lnTo>
                  <a:pt x="555447" y="206895"/>
                </a:lnTo>
                <a:lnTo>
                  <a:pt x="540156" y="191617"/>
                </a:lnTo>
                <a:lnTo>
                  <a:pt x="540156" y="222199"/>
                </a:lnTo>
                <a:lnTo>
                  <a:pt x="536740" y="225615"/>
                </a:lnTo>
                <a:lnTo>
                  <a:pt x="527100" y="215976"/>
                </a:lnTo>
                <a:lnTo>
                  <a:pt x="521436" y="210312"/>
                </a:lnTo>
                <a:lnTo>
                  <a:pt x="521436" y="240906"/>
                </a:lnTo>
                <a:lnTo>
                  <a:pt x="367169" y="395185"/>
                </a:lnTo>
                <a:lnTo>
                  <a:pt x="349478" y="377507"/>
                </a:lnTo>
                <a:lnTo>
                  <a:pt x="349478" y="408089"/>
                </a:lnTo>
                <a:lnTo>
                  <a:pt x="290639" y="431050"/>
                </a:lnTo>
                <a:lnTo>
                  <a:pt x="288137" y="428548"/>
                </a:lnTo>
                <a:lnTo>
                  <a:pt x="268643" y="409054"/>
                </a:lnTo>
                <a:lnTo>
                  <a:pt x="268643" y="439635"/>
                </a:lnTo>
                <a:lnTo>
                  <a:pt x="250456" y="446735"/>
                </a:lnTo>
                <a:lnTo>
                  <a:pt x="257556" y="428548"/>
                </a:lnTo>
                <a:lnTo>
                  <a:pt x="268643" y="439635"/>
                </a:lnTo>
                <a:lnTo>
                  <a:pt x="268643" y="409054"/>
                </a:lnTo>
                <a:lnTo>
                  <a:pt x="266141" y="406552"/>
                </a:lnTo>
                <a:lnTo>
                  <a:pt x="289102" y="347713"/>
                </a:lnTo>
                <a:lnTo>
                  <a:pt x="349478" y="408089"/>
                </a:lnTo>
                <a:lnTo>
                  <a:pt x="349478" y="377507"/>
                </a:lnTo>
                <a:lnTo>
                  <a:pt x="342226" y="370255"/>
                </a:lnTo>
                <a:lnTo>
                  <a:pt x="357517" y="354965"/>
                </a:lnTo>
                <a:lnTo>
                  <a:pt x="496506" y="215976"/>
                </a:lnTo>
                <a:lnTo>
                  <a:pt x="521436" y="240906"/>
                </a:lnTo>
                <a:lnTo>
                  <a:pt x="521436" y="210312"/>
                </a:lnTo>
                <a:lnTo>
                  <a:pt x="486879" y="175755"/>
                </a:lnTo>
                <a:lnTo>
                  <a:pt x="481215" y="170091"/>
                </a:lnTo>
                <a:lnTo>
                  <a:pt x="481215" y="200685"/>
                </a:lnTo>
                <a:lnTo>
                  <a:pt x="326936" y="354965"/>
                </a:lnTo>
                <a:lnTo>
                  <a:pt x="319684" y="347713"/>
                </a:lnTo>
                <a:lnTo>
                  <a:pt x="302006" y="330022"/>
                </a:lnTo>
                <a:lnTo>
                  <a:pt x="456285" y="175755"/>
                </a:lnTo>
                <a:lnTo>
                  <a:pt x="481215" y="200685"/>
                </a:lnTo>
                <a:lnTo>
                  <a:pt x="481215" y="170091"/>
                </a:lnTo>
                <a:lnTo>
                  <a:pt x="471576" y="160451"/>
                </a:lnTo>
                <a:lnTo>
                  <a:pt x="474992" y="157035"/>
                </a:lnTo>
                <a:lnTo>
                  <a:pt x="540156" y="222199"/>
                </a:lnTo>
                <a:lnTo>
                  <a:pt x="540156" y="191617"/>
                </a:lnTo>
                <a:lnTo>
                  <a:pt x="505574" y="157035"/>
                </a:lnTo>
                <a:lnTo>
                  <a:pt x="490283" y="141744"/>
                </a:lnTo>
                <a:lnTo>
                  <a:pt x="503034" y="128993"/>
                </a:lnTo>
                <a:lnTo>
                  <a:pt x="509625" y="123647"/>
                </a:lnTo>
                <a:lnTo>
                  <a:pt x="517067" y="119849"/>
                </a:lnTo>
                <a:lnTo>
                  <a:pt x="525195" y="117690"/>
                </a:lnTo>
                <a:lnTo>
                  <a:pt x="533806" y="117233"/>
                </a:lnTo>
                <a:lnTo>
                  <a:pt x="542505" y="118478"/>
                </a:lnTo>
                <a:lnTo>
                  <a:pt x="576046" y="146723"/>
                </a:lnTo>
                <a:lnTo>
                  <a:pt x="580034" y="163436"/>
                </a:lnTo>
                <a:lnTo>
                  <a:pt x="580034" y="115620"/>
                </a:lnTo>
                <a:lnTo>
                  <a:pt x="570788" y="107899"/>
                </a:lnTo>
                <a:lnTo>
                  <a:pt x="559562" y="101561"/>
                </a:lnTo>
                <a:lnTo>
                  <a:pt x="547471" y="97434"/>
                </a:lnTo>
                <a:lnTo>
                  <a:pt x="534809" y="95631"/>
                </a:lnTo>
                <a:lnTo>
                  <a:pt x="521665" y="96342"/>
                </a:lnTo>
                <a:lnTo>
                  <a:pt x="487743" y="113703"/>
                </a:lnTo>
                <a:lnTo>
                  <a:pt x="274218" y="327228"/>
                </a:lnTo>
                <a:lnTo>
                  <a:pt x="219773" y="465836"/>
                </a:lnTo>
                <a:lnTo>
                  <a:pt x="220738" y="470382"/>
                </a:lnTo>
                <a:lnTo>
                  <a:pt x="225831" y="475488"/>
                </a:lnTo>
                <a:lnTo>
                  <a:pt x="228600" y="476592"/>
                </a:lnTo>
                <a:lnTo>
                  <a:pt x="232740" y="476592"/>
                </a:lnTo>
                <a:lnTo>
                  <a:pt x="234073" y="476351"/>
                </a:lnTo>
                <a:lnTo>
                  <a:pt x="309943" y="446735"/>
                </a:lnTo>
                <a:lnTo>
                  <a:pt x="350126" y="431050"/>
                </a:lnTo>
                <a:lnTo>
                  <a:pt x="368706" y="423799"/>
                </a:lnTo>
                <a:lnTo>
                  <a:pt x="369963" y="422973"/>
                </a:lnTo>
                <a:lnTo>
                  <a:pt x="397751" y="395185"/>
                </a:lnTo>
                <a:lnTo>
                  <a:pt x="567321" y="225615"/>
                </a:lnTo>
                <a:lnTo>
                  <a:pt x="583488" y="209448"/>
                </a:lnTo>
                <a:lnTo>
                  <a:pt x="585558" y="206895"/>
                </a:lnTo>
                <a:lnTo>
                  <a:pt x="591693" y="199339"/>
                </a:lnTo>
                <a:lnTo>
                  <a:pt x="597509" y="187934"/>
                </a:lnTo>
                <a:lnTo>
                  <a:pt x="600837" y="175514"/>
                </a:lnTo>
                <a:lnTo>
                  <a:pt x="601560" y="162382"/>
                </a:lnTo>
                <a:close/>
              </a:path>
            </a:pathLst>
          </a:custGeom>
          <a:solidFill>
            <a:srgbClr val="00AEEF"/>
          </a:solidFill>
        </p:spPr>
        <p:txBody>
          <a:bodyPr wrap="square" lIns="0" tIns="0" rIns="0" bIns="0" rtlCol="0">
            <a:prstTxWarp prst="textNoShape">
              <a:avLst/>
            </a:prstTxWarp>
            <a:noAutofit/>
          </a:bodyPr>
          <a:lstStyle/>
          <a:p>
            <a:endParaRPr lang="da-DK" dirty="0"/>
          </a:p>
        </p:txBody>
      </p:sp>
      <p:sp>
        <p:nvSpPr>
          <p:cNvPr id="162" name="TextBox 161">
            <a:extLst>
              <a:ext uri="{FF2B5EF4-FFF2-40B4-BE49-F238E27FC236}">
                <a16:creationId xmlns:a16="http://schemas.microsoft.com/office/drawing/2014/main" id="{92F52313-0C8E-32BC-C2A7-8C8C7DA2199B}"/>
              </a:ext>
            </a:extLst>
          </p:cNvPr>
          <p:cNvSpPr txBox="1"/>
          <p:nvPr/>
        </p:nvSpPr>
        <p:spPr>
          <a:xfrm>
            <a:off x="464144" y="3190180"/>
            <a:ext cx="6176962" cy="307777"/>
          </a:xfrm>
          <a:prstGeom prst="rect">
            <a:avLst/>
          </a:prstGeom>
          <a:noFill/>
        </p:spPr>
        <p:txBody>
          <a:bodyPr wrap="square">
            <a:spAutoFit/>
          </a:bodyPr>
          <a:lstStyle/>
          <a:p>
            <a:r>
              <a:rPr lang="en-US" sz="1400" b="1" dirty="0">
                <a:solidFill>
                  <a:srgbClr val="E62C78"/>
                </a:solidFill>
                <a:effectLst/>
                <a:latin typeface="Noto Sans" panose="020B0502040504020204" pitchFamily="34" charset="0"/>
                <a:ea typeface="Noto Sans" panose="020B0502040504020204" pitchFamily="34" charset="0"/>
              </a:rPr>
              <a:t>Iodine</a:t>
            </a:r>
            <a:r>
              <a:rPr lang="en-US" sz="1400" b="1" spc="-20"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detective:</a:t>
            </a:r>
            <a:r>
              <a:rPr lang="en-US" sz="1400" b="1" spc="-5"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exploring</a:t>
            </a:r>
            <a:r>
              <a:rPr lang="en-US" sz="1400" b="1" spc="-10"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family</a:t>
            </a:r>
            <a:r>
              <a:rPr lang="en-US" sz="1400" b="1" spc="-5"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food</a:t>
            </a:r>
            <a:r>
              <a:rPr lang="en-US" sz="1400" b="1" spc="-5" dirty="0">
                <a:solidFill>
                  <a:srgbClr val="E62C78"/>
                </a:solidFill>
                <a:effectLst/>
                <a:latin typeface="Noto Sans" panose="020B0502040504020204" pitchFamily="34" charset="0"/>
                <a:ea typeface="Noto Sans" panose="020B0502040504020204" pitchFamily="34" charset="0"/>
              </a:rPr>
              <a:t> </a:t>
            </a:r>
            <a:r>
              <a:rPr lang="en-US" sz="1400" b="1" spc="-10" dirty="0">
                <a:solidFill>
                  <a:srgbClr val="E62C78"/>
                </a:solidFill>
                <a:effectLst/>
                <a:latin typeface="Noto Sans" panose="020B0502040504020204" pitchFamily="34" charset="0"/>
                <a:ea typeface="Noto Sans" panose="020B0502040504020204" pitchFamily="34" charset="0"/>
              </a:rPr>
              <a:t>records</a:t>
            </a:r>
            <a:endParaRPr lang="da-DK" sz="1400" b="1" dirty="0"/>
          </a:p>
        </p:txBody>
      </p:sp>
      <p:sp>
        <p:nvSpPr>
          <p:cNvPr id="164" name="TextBox 163">
            <a:extLst>
              <a:ext uri="{FF2B5EF4-FFF2-40B4-BE49-F238E27FC236}">
                <a16:creationId xmlns:a16="http://schemas.microsoft.com/office/drawing/2014/main" id="{58683EBA-897B-50AC-6AFB-45B14D8ED21E}"/>
              </a:ext>
            </a:extLst>
          </p:cNvPr>
          <p:cNvSpPr txBox="1"/>
          <p:nvPr/>
        </p:nvSpPr>
        <p:spPr>
          <a:xfrm>
            <a:off x="3958" y="4967267"/>
            <a:ext cx="9513094" cy="264752"/>
          </a:xfrm>
          <a:prstGeom prst="rect">
            <a:avLst/>
          </a:prstGeom>
          <a:noFill/>
        </p:spPr>
        <p:txBody>
          <a:bodyPr wrap="square">
            <a:spAutoFit/>
          </a:bodyPr>
          <a:lstStyle/>
          <a:p>
            <a:pPr marL="457200" marR="2828925">
              <a:lnSpc>
                <a:spcPct val="78000"/>
              </a:lnSpc>
            </a:pPr>
            <a:r>
              <a:rPr lang="en-US" sz="1400" b="1" kern="0" dirty="0">
                <a:solidFill>
                  <a:srgbClr val="E62C78"/>
                </a:solidFill>
                <a:effectLst/>
                <a:latin typeface="Noto Sans" panose="020B0502040504020204" pitchFamily="34" charset="0"/>
                <a:ea typeface="Noto Sans" panose="020B0502040504020204" pitchFamily="34" charset="0"/>
              </a:rPr>
              <a:t>Tracing</a:t>
            </a:r>
            <a:r>
              <a:rPr lang="en-US" sz="1400" b="1" kern="0" spc="-105" dirty="0">
                <a:solidFill>
                  <a:srgbClr val="E62C78"/>
                </a:solidFill>
                <a:effectLst/>
                <a:latin typeface="Noto Sans" panose="020B0502040504020204" pitchFamily="34" charset="0"/>
                <a:ea typeface="Noto Sans" panose="020B0502040504020204" pitchFamily="34" charset="0"/>
              </a:rPr>
              <a:t> </a:t>
            </a:r>
            <a:r>
              <a:rPr lang="en-US" sz="1400" b="1" kern="0" dirty="0">
                <a:solidFill>
                  <a:srgbClr val="E62C78"/>
                </a:solidFill>
                <a:effectLst/>
                <a:latin typeface="Noto Sans" panose="020B0502040504020204" pitchFamily="34" charset="0"/>
                <a:ea typeface="Noto Sans" panose="020B0502040504020204" pitchFamily="34" charset="0"/>
              </a:rPr>
              <a:t>iodine:</a:t>
            </a:r>
            <a:r>
              <a:rPr lang="en-US" sz="1400" b="1" kern="0" spc="-105" dirty="0">
                <a:solidFill>
                  <a:srgbClr val="E62C78"/>
                </a:solidFill>
                <a:effectLst/>
                <a:latin typeface="Noto Sans" panose="020B0502040504020204" pitchFamily="34" charset="0"/>
                <a:ea typeface="Noto Sans" panose="020B0502040504020204" pitchFamily="34" charset="0"/>
              </a:rPr>
              <a:t> </a:t>
            </a:r>
            <a:r>
              <a:rPr lang="en-US" sz="1400" b="1" kern="0" dirty="0">
                <a:solidFill>
                  <a:srgbClr val="E62C78"/>
                </a:solidFill>
                <a:effectLst/>
                <a:latin typeface="Noto Sans" panose="020B0502040504020204" pitchFamily="34" charset="0"/>
                <a:ea typeface="Noto Sans" panose="020B0502040504020204" pitchFamily="34" charset="0"/>
              </a:rPr>
              <a:t>mapping global fortification </a:t>
            </a:r>
            <a:r>
              <a:rPr lang="en-US" sz="1400" b="1" kern="0" spc="-10" dirty="0" err="1">
                <a:solidFill>
                  <a:srgbClr val="E62C78"/>
                </a:solidFill>
                <a:effectLst/>
                <a:latin typeface="Noto Sans" panose="020B0502040504020204" pitchFamily="34" charset="0"/>
                <a:ea typeface="Noto Sans" panose="020B0502040504020204" pitchFamily="34" charset="0"/>
              </a:rPr>
              <a:t>programmes</a:t>
            </a:r>
            <a:endParaRPr lang="da-DK" sz="1400" b="1" kern="0" dirty="0">
              <a:effectLst/>
              <a:latin typeface="Noto Sans" panose="020B0502040504020204" pitchFamily="34" charset="0"/>
              <a:ea typeface="Noto Sans" panose="020B0502040504020204" pitchFamily="34" charset="0"/>
            </a:endParaRPr>
          </a:p>
        </p:txBody>
      </p:sp>
      <p:sp>
        <p:nvSpPr>
          <p:cNvPr id="166" name="TextBox 165">
            <a:extLst>
              <a:ext uri="{FF2B5EF4-FFF2-40B4-BE49-F238E27FC236}">
                <a16:creationId xmlns:a16="http://schemas.microsoft.com/office/drawing/2014/main" id="{8944DCD9-C496-0C1B-1265-00E1A52AFFF7}"/>
              </a:ext>
            </a:extLst>
          </p:cNvPr>
          <p:cNvSpPr txBox="1"/>
          <p:nvPr/>
        </p:nvSpPr>
        <p:spPr>
          <a:xfrm>
            <a:off x="6287960" y="1589684"/>
            <a:ext cx="6224586" cy="307777"/>
          </a:xfrm>
          <a:prstGeom prst="rect">
            <a:avLst/>
          </a:prstGeom>
          <a:noFill/>
        </p:spPr>
        <p:txBody>
          <a:bodyPr wrap="square">
            <a:spAutoFit/>
          </a:bodyPr>
          <a:lstStyle/>
          <a:p>
            <a:r>
              <a:rPr lang="en-US" sz="1400" b="1" dirty="0">
                <a:solidFill>
                  <a:srgbClr val="E62C78"/>
                </a:solidFill>
                <a:effectLst/>
                <a:latin typeface="Noto Sans" panose="020B0502040504020204" pitchFamily="34" charset="0"/>
                <a:ea typeface="Noto Sans" panose="020B0502040504020204" pitchFamily="34" charset="0"/>
              </a:rPr>
              <a:t>Iodine</a:t>
            </a:r>
            <a:r>
              <a:rPr lang="en-US" sz="1400" b="1" spc="-20"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investigation:</a:t>
            </a:r>
            <a:r>
              <a:rPr lang="en-US" sz="1400" b="1" spc="-5"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exploring</a:t>
            </a:r>
            <a:r>
              <a:rPr lang="en-US" sz="1400" b="1" spc="-10"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local</a:t>
            </a:r>
            <a:r>
              <a:rPr lang="en-US" sz="1400" b="1" spc="-5" dirty="0">
                <a:solidFill>
                  <a:srgbClr val="E62C78"/>
                </a:solidFill>
                <a:effectLst/>
                <a:latin typeface="Noto Sans" panose="020B0502040504020204" pitchFamily="34" charset="0"/>
                <a:ea typeface="Noto Sans" panose="020B0502040504020204" pitchFamily="34" charset="0"/>
              </a:rPr>
              <a:t> </a:t>
            </a:r>
            <a:r>
              <a:rPr lang="en-US" sz="1400" b="1" dirty="0">
                <a:solidFill>
                  <a:srgbClr val="E62C78"/>
                </a:solidFill>
                <a:effectLst/>
                <a:latin typeface="Noto Sans" panose="020B0502040504020204" pitchFamily="34" charset="0"/>
                <a:ea typeface="Noto Sans" panose="020B0502040504020204" pitchFamily="34" charset="0"/>
              </a:rPr>
              <a:t>food</a:t>
            </a:r>
            <a:r>
              <a:rPr lang="en-US" sz="1400" b="1" spc="-5" dirty="0">
                <a:solidFill>
                  <a:srgbClr val="E62C78"/>
                </a:solidFill>
                <a:effectLst/>
                <a:latin typeface="Noto Sans" panose="020B0502040504020204" pitchFamily="34" charset="0"/>
                <a:ea typeface="Noto Sans" panose="020B0502040504020204" pitchFamily="34" charset="0"/>
              </a:rPr>
              <a:t> </a:t>
            </a:r>
            <a:r>
              <a:rPr lang="en-US" sz="1400" b="1" spc="-10" dirty="0">
                <a:solidFill>
                  <a:srgbClr val="E62C78"/>
                </a:solidFill>
                <a:effectLst/>
                <a:latin typeface="Noto Sans" panose="020B0502040504020204" pitchFamily="34" charset="0"/>
                <a:ea typeface="Noto Sans" panose="020B0502040504020204" pitchFamily="34" charset="0"/>
              </a:rPr>
              <a:t>sources</a:t>
            </a:r>
            <a:endParaRPr lang="da-DK" sz="1400" b="1" dirty="0"/>
          </a:p>
        </p:txBody>
      </p:sp>
      <p:sp>
        <p:nvSpPr>
          <p:cNvPr id="170" name="TextBox 169">
            <a:extLst>
              <a:ext uri="{FF2B5EF4-FFF2-40B4-BE49-F238E27FC236}">
                <a16:creationId xmlns:a16="http://schemas.microsoft.com/office/drawing/2014/main" id="{DF1A1BC8-D02C-0A0A-F2DB-1D2D4A86C03E}"/>
              </a:ext>
            </a:extLst>
          </p:cNvPr>
          <p:cNvSpPr txBox="1"/>
          <p:nvPr/>
        </p:nvSpPr>
        <p:spPr>
          <a:xfrm>
            <a:off x="464144" y="1106351"/>
            <a:ext cx="6315074" cy="307777"/>
          </a:xfrm>
          <a:prstGeom prst="rect">
            <a:avLst/>
          </a:prstGeom>
          <a:noFill/>
        </p:spPr>
        <p:txBody>
          <a:bodyPr wrap="square">
            <a:spAutoFit/>
          </a:bodyPr>
          <a:lstStyle/>
          <a:p>
            <a:r>
              <a:rPr lang="en-US" sz="1400" b="1" dirty="0">
                <a:solidFill>
                  <a:srgbClr val="E62C78"/>
                </a:solidFill>
                <a:effectLst/>
                <a:latin typeface="Noto Sans" panose="020B0502040504020204" pitchFamily="34" charset="0"/>
                <a:ea typeface="Noto Sans" panose="020B0502040504020204" pitchFamily="34" charset="0"/>
              </a:rPr>
              <a:t>Iodine awareness quest: crafting a community questionnaire</a:t>
            </a:r>
            <a:endParaRPr lang="da-DK" sz="1400" b="1" dirty="0"/>
          </a:p>
        </p:txBody>
      </p:sp>
      <p:sp>
        <p:nvSpPr>
          <p:cNvPr id="172" name="TextBox 171">
            <a:extLst>
              <a:ext uri="{FF2B5EF4-FFF2-40B4-BE49-F238E27FC236}">
                <a16:creationId xmlns:a16="http://schemas.microsoft.com/office/drawing/2014/main" id="{04B41BA8-D821-6DA3-8146-E39183ACC0E2}"/>
              </a:ext>
            </a:extLst>
          </p:cNvPr>
          <p:cNvSpPr txBox="1"/>
          <p:nvPr/>
        </p:nvSpPr>
        <p:spPr>
          <a:xfrm>
            <a:off x="0" y="3488882"/>
            <a:ext cx="6524077" cy="1006942"/>
          </a:xfrm>
          <a:prstGeom prst="rect">
            <a:avLst/>
          </a:prstGeom>
          <a:noFill/>
        </p:spPr>
        <p:txBody>
          <a:bodyPr wrap="square">
            <a:spAutoFit/>
          </a:bodyPr>
          <a:lstStyle/>
          <a:p>
            <a:pPr marL="869950"/>
            <a:r>
              <a:rPr lang="en-US" sz="1000" b="1" spc="-10" dirty="0">
                <a:solidFill>
                  <a:srgbClr val="FFFFFF"/>
                </a:solidFill>
                <a:effectLst/>
                <a:latin typeface="Noto Sans" panose="020B0502040504020204" pitchFamily="34" charset="0"/>
                <a:ea typeface="Noto Sans" panose="020B0502040504020204" pitchFamily="34" charset="0"/>
              </a:rPr>
              <a:t>Assignment</a:t>
            </a:r>
            <a:endParaRPr lang="da-DK" sz="1000" dirty="0">
              <a:effectLst/>
              <a:latin typeface="Noto Sans" panose="020B0502040504020204" pitchFamily="34" charset="0"/>
              <a:ea typeface="Noto Sans" panose="020B0502040504020204" pitchFamily="34" charset="0"/>
            </a:endParaRPr>
          </a:p>
          <a:p>
            <a:pPr marL="1189355" marR="606425">
              <a:lnSpc>
                <a:spcPct val="105000"/>
              </a:lnSpc>
              <a:spcBef>
                <a:spcPts val="955"/>
              </a:spcBef>
              <a:spcAft>
                <a:spcPts val="0"/>
              </a:spcAft>
            </a:pPr>
            <a:r>
              <a:rPr lang="en-US" sz="1050" dirty="0">
                <a:solidFill>
                  <a:srgbClr val="00B9F1"/>
                </a:solidFill>
                <a:effectLst/>
                <a:latin typeface="Noto Sans" panose="020B0502040504020204" pitchFamily="34" charset="0"/>
                <a:ea typeface="Noto Sans" panose="020B0502040504020204" pitchFamily="34" charset="0"/>
              </a:rPr>
              <a:t>Work together with your group to create iodine food records, focusing on where they get iodine in their diets. Use the iodine feedback tool.</a:t>
            </a:r>
            <a:endParaRPr lang="da-DK" sz="1050" dirty="0">
              <a:effectLst/>
              <a:latin typeface="Noto Sans" panose="020B0502040504020204" pitchFamily="34" charset="0"/>
              <a:ea typeface="Noto Sans" panose="020B0502040504020204" pitchFamily="34" charset="0"/>
            </a:endParaRPr>
          </a:p>
          <a:p>
            <a:pPr marL="1189355">
              <a:spcBef>
                <a:spcPts val="900"/>
              </a:spcBef>
              <a:spcAft>
                <a:spcPts val="0"/>
              </a:spcAft>
            </a:pPr>
            <a:r>
              <a:rPr lang="en-US" sz="1000" b="1" dirty="0">
                <a:solidFill>
                  <a:srgbClr val="00B9F1"/>
                </a:solidFill>
                <a:effectLst/>
                <a:latin typeface="Noto Sans" panose="020B0502040504020204" pitchFamily="34" charset="0"/>
                <a:ea typeface="Noto Sans" panose="020B0502040504020204" pitchFamily="34" charset="0"/>
              </a:rPr>
              <a:t>How</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to</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make</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a</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food</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record?</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See</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more</a:t>
            </a:r>
            <a:r>
              <a:rPr lang="en-US" sz="1000" b="1" spc="20" dirty="0">
                <a:solidFill>
                  <a:srgbClr val="00B9F1"/>
                </a:solidFill>
                <a:effectLst/>
                <a:latin typeface="Noto Sans" panose="020B0502040504020204" pitchFamily="34" charset="0"/>
                <a:ea typeface="Noto Sans" panose="020B0502040504020204" pitchFamily="34" charset="0"/>
              </a:rPr>
              <a:t> </a:t>
            </a:r>
            <a:r>
              <a:rPr lang="en-US" sz="1000" b="1" spc="-20" dirty="0">
                <a:solidFill>
                  <a:srgbClr val="00B9F1"/>
                </a:solidFill>
                <a:effectLst/>
                <a:latin typeface="Noto Sans" panose="020B0502040504020204" pitchFamily="34" charset="0"/>
                <a:ea typeface="Noto Sans" panose="020B0502040504020204" pitchFamily="34" charset="0"/>
              </a:rPr>
              <a:t>on the </a:t>
            </a:r>
            <a:r>
              <a:rPr lang="en-US" sz="1000" b="1" dirty="0">
                <a:solidFill>
                  <a:srgbClr val="00B9F1"/>
                </a:solidFill>
                <a:effectLst/>
                <a:latin typeface="Noto Sans" panose="020B0502040504020204" pitchFamily="34" charset="0"/>
                <a:ea typeface="Noto Sans" panose="020B0502040504020204" pitchFamily="34" charset="0"/>
              </a:rPr>
              <a:t>ABC of </a:t>
            </a:r>
            <a:r>
              <a:rPr lang="en-US" sz="1000" b="1" dirty="0">
                <a:solidFill>
                  <a:srgbClr val="00B9F1"/>
                </a:solidFill>
                <a:latin typeface="Noto Sans" panose="020B0502040504020204" pitchFamily="34" charset="0"/>
                <a:ea typeface="Noto Sans" panose="020B0502040504020204" pitchFamily="34" charset="0"/>
              </a:rPr>
              <a:t>i</a:t>
            </a:r>
            <a:r>
              <a:rPr lang="en-US" sz="1000" b="1" dirty="0">
                <a:solidFill>
                  <a:srgbClr val="00B9F1"/>
                </a:solidFill>
                <a:effectLst/>
                <a:latin typeface="Noto Sans" panose="020B0502040504020204" pitchFamily="34" charset="0"/>
                <a:ea typeface="Noto Sans" panose="020B0502040504020204" pitchFamily="34" charset="0"/>
              </a:rPr>
              <a:t>odine platform </a:t>
            </a:r>
            <a:endParaRPr lang="da-DK" sz="1000" dirty="0">
              <a:effectLst/>
              <a:latin typeface="Noto Sans" panose="020B0502040504020204" pitchFamily="34" charset="0"/>
              <a:ea typeface="Noto Sans" panose="020B0502040504020204" pitchFamily="34" charset="0"/>
            </a:endParaRPr>
          </a:p>
        </p:txBody>
      </p:sp>
      <p:sp>
        <p:nvSpPr>
          <p:cNvPr id="174" name="TextBox 173">
            <a:extLst>
              <a:ext uri="{FF2B5EF4-FFF2-40B4-BE49-F238E27FC236}">
                <a16:creationId xmlns:a16="http://schemas.microsoft.com/office/drawing/2014/main" id="{4AFAD722-F5F2-4355-111A-AA9C76D4B9A9}"/>
              </a:ext>
            </a:extLst>
          </p:cNvPr>
          <p:cNvSpPr txBox="1"/>
          <p:nvPr/>
        </p:nvSpPr>
        <p:spPr>
          <a:xfrm>
            <a:off x="0" y="5258023"/>
            <a:ext cx="6745157" cy="1002839"/>
          </a:xfrm>
          <a:prstGeom prst="rect">
            <a:avLst/>
          </a:prstGeom>
          <a:noFill/>
        </p:spPr>
        <p:txBody>
          <a:bodyPr wrap="square">
            <a:spAutoFit/>
          </a:bodyPr>
          <a:lstStyle/>
          <a:p>
            <a:pPr marL="881380"/>
            <a:r>
              <a:rPr lang="en-US" sz="1000" b="1" spc="-10" dirty="0">
                <a:solidFill>
                  <a:srgbClr val="FFFFFF"/>
                </a:solidFill>
                <a:effectLst/>
                <a:latin typeface="Noto Sans" panose="020B0502040504020204" pitchFamily="34" charset="0"/>
                <a:ea typeface="Noto Sans" panose="020B0502040504020204" pitchFamily="34" charset="0"/>
              </a:rPr>
              <a:t>Assignment</a:t>
            </a:r>
            <a:endParaRPr lang="da-DK" sz="1100" dirty="0">
              <a:effectLst/>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en-US" sz="1050" dirty="0">
                <a:solidFill>
                  <a:srgbClr val="00B9F1"/>
                </a:solidFill>
                <a:effectLst/>
                <a:latin typeface="Noto Sans" panose="020B0502040504020204" pitchFamily="34" charset="0"/>
                <a:ea typeface="Noto Sans" panose="020B0502040504020204" pitchFamily="34" charset="0"/>
              </a:rPr>
              <a:t>You and your group will study and compare iodine fortification </a:t>
            </a:r>
            <a:r>
              <a:rPr lang="en-US" sz="1050" dirty="0" err="1">
                <a:solidFill>
                  <a:srgbClr val="00B9F1"/>
                </a:solidFill>
                <a:effectLst/>
                <a:latin typeface="Noto Sans" panose="020B0502040504020204" pitchFamily="34" charset="0"/>
                <a:ea typeface="Noto Sans" panose="020B0502040504020204" pitchFamily="34" charset="0"/>
              </a:rPr>
              <a:t>programmes</a:t>
            </a:r>
            <a:r>
              <a:rPr lang="en-US" sz="1050" dirty="0">
                <a:solidFill>
                  <a:srgbClr val="00B9F1"/>
                </a:solidFill>
                <a:effectLst/>
                <a:latin typeface="Noto Sans" panose="020B0502040504020204" pitchFamily="34" charset="0"/>
                <a:ea typeface="Noto Sans" panose="020B0502040504020204" pitchFamily="34" charset="0"/>
              </a:rPr>
              <a:t> in different countries, including your own.</a:t>
            </a:r>
            <a:endParaRPr lang="da-DK" sz="1100" dirty="0">
              <a:latin typeface="Noto Sans" panose="020B0502040504020204" pitchFamily="34" charset="0"/>
              <a:ea typeface="Noto Sans" panose="020B0502040504020204" pitchFamily="34" charset="0"/>
            </a:endParaRPr>
          </a:p>
          <a:p>
            <a:pPr marL="1200785" marR="570230">
              <a:lnSpc>
                <a:spcPct val="105000"/>
              </a:lnSpc>
              <a:spcBef>
                <a:spcPts val="900"/>
              </a:spcBef>
              <a:spcAft>
                <a:spcPts val="0"/>
              </a:spcAft>
            </a:pPr>
            <a:r>
              <a:rPr lang="en-US" sz="1000" b="1" dirty="0">
                <a:solidFill>
                  <a:srgbClr val="00B9F1"/>
                </a:solidFill>
                <a:effectLst/>
                <a:latin typeface="Noto Sans" panose="020B0502040504020204" pitchFamily="34" charset="0"/>
                <a:ea typeface="Noto Sans" panose="020B0502040504020204" pitchFamily="34" charset="0"/>
              </a:rPr>
              <a:t>Learn</a:t>
            </a:r>
            <a:r>
              <a:rPr lang="en-US" sz="1000" b="1" spc="25"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more</a:t>
            </a:r>
            <a:r>
              <a:rPr lang="en-US" sz="1000" b="1" spc="35"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on</a:t>
            </a:r>
            <a:r>
              <a:rPr lang="en-US" sz="1000" b="1" spc="35"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fortification</a:t>
            </a:r>
            <a:r>
              <a:rPr lang="en-US" sz="1000" b="1" spc="35" dirty="0">
                <a:solidFill>
                  <a:srgbClr val="00B9F1"/>
                </a:solidFill>
                <a:effectLst/>
                <a:latin typeface="Noto Sans" panose="020B0502040504020204" pitchFamily="34" charset="0"/>
                <a:ea typeface="Noto Sans" panose="020B0502040504020204" pitchFamily="34" charset="0"/>
              </a:rPr>
              <a:t> </a:t>
            </a:r>
            <a:r>
              <a:rPr lang="en-US" sz="1000" b="1" dirty="0" err="1">
                <a:solidFill>
                  <a:srgbClr val="00B9F1"/>
                </a:solidFill>
                <a:effectLst/>
                <a:latin typeface="Noto Sans" panose="020B0502040504020204" pitchFamily="34" charset="0"/>
                <a:ea typeface="Noto Sans" panose="020B0502040504020204" pitchFamily="34" charset="0"/>
              </a:rPr>
              <a:t>programmes</a:t>
            </a:r>
            <a:r>
              <a:rPr lang="en-US" sz="1000" b="1" dirty="0">
                <a:solidFill>
                  <a:srgbClr val="00B9F1"/>
                </a:solidFill>
                <a:effectLst/>
                <a:latin typeface="Noto Sans" panose="020B0502040504020204" pitchFamily="34" charset="0"/>
                <a:ea typeface="Noto Sans" panose="020B0502040504020204" pitchFamily="34" charset="0"/>
              </a:rPr>
              <a:t> on the ABC of </a:t>
            </a:r>
            <a:r>
              <a:rPr lang="en-US" sz="1000" b="1" dirty="0">
                <a:solidFill>
                  <a:srgbClr val="00B9F1"/>
                </a:solidFill>
                <a:latin typeface="Noto Sans" panose="020B0502040504020204" pitchFamily="34" charset="0"/>
                <a:ea typeface="Noto Sans" panose="020B0502040504020204" pitchFamily="34" charset="0"/>
              </a:rPr>
              <a:t>i</a:t>
            </a:r>
            <a:r>
              <a:rPr lang="en-US" sz="1000" b="1" dirty="0">
                <a:solidFill>
                  <a:srgbClr val="00B9F1"/>
                </a:solidFill>
                <a:effectLst/>
                <a:latin typeface="Noto Sans" panose="020B0502040504020204" pitchFamily="34" charset="0"/>
                <a:ea typeface="Noto Sans" panose="020B0502040504020204" pitchFamily="34" charset="0"/>
              </a:rPr>
              <a:t>odine platform </a:t>
            </a:r>
            <a:endParaRPr lang="da-DK" sz="1050" dirty="0"/>
          </a:p>
        </p:txBody>
      </p:sp>
      <p:sp>
        <p:nvSpPr>
          <p:cNvPr id="176" name="TextBox 175">
            <a:extLst>
              <a:ext uri="{FF2B5EF4-FFF2-40B4-BE49-F238E27FC236}">
                <a16:creationId xmlns:a16="http://schemas.microsoft.com/office/drawing/2014/main" id="{C16E99CB-DB06-1375-9A3C-6ADA1295F062}"/>
              </a:ext>
            </a:extLst>
          </p:cNvPr>
          <p:cNvSpPr txBox="1"/>
          <p:nvPr/>
        </p:nvSpPr>
        <p:spPr>
          <a:xfrm>
            <a:off x="5791058" y="1890355"/>
            <a:ext cx="6703490" cy="1322413"/>
          </a:xfrm>
          <a:prstGeom prst="rect">
            <a:avLst/>
          </a:prstGeom>
          <a:noFill/>
        </p:spPr>
        <p:txBody>
          <a:bodyPr wrap="square">
            <a:spAutoFit/>
          </a:bodyPr>
          <a:lstStyle/>
          <a:p>
            <a:pPr marL="881380"/>
            <a:r>
              <a:rPr lang="en-US" sz="1000" b="1" spc="-10" dirty="0">
                <a:solidFill>
                  <a:srgbClr val="FFFFFF"/>
                </a:solidFill>
                <a:effectLst/>
                <a:latin typeface="Noto Sans" panose="020B0502040504020204" pitchFamily="34" charset="0"/>
                <a:ea typeface="Noto Sans" panose="020B0502040504020204" pitchFamily="34" charset="0"/>
              </a:rPr>
              <a:t>Assignment</a:t>
            </a:r>
            <a:endParaRPr lang="da-DK" sz="1100" dirty="0">
              <a:effectLst/>
              <a:latin typeface="Noto Sans" panose="020B0502040504020204" pitchFamily="34" charset="0"/>
              <a:ea typeface="Noto Sans" panose="020B0502040504020204" pitchFamily="34" charset="0"/>
            </a:endParaRPr>
          </a:p>
          <a:p>
            <a:pPr marL="1200785" marR="570230">
              <a:lnSpc>
                <a:spcPct val="105000"/>
              </a:lnSpc>
              <a:spcBef>
                <a:spcPts val="1010"/>
              </a:spcBef>
              <a:spcAft>
                <a:spcPts val="0"/>
              </a:spcAft>
            </a:pPr>
            <a:r>
              <a:rPr lang="en-US" sz="1050" dirty="0">
                <a:solidFill>
                  <a:srgbClr val="00B9F1"/>
                </a:solidFill>
                <a:effectLst/>
                <a:latin typeface="Noto Sans" panose="020B0502040504020204" pitchFamily="34" charset="0"/>
                <a:ea typeface="Noto Sans" panose="020B0502040504020204" pitchFamily="34" charset="0"/>
              </a:rPr>
              <a:t>Explore local stores and markets to uncover iodine-rich foods. Collaborate with your group to select stores, examine products, and document findings. Prepare a presentation for the class. Alternatively, conduct an online search.</a:t>
            </a:r>
            <a:endParaRPr lang="da-DK" sz="1100" dirty="0">
              <a:effectLst/>
              <a:latin typeface="Noto Sans" panose="020B0502040504020204" pitchFamily="34" charset="0"/>
              <a:ea typeface="Noto Sans" panose="020B0502040504020204" pitchFamily="34" charset="0"/>
            </a:endParaRPr>
          </a:p>
          <a:p>
            <a:pPr marL="1200785">
              <a:spcBef>
                <a:spcPts val="900"/>
              </a:spcBef>
              <a:spcAft>
                <a:spcPts val="0"/>
              </a:spcAft>
            </a:pPr>
            <a:r>
              <a:rPr lang="en-US" sz="1000" b="1" dirty="0">
                <a:solidFill>
                  <a:srgbClr val="00B9F1"/>
                </a:solidFill>
                <a:effectLst/>
                <a:latin typeface="Noto Sans" panose="020B0502040504020204" pitchFamily="34" charset="0"/>
                <a:ea typeface="Noto Sans" panose="020B0502040504020204" pitchFamily="34" charset="0"/>
              </a:rPr>
              <a:t>Find</a:t>
            </a:r>
            <a:r>
              <a:rPr lang="en-US" sz="1000" b="1" spc="40"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guidelines</a:t>
            </a:r>
            <a:r>
              <a:rPr lang="en-US" sz="1000" b="1" spc="45"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for</a:t>
            </a:r>
            <a:r>
              <a:rPr lang="en-US" sz="1000" b="1" spc="45"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your</a:t>
            </a:r>
            <a:r>
              <a:rPr lang="en-US" sz="1000" b="1" spc="45" dirty="0">
                <a:solidFill>
                  <a:srgbClr val="00B9F1"/>
                </a:solidFill>
                <a:effectLst/>
                <a:latin typeface="Noto Sans" panose="020B0502040504020204" pitchFamily="34" charset="0"/>
                <a:ea typeface="Noto Sans" panose="020B0502040504020204" pitchFamily="34" charset="0"/>
              </a:rPr>
              <a:t> </a:t>
            </a:r>
            <a:r>
              <a:rPr lang="en-US" sz="1000" b="1" dirty="0">
                <a:solidFill>
                  <a:srgbClr val="00B9F1"/>
                </a:solidFill>
                <a:effectLst/>
                <a:latin typeface="Noto Sans" panose="020B0502040504020204" pitchFamily="34" charset="0"/>
                <a:ea typeface="Noto Sans" panose="020B0502040504020204" pitchFamily="34" charset="0"/>
              </a:rPr>
              <a:t>investigation</a:t>
            </a:r>
            <a:r>
              <a:rPr lang="en-US" sz="1000" b="1" spc="45" dirty="0">
                <a:solidFill>
                  <a:srgbClr val="00B9F1"/>
                </a:solidFill>
                <a:effectLst/>
                <a:latin typeface="Noto Sans" panose="020B0502040504020204" pitchFamily="34" charset="0"/>
                <a:ea typeface="Noto Sans" panose="020B0502040504020204" pitchFamily="34" charset="0"/>
              </a:rPr>
              <a:t> </a:t>
            </a:r>
            <a:r>
              <a:rPr lang="en-US" sz="1000" b="1" spc="-10" dirty="0">
                <a:solidFill>
                  <a:srgbClr val="00B9F1"/>
                </a:solidFill>
                <a:effectLst/>
                <a:latin typeface="Noto Sans" panose="020B0502040504020204" pitchFamily="34" charset="0"/>
                <a:ea typeface="Noto Sans" panose="020B0502040504020204" pitchFamily="34" charset="0"/>
              </a:rPr>
              <a:t>on the </a:t>
            </a:r>
            <a:r>
              <a:rPr lang="en-US" sz="1000" b="1" dirty="0">
                <a:solidFill>
                  <a:srgbClr val="00B9F1"/>
                </a:solidFill>
                <a:effectLst/>
                <a:latin typeface="Noto Sans" panose="020B0502040504020204" pitchFamily="34" charset="0"/>
                <a:ea typeface="Noto Sans" panose="020B0502040504020204" pitchFamily="34" charset="0"/>
              </a:rPr>
              <a:t>ABC of </a:t>
            </a:r>
            <a:r>
              <a:rPr lang="en-US" sz="1000" b="1" dirty="0">
                <a:solidFill>
                  <a:srgbClr val="00B9F1"/>
                </a:solidFill>
                <a:latin typeface="Noto Sans" panose="020B0502040504020204" pitchFamily="34" charset="0"/>
                <a:ea typeface="Noto Sans" panose="020B0502040504020204" pitchFamily="34" charset="0"/>
              </a:rPr>
              <a:t>i</a:t>
            </a:r>
            <a:r>
              <a:rPr lang="en-US" sz="1000" b="1" dirty="0">
                <a:solidFill>
                  <a:srgbClr val="00B9F1"/>
                </a:solidFill>
                <a:effectLst/>
                <a:latin typeface="Noto Sans" panose="020B0502040504020204" pitchFamily="34" charset="0"/>
                <a:ea typeface="Noto Sans" panose="020B0502040504020204" pitchFamily="34" charset="0"/>
              </a:rPr>
              <a:t>odine platform </a:t>
            </a:r>
            <a:endParaRPr lang="da-DK" sz="1100" dirty="0">
              <a:effectLst/>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45459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rgbClr val="B3186D"/>
                </a:solidFill>
                <a:latin typeface="Sans open"/>
                <a:ea typeface="Calibri" panose="020F0502020204030204" pitchFamily="34" charset="0"/>
                <a:cs typeface="Times New Roman" panose="02020603050405020304" pitchFamily="18" charset="0"/>
              </a:rPr>
              <a:t>Why is iodine important?</a:t>
            </a:r>
            <a:endParaRPr lang="en-GB" dirty="0"/>
          </a:p>
        </p:txBody>
      </p:sp>
      <p:sp>
        <p:nvSpPr>
          <p:cNvPr id="3" name="Pladsholder til indhold 2"/>
          <p:cNvSpPr>
            <a:spLocks noGrp="1"/>
          </p:cNvSpPr>
          <p:nvPr>
            <p:ph idx="1"/>
          </p:nvPr>
        </p:nvSpPr>
        <p:spPr/>
        <p:txBody>
          <a:bodyPr/>
          <a:lstStyle/>
          <a:p>
            <a:pPr marL="0" indent="0">
              <a:buNone/>
            </a:pPr>
            <a:r>
              <a:rPr lang="en-US" dirty="0"/>
              <a:t>Iodine is needed before you are born, very early in life, throughout your childhood, and when you are planning to have a baby. </a:t>
            </a:r>
          </a:p>
        </p:txBody>
      </p:sp>
      <p:pic>
        <p:nvPicPr>
          <p:cNvPr id="4" name="Billede 3"/>
          <p:cNvPicPr>
            <a:picLocks noChangeAspect="1"/>
          </p:cNvPicPr>
          <p:nvPr/>
        </p:nvPicPr>
        <p:blipFill rotWithShape="1">
          <a:blip r:embed="rId3"/>
          <a:srcRect l="1404" t="2652"/>
          <a:stretch/>
        </p:blipFill>
        <p:spPr>
          <a:xfrm>
            <a:off x="1377387" y="3022220"/>
            <a:ext cx="8333772" cy="3673734"/>
          </a:xfrm>
          <a:prstGeom prst="rect">
            <a:avLst/>
          </a:prstGeom>
        </p:spPr>
      </p:pic>
    </p:spTree>
    <p:extLst>
      <p:ext uri="{BB962C8B-B14F-4D97-AF65-F5344CB8AC3E}">
        <p14:creationId xmlns:p14="http://schemas.microsoft.com/office/powerpoint/2010/main" val="3566011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Group work in module C</a:t>
            </a:r>
            <a:endParaRPr lang="en-GB" dirty="0"/>
          </a:p>
        </p:txBody>
      </p:sp>
      <p:pic>
        <p:nvPicPr>
          <p:cNvPr id="4" name="Pladsholder til indhold 3"/>
          <p:cNvPicPr>
            <a:picLocks noGrp="1" noChangeAspect="1"/>
          </p:cNvPicPr>
          <p:nvPr>
            <p:ph idx="1"/>
          </p:nvPr>
        </p:nvPicPr>
        <p:blipFill>
          <a:blip r:embed="rId3"/>
          <a:stretch>
            <a:fillRect/>
          </a:stretch>
        </p:blipFill>
        <p:spPr>
          <a:xfrm>
            <a:off x="1142033" y="1825625"/>
            <a:ext cx="9561960" cy="4199394"/>
          </a:xfrm>
          <a:prstGeom prst="rect">
            <a:avLst/>
          </a:prstGeom>
        </p:spPr>
      </p:pic>
    </p:spTree>
    <p:extLst>
      <p:ext uri="{BB962C8B-B14F-4D97-AF65-F5344CB8AC3E}">
        <p14:creationId xmlns:p14="http://schemas.microsoft.com/office/powerpoint/2010/main" val="374909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a:solidFill>
                  <a:srgbClr val="B3186D"/>
                </a:solidFill>
                <a:latin typeface="Sans open"/>
                <a:ea typeface="Calibri" panose="020F0502020204030204" pitchFamily="34" charset="0"/>
                <a:cs typeface="Times New Roman" panose="02020603050405020304" pitchFamily="18" charset="0"/>
              </a:rPr>
              <a:t>Does everyone in the world have access to iodine in their diet?</a:t>
            </a:r>
            <a:endParaRPr lang="da-DK" sz="54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25625"/>
            <a:ext cx="7171481" cy="4592536"/>
          </a:xfrm>
        </p:spPr>
        <p:txBody>
          <a:bodyPr>
            <a:noAutofit/>
          </a:bodyPr>
          <a:lstStyle/>
          <a:p>
            <a:pPr marL="0" indent="0">
              <a:buNone/>
            </a:pPr>
            <a:r>
              <a:rPr lang="en-US" dirty="0"/>
              <a:t>Most normal diets in many countries lack sufficient iodine.</a:t>
            </a:r>
          </a:p>
          <a:p>
            <a:pPr marL="0" indent="0">
              <a:buNone/>
            </a:pPr>
            <a:r>
              <a:rPr lang="en-US" dirty="0"/>
              <a:t>Iodine status is monitored by governments by checking iodine content in urine during national or regional surveys. </a:t>
            </a:r>
          </a:p>
          <a:p>
            <a:pPr marL="0" indent="0">
              <a:buNone/>
            </a:pPr>
            <a:r>
              <a:rPr lang="en-US" dirty="0"/>
              <a:t>Because of a global campaign to add iodine to household salt, much of the world’s population has access to the tiny amounts of iodine they need. However, in some countries, including the United Kingdom and the Republic of Cyprus, people do not have access to </a:t>
            </a:r>
            <a:r>
              <a:rPr lang="en-US" dirty="0" err="1"/>
              <a:t>iodised</a:t>
            </a:r>
            <a:r>
              <a:rPr lang="en-US" dirty="0"/>
              <a:t> salt.   </a:t>
            </a:r>
          </a:p>
          <a:p>
            <a:pPr marL="0" indent="0">
              <a:buNone/>
            </a:pPr>
            <a:endParaRPr lang="en-US" dirty="0"/>
          </a:p>
          <a:p>
            <a:pPr marL="0" indent="0">
              <a:buNone/>
            </a:pPr>
            <a:endParaRPr lang="en-US" dirty="0"/>
          </a:p>
          <a:p>
            <a:pPr marL="0" indent="0">
              <a:buNone/>
            </a:pPr>
            <a:r>
              <a:rPr lang="en-US" dirty="0"/>
              <a:t> </a:t>
            </a:r>
            <a:endParaRPr lang="en-GB" dirty="0"/>
          </a:p>
        </p:txBody>
      </p:sp>
      <p:pic>
        <p:nvPicPr>
          <p:cNvPr id="9" name="Billede 8"/>
          <p:cNvPicPr>
            <a:picLocks noChangeAspect="1"/>
          </p:cNvPicPr>
          <p:nvPr/>
        </p:nvPicPr>
        <p:blipFill>
          <a:blip r:embed="rId3"/>
          <a:stretch>
            <a:fillRect/>
          </a:stretch>
        </p:blipFill>
        <p:spPr>
          <a:xfrm>
            <a:off x="7893489" y="1690687"/>
            <a:ext cx="4186033" cy="2348877"/>
          </a:xfrm>
          <a:prstGeom prst="rect">
            <a:avLst/>
          </a:prstGeom>
        </p:spPr>
      </p:pic>
      <p:pic>
        <p:nvPicPr>
          <p:cNvPr id="10" name="Billed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745" y="4039564"/>
            <a:ext cx="2583065" cy="1721314"/>
          </a:xfrm>
          <a:prstGeom prst="rect">
            <a:avLst/>
          </a:prstGeom>
        </p:spPr>
      </p:pic>
    </p:spTree>
    <p:extLst>
      <p:ext uri="{BB962C8B-B14F-4D97-AF65-F5344CB8AC3E}">
        <p14:creationId xmlns:p14="http://schemas.microsoft.com/office/powerpoint/2010/main" val="2060464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noAutofit/>
          </a:bodyPr>
          <a:lstStyle/>
          <a:p>
            <a:r>
              <a:rPr lang="en-US" sz="3200" dirty="0">
                <a:solidFill>
                  <a:srgbClr val="B3186D"/>
                </a:solidFill>
                <a:latin typeface="Sans open"/>
                <a:ea typeface="Calibri" panose="020F0502020204030204" pitchFamily="34" charset="0"/>
                <a:cs typeface="Times New Roman" panose="02020603050405020304" pitchFamily="18" charset="0"/>
              </a:rPr>
              <a:t>Find your country to see iodine status</a:t>
            </a:r>
            <a:br>
              <a:rPr lang="en-US" sz="3200" dirty="0">
                <a:solidFill>
                  <a:srgbClr val="B3186D"/>
                </a:solidFill>
                <a:latin typeface="Sans open"/>
                <a:ea typeface="Calibri" panose="020F0502020204030204" pitchFamily="34" charset="0"/>
                <a:cs typeface="Times New Roman" panose="02020603050405020304" pitchFamily="18" charset="0"/>
              </a:rPr>
            </a:br>
            <a:endParaRPr lang="en-GB" sz="3200" dirty="0"/>
          </a:p>
        </p:txBody>
      </p:sp>
      <p:pic>
        <p:nvPicPr>
          <p:cNvPr id="7" name="Picture 6">
            <a:extLst>
              <a:ext uri="{FF2B5EF4-FFF2-40B4-BE49-F238E27FC236}">
                <a16:creationId xmlns:a16="http://schemas.microsoft.com/office/drawing/2014/main" id="{DBF046E8-DEC6-C442-68D1-C9CB4325E120}"/>
              </a:ext>
            </a:extLst>
          </p:cNvPr>
          <p:cNvPicPr>
            <a:picLocks noChangeAspect="1"/>
          </p:cNvPicPr>
          <p:nvPr/>
        </p:nvPicPr>
        <p:blipFill>
          <a:blip r:embed="rId3"/>
          <a:stretch>
            <a:fillRect/>
          </a:stretch>
        </p:blipFill>
        <p:spPr>
          <a:xfrm>
            <a:off x="1260927" y="1362565"/>
            <a:ext cx="9670146" cy="5046853"/>
          </a:xfrm>
          <a:prstGeom prst="rect">
            <a:avLst/>
          </a:prstGeom>
        </p:spPr>
      </p:pic>
    </p:spTree>
    <p:extLst>
      <p:ext uri="{BB962C8B-B14F-4D97-AF65-F5344CB8AC3E}">
        <p14:creationId xmlns:p14="http://schemas.microsoft.com/office/powerpoint/2010/main" val="86426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900" dirty="0">
                <a:solidFill>
                  <a:srgbClr val="B3186D"/>
                </a:solidFill>
                <a:latin typeface="Sans open"/>
                <a:ea typeface="Calibri" panose="020F0502020204030204" pitchFamily="34" charset="0"/>
                <a:cs typeface="Times New Roman" panose="02020603050405020304" pitchFamily="18" charset="0"/>
              </a:rPr>
              <a:t>What is the history of iodine deficiency?</a:t>
            </a:r>
            <a:endParaRPr lang="da-DK" sz="4900" dirty="0">
              <a:solidFill>
                <a:srgbClr val="B3186D"/>
              </a:solidFill>
              <a:latin typeface="Sans open"/>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a:t>Iodine deficiency has a long history. In 326 BCE, Alexander the Great saw swollen necks in residents of the northern area of present-day Pakistan. This was </a:t>
            </a:r>
            <a:r>
              <a:rPr lang="en-US" dirty="0" err="1"/>
              <a:t>goitre</a:t>
            </a:r>
            <a:r>
              <a:rPr lang="en-US" dirty="0"/>
              <a:t>, a swelling of the thyroid gland in the neck due to iodine deficiency. </a:t>
            </a:r>
          </a:p>
          <a:p>
            <a:pPr marL="0" indent="0">
              <a:buNone/>
            </a:pPr>
            <a:r>
              <a:rPr lang="en-US" dirty="0"/>
              <a:t>Switzerland was the first country in the world to </a:t>
            </a:r>
            <a:r>
              <a:rPr lang="en-US" dirty="0" err="1"/>
              <a:t>iodise</a:t>
            </a:r>
            <a:r>
              <a:rPr lang="en-US" dirty="0"/>
              <a:t> salt (add iodine to salt) as a way of tackling the problem of iodine deficiency, and has been doing so for more than a hundred years. Before that, there were high rates of severe and permanent mental impairment, </a:t>
            </a:r>
            <a:r>
              <a:rPr lang="en-GB" dirty="0"/>
              <a:t>especially in regions with low iodine levels in soil and plants.</a:t>
            </a:r>
          </a:p>
        </p:txBody>
      </p:sp>
      <p:sp>
        <p:nvSpPr>
          <p:cNvPr id="4" name="Rectangle 3"/>
          <p:cNvSpPr/>
          <p:nvPr/>
        </p:nvSpPr>
        <p:spPr>
          <a:xfrm>
            <a:off x="838200" y="1825625"/>
            <a:ext cx="2566012" cy="4346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096000" y="4664371"/>
            <a:ext cx="2860713" cy="469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1079653" y="3060221"/>
            <a:ext cx="4649118" cy="1432193"/>
          </a:xfrm>
          <a:prstGeom prst="wedgeRectCallout">
            <a:avLst>
              <a:gd name="adj1" fmla="val -42913"/>
              <a:gd name="adj2" fmla="val -1028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Iodine deficiency</a:t>
            </a:r>
            <a:r>
              <a:rPr lang="en-GB" dirty="0">
                <a:solidFill>
                  <a:schemeClr val="tx1"/>
                </a:solidFill>
              </a:rPr>
              <a:t> or micronutrient deficiency is when your body doesn’t get enough of something it needs, such as important vitamins and minerals, like iodine.</a:t>
            </a:r>
            <a:endParaRPr lang="en-GB" dirty="0"/>
          </a:p>
        </p:txBody>
      </p:sp>
      <p:sp>
        <p:nvSpPr>
          <p:cNvPr id="8" name="Rectangular Callout 7"/>
          <p:cNvSpPr/>
          <p:nvPr/>
        </p:nvSpPr>
        <p:spPr>
          <a:xfrm>
            <a:off x="6632154" y="1509312"/>
            <a:ext cx="4649118" cy="1865926"/>
          </a:xfrm>
          <a:prstGeom prst="wedgeRectCallout">
            <a:avLst>
              <a:gd name="adj1" fmla="val -44099"/>
              <a:gd name="adj2" fmla="val 123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Mental impairment</a:t>
            </a:r>
            <a:r>
              <a:rPr lang="en-GB" dirty="0">
                <a:solidFill>
                  <a:schemeClr val="tx1"/>
                </a:solidFill>
              </a:rPr>
              <a:t> involves difficulties in cognitive functions such as learning, understanding, remembering, or problem-solving, which might affect an individual's ability to grasp information or interact with the world in typical ways.</a:t>
            </a:r>
            <a:endParaRPr lang="da-DK" dirty="0">
              <a:solidFill>
                <a:schemeClr val="tx1"/>
              </a:solidFill>
            </a:endParaRPr>
          </a:p>
        </p:txBody>
      </p:sp>
    </p:spTree>
    <p:extLst>
      <p:ext uri="{BB962C8B-B14F-4D97-AF65-F5344CB8AC3E}">
        <p14:creationId xmlns:p14="http://schemas.microsoft.com/office/powerpoint/2010/main" val="394427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B3186D"/>
                </a:solidFill>
                <a:latin typeface="Sans open"/>
                <a:ea typeface="Calibri" panose="020F0502020204030204" pitchFamily="34" charset="0"/>
                <a:cs typeface="Times New Roman" panose="02020603050405020304" pitchFamily="18" charset="0"/>
              </a:rPr>
              <a:t>What is the history of iodine deficiency?</a:t>
            </a:r>
            <a:endParaRPr lang="en-GB" dirty="0"/>
          </a:p>
        </p:txBody>
      </p:sp>
      <p:sp>
        <p:nvSpPr>
          <p:cNvPr id="3" name="Content Placeholder 2"/>
          <p:cNvSpPr>
            <a:spLocks noGrp="1"/>
          </p:cNvSpPr>
          <p:nvPr>
            <p:ph idx="1"/>
          </p:nvPr>
        </p:nvSpPr>
        <p:spPr>
          <a:xfrm>
            <a:off x="838201" y="1825625"/>
            <a:ext cx="7426124" cy="4351338"/>
          </a:xfrm>
        </p:spPr>
        <p:txBody>
          <a:bodyPr/>
          <a:lstStyle/>
          <a:p>
            <a:pPr marL="0" indent="0">
              <a:buNone/>
            </a:pPr>
            <a:r>
              <a:rPr lang="en-US" dirty="0"/>
              <a:t>About 30 years ago, international leaders, the salt industry and people all over the world came together in a campaign to </a:t>
            </a:r>
            <a:r>
              <a:rPr lang="en-US" dirty="0" err="1"/>
              <a:t>iodise</a:t>
            </a:r>
            <a:r>
              <a:rPr lang="en-US" dirty="0"/>
              <a:t> salt, called Universal Salt </a:t>
            </a:r>
            <a:r>
              <a:rPr lang="en-US" dirty="0" err="1"/>
              <a:t>Iodi</a:t>
            </a:r>
            <a:r>
              <a:rPr lang="hu-HU" dirty="0"/>
              <a:t>s</a:t>
            </a:r>
            <a:r>
              <a:rPr lang="en-US" dirty="0" err="1"/>
              <a:t>ation</a:t>
            </a:r>
            <a:r>
              <a:rPr lang="en-US" dirty="0"/>
              <a:t>. Thanks to this campaign, we no longer see the signs of severe iodine deficiency in most parts of the world. </a:t>
            </a:r>
          </a:p>
          <a:p>
            <a:pPr marL="0" indent="0">
              <a:buNone/>
            </a:pPr>
            <a:r>
              <a:rPr lang="en-US" dirty="0"/>
              <a:t>However, we still see moderate and mild deficiencies, mostly due to lack of attention to use of </a:t>
            </a:r>
            <a:r>
              <a:rPr lang="en-US" dirty="0" err="1"/>
              <a:t>iodised</a:t>
            </a:r>
            <a:r>
              <a:rPr lang="en-US" dirty="0"/>
              <a:t> salt and eating iodine-rich foods.</a:t>
            </a:r>
          </a:p>
          <a:p>
            <a:pPr marL="0" indent="0">
              <a:buNone/>
            </a:pPr>
            <a:endParaRPr lang="en-US"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2817">
            <a:off x="8340703" y="1989596"/>
            <a:ext cx="2918277" cy="3501932"/>
          </a:xfrm>
          <a:prstGeom prst="rect">
            <a:avLst/>
          </a:prstGeom>
        </p:spPr>
      </p:pic>
    </p:spTree>
    <p:extLst>
      <p:ext uri="{BB962C8B-B14F-4D97-AF65-F5344CB8AC3E}">
        <p14:creationId xmlns:p14="http://schemas.microsoft.com/office/powerpoint/2010/main" val="278214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941" y="236941"/>
            <a:ext cx="2549510" cy="3606323"/>
          </a:xfrm>
          <a:prstGeom prst="rect">
            <a:avLst/>
          </a:prstGeom>
        </p:spPr>
      </p:pic>
      <p:sp>
        <p:nvSpPr>
          <p:cNvPr id="2" name="Title 1"/>
          <p:cNvSpPr>
            <a:spLocks noGrp="1"/>
          </p:cNvSpPr>
          <p:nvPr>
            <p:ph type="title"/>
          </p:nvPr>
        </p:nvSpPr>
        <p:spPr/>
        <p:txBody>
          <a:bodyPr>
            <a:normAutofit/>
          </a:bodyPr>
          <a:lstStyle/>
          <a:p>
            <a:pPr marL="0" indent="0"/>
            <a:r>
              <a:rPr lang="en-US" dirty="0">
                <a:solidFill>
                  <a:srgbClr val="B3186D"/>
                </a:solidFill>
                <a:latin typeface="Sans open"/>
                <a:ea typeface="Calibri" panose="020F0502020204030204" pitchFamily="34" charset="0"/>
                <a:cs typeface="Times New Roman" panose="02020603050405020304" pitchFamily="18" charset="0"/>
              </a:rPr>
              <a:t>Iodine: Fueling growth and energy </a:t>
            </a:r>
          </a:p>
        </p:txBody>
      </p:sp>
      <p:sp>
        <p:nvSpPr>
          <p:cNvPr id="3" name="Content Placeholder 2"/>
          <p:cNvSpPr>
            <a:spLocks noGrp="1"/>
          </p:cNvSpPr>
          <p:nvPr>
            <p:ph idx="1"/>
          </p:nvPr>
        </p:nvSpPr>
        <p:spPr>
          <a:xfrm>
            <a:off x="838200" y="1868389"/>
            <a:ext cx="8083487" cy="4351338"/>
          </a:xfrm>
        </p:spPr>
        <p:txBody>
          <a:bodyPr>
            <a:normAutofit/>
          </a:bodyPr>
          <a:lstStyle/>
          <a:p>
            <a:pPr marL="0" indent="0">
              <a:buNone/>
            </a:pPr>
            <a:r>
              <a:rPr lang="en-US" dirty="0"/>
              <a:t>You need iodine to produce thyroid hormones, which are necessary for growth and metabolism. The thyroid gland is in front of your neck, below the </a:t>
            </a:r>
            <a:r>
              <a:rPr lang="hu-HU" dirty="0" err="1"/>
              <a:t>Adam’s</a:t>
            </a:r>
            <a:r>
              <a:rPr lang="hu-HU" dirty="0"/>
              <a:t> </a:t>
            </a:r>
            <a:r>
              <a:rPr lang="hu-HU" dirty="0" err="1"/>
              <a:t>apple</a:t>
            </a:r>
            <a:r>
              <a:rPr lang="en-US" dirty="0"/>
              <a:t>. If it cannot produce the right amount of thyroid hormones, this may lead to negative health effects. Also, if the thyroid gland does not get enough iodine, it may lead to thyroid diseases (too little or too much of the thyroid hormone is produced). Since the thyroid hormones are important for metabolism, iodine deficiency may lead to problems regulating body temperature, fatigue, tiredness, and weight changes. </a:t>
            </a:r>
          </a:p>
          <a:p>
            <a:pPr marL="0" indent="0">
              <a:buNone/>
            </a:pPr>
            <a:endParaRPr lang="da-DK" dirty="0"/>
          </a:p>
          <a:p>
            <a:pPr marL="0" indent="0">
              <a:buNone/>
            </a:pPr>
            <a:endParaRPr lang="en-GB" dirty="0"/>
          </a:p>
        </p:txBody>
      </p:sp>
      <p:grpSp>
        <p:nvGrpSpPr>
          <p:cNvPr id="14" name="Gruppe 13"/>
          <p:cNvGrpSpPr/>
          <p:nvPr/>
        </p:nvGrpSpPr>
        <p:grpSpPr>
          <a:xfrm>
            <a:off x="8908279" y="3017945"/>
            <a:ext cx="3124154" cy="2330876"/>
            <a:chOff x="8762035" y="4375027"/>
            <a:chExt cx="3159889" cy="2363267"/>
          </a:xfrm>
        </p:grpSpPr>
        <p:sp>
          <p:nvSpPr>
            <p:cNvPr id="9" name="Afrundet rektangel 8"/>
            <p:cNvSpPr/>
            <p:nvPr/>
          </p:nvSpPr>
          <p:spPr>
            <a:xfrm>
              <a:off x="8762035" y="4835212"/>
              <a:ext cx="3159889" cy="1878275"/>
            </a:xfrm>
            <a:prstGeom prst="roundRect">
              <a:avLst/>
            </a:prstGeom>
            <a:solidFill>
              <a:srgbClr val="B31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frundet rektangel 10"/>
            <p:cNvSpPr/>
            <p:nvPr/>
          </p:nvSpPr>
          <p:spPr>
            <a:xfrm>
              <a:off x="9097701" y="4375027"/>
              <a:ext cx="1018572" cy="564967"/>
            </a:xfrm>
            <a:prstGeom prst="roundRect">
              <a:avLst/>
            </a:prstGeom>
            <a:solidFill>
              <a:srgbClr val="B318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kstfelt 11"/>
            <p:cNvSpPr txBox="1"/>
            <p:nvPr/>
          </p:nvSpPr>
          <p:spPr>
            <a:xfrm>
              <a:off x="9242337" y="4436285"/>
              <a:ext cx="1238491" cy="430887"/>
            </a:xfrm>
            <a:prstGeom prst="rect">
              <a:avLst/>
            </a:prstGeom>
            <a:noFill/>
          </p:spPr>
          <p:txBody>
            <a:bodyPr wrap="square" rtlCol="0">
              <a:spAutoFit/>
            </a:bodyPr>
            <a:lstStyle/>
            <a:p>
              <a:r>
                <a:rPr lang="en-GB" sz="2200" dirty="0">
                  <a:solidFill>
                    <a:schemeClr val="bg1"/>
                  </a:solidFill>
                  <a:latin typeface="Open Sans" panose="020B0606030504020204" pitchFamily="34" charset="0"/>
                  <a:ea typeface="Open Sans" panose="020B0606030504020204" pitchFamily="34" charset="0"/>
                  <a:cs typeface="Open Sans" panose="020B0606030504020204" pitchFamily="34" charset="0"/>
                </a:rPr>
                <a:t>Fact</a:t>
              </a:r>
            </a:p>
          </p:txBody>
        </p:sp>
        <p:sp>
          <p:nvSpPr>
            <p:cNvPr id="13" name="Tekstfelt 12"/>
            <p:cNvSpPr txBox="1"/>
            <p:nvPr/>
          </p:nvSpPr>
          <p:spPr>
            <a:xfrm>
              <a:off x="8924081" y="4928383"/>
              <a:ext cx="2868499" cy="1809911"/>
            </a:xfrm>
            <a:prstGeom prst="rect">
              <a:avLst/>
            </a:prstGeom>
            <a:noFill/>
          </p:spPr>
          <p:txBody>
            <a:bodyPr wrap="square" rtlCol="0">
              <a:spAutoFit/>
            </a:bodyPr>
            <a:lstStyle/>
            <a:p>
              <a:r>
                <a:rPr lang="en-US" sz="2200" dirty="0">
                  <a:solidFill>
                    <a:schemeClr val="bg1"/>
                  </a:solidFill>
                </a:rPr>
                <a:t>The thyroid gland is a small butterfly-shaped gland in the front of your neck, below the Adam’s apple</a:t>
              </a:r>
              <a:r>
                <a:rPr lang="hu-HU" sz="2200" dirty="0">
                  <a:solidFill>
                    <a:schemeClr val="bg1"/>
                  </a:solidFill>
                </a:rPr>
                <a:t>.</a:t>
              </a:r>
              <a:endParaRPr lang="en-US" sz="2200" dirty="0">
                <a:solidFill>
                  <a:schemeClr val="bg1"/>
                </a:solidFill>
              </a:endParaRPr>
            </a:p>
          </p:txBody>
        </p:sp>
      </p:grpSp>
    </p:spTree>
    <p:extLst>
      <p:ext uri="{BB962C8B-B14F-4D97-AF65-F5344CB8AC3E}">
        <p14:creationId xmlns:p14="http://schemas.microsoft.com/office/powerpoint/2010/main" val="12973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EF8F4D-0BFA-49D6-8069-3C65D089183F}">
  <we:reference id="wa104381063" version="1.0.0.1" store="da-DK"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10146</TotalTime>
  <Words>3699</Words>
  <Application>Microsoft Office PowerPoint</Application>
  <PresentationFormat>Szélesvásznú</PresentationFormat>
  <Paragraphs>356</Paragraphs>
  <Slides>40</Slides>
  <Notes>40</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40</vt:i4>
      </vt:variant>
    </vt:vector>
  </HeadingPairs>
  <TitlesOfParts>
    <vt:vector size="50" baseType="lpstr">
      <vt:lpstr>Aptos</vt:lpstr>
      <vt:lpstr>Arial</vt:lpstr>
      <vt:lpstr>Barlow-Regular</vt:lpstr>
      <vt:lpstr>Calibri</vt:lpstr>
      <vt:lpstr>Calibri Light</vt:lpstr>
      <vt:lpstr>Noto Sans</vt:lpstr>
      <vt:lpstr>Open Sans</vt:lpstr>
      <vt:lpstr>Sans open</vt:lpstr>
      <vt:lpstr>Wingdings</vt:lpstr>
      <vt:lpstr>Office Theme</vt:lpstr>
      <vt:lpstr>The ABC of Iodine  </vt:lpstr>
      <vt:lpstr>Iodine feedback tool</vt:lpstr>
      <vt:lpstr>Why is iodine important?</vt:lpstr>
      <vt:lpstr>Why is iodine important?</vt:lpstr>
      <vt:lpstr>Does everyone in the world have access to iodine in their diet?</vt:lpstr>
      <vt:lpstr>Find your country to see iodine status </vt:lpstr>
      <vt:lpstr>What is the history of iodine deficiency?</vt:lpstr>
      <vt:lpstr>What is the history of iodine deficiency?</vt:lpstr>
      <vt:lpstr>Iodine: Fueling growth and energy </vt:lpstr>
      <vt:lpstr>Iodine in pregnancy: growth and brain development of the baby</vt:lpstr>
      <vt:lpstr>Why should we care about iodine deficiency today?</vt:lpstr>
      <vt:lpstr>Getting the proper amount of iodine is important for good health</vt:lpstr>
      <vt:lpstr>Recommended intake  – also for pregnancy and breastfeeding</vt:lpstr>
      <vt:lpstr>Recommended intake</vt:lpstr>
      <vt:lpstr>The iodine cycle</vt:lpstr>
      <vt:lpstr>The iodine cycle</vt:lpstr>
      <vt:lpstr>How can countries ensure that people are getting enough iodine in their diets? </vt:lpstr>
      <vt:lpstr>How can countries ensure that people are getting enough iodine in their diets? </vt:lpstr>
      <vt:lpstr>Iodine sources Portion sizes to get the recommended amounts of iodine through diet</vt:lpstr>
      <vt:lpstr>Isn’t salt bad for us?</vt:lpstr>
      <vt:lpstr>Designing iodine-rich meals: A group exercise</vt:lpstr>
      <vt:lpstr>Things to remember</vt:lpstr>
      <vt:lpstr>Crossword</vt:lpstr>
      <vt:lpstr>Spot the errors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Module A exercises - answers</vt:lpstr>
      <vt:lpstr>Group work in module B</vt:lpstr>
      <vt:lpstr>Group work in module C</vt:lpstr>
    </vt:vector>
  </TitlesOfParts>
  <Company>SUND - 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Bodil Just Christensen</dc:creator>
  <cp:lastModifiedBy>Anna Bokor</cp:lastModifiedBy>
  <cp:revision>112</cp:revision>
  <cp:lastPrinted>2024-05-13T13:02:25Z</cp:lastPrinted>
  <dcterms:created xsi:type="dcterms:W3CDTF">2024-02-17T19:23:46Z</dcterms:created>
  <dcterms:modified xsi:type="dcterms:W3CDTF">2024-09-23T13:21:48Z</dcterms:modified>
</cp:coreProperties>
</file>