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302" r:id="rId6"/>
    <p:sldId id="306" r:id="rId7"/>
    <p:sldId id="295" r:id="rId8"/>
    <p:sldId id="258" r:id="rId9"/>
    <p:sldId id="296" r:id="rId10"/>
    <p:sldId id="260" r:id="rId11"/>
    <p:sldId id="308" r:id="rId12"/>
    <p:sldId id="276" r:id="rId13"/>
    <p:sldId id="261" r:id="rId14"/>
    <p:sldId id="262" r:id="rId15"/>
    <p:sldId id="263" r:id="rId16"/>
    <p:sldId id="265" r:id="rId17"/>
    <p:sldId id="267" r:id="rId18"/>
    <p:sldId id="297" r:id="rId19"/>
    <p:sldId id="268" r:id="rId20"/>
    <p:sldId id="309" r:id="rId21"/>
    <p:sldId id="269" r:id="rId22"/>
    <p:sldId id="271" r:id="rId23"/>
    <p:sldId id="270" r:id="rId24"/>
    <p:sldId id="272" r:id="rId25"/>
    <p:sldId id="273" r:id="rId26"/>
    <p:sldId id="274" r:id="rId27"/>
    <p:sldId id="277" r:id="rId28"/>
    <p:sldId id="301" r:id="rId29"/>
    <p:sldId id="278" r:id="rId30"/>
    <p:sldId id="290" r:id="rId31"/>
    <p:sldId id="279" r:id="rId32"/>
    <p:sldId id="281" r:id="rId33"/>
    <p:sldId id="291" r:id="rId34"/>
    <p:sldId id="282" r:id="rId35"/>
    <p:sldId id="292" r:id="rId36"/>
    <p:sldId id="283" r:id="rId37"/>
    <p:sldId id="293" r:id="rId38"/>
    <p:sldId id="284" r:id="rId39"/>
    <p:sldId id="294" r:id="rId40"/>
    <p:sldId id="285" r:id="rId41"/>
    <p:sldId id="303" r:id="rId42"/>
    <p:sldId id="286" r:id="rId43"/>
    <p:sldId id="304" r:id="rId44"/>
    <p:sldId id="287" r:id="rId45"/>
    <p:sldId id="305" r:id="rId46"/>
    <p:sldId id="299" r:id="rId47"/>
    <p:sldId id="300" r:id="rId4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1A80E-8043-92D9-A975-722BD301CD1F}" v="72" dt="2024-08-27T06:03:45.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a Soursou" userId="S::georgia.soursou@cut.ac.cy::f19dab83-329e-442d-a686-81d684932b2a" providerId="AD" clId="Web-{C30DF690-49C0-1305-D4F9-6A9432599984}"/>
    <pc:docChg chg="modSld">
      <pc:chgData name="Georgia Soursou" userId="S::georgia.soursou@cut.ac.cy::f19dab83-329e-442d-a686-81d684932b2a" providerId="AD" clId="Web-{C30DF690-49C0-1305-D4F9-6A9432599984}" dt="2024-06-06T09:06:27.425" v="21" actId="20577"/>
      <pc:docMkLst>
        <pc:docMk/>
      </pc:docMkLst>
      <pc:sldChg chg="modSp">
        <pc:chgData name="Georgia Soursou" userId="S::georgia.soursou@cut.ac.cy::f19dab83-329e-442d-a686-81d684932b2a" providerId="AD" clId="Web-{C30DF690-49C0-1305-D4F9-6A9432599984}" dt="2024-06-06T09:06:24.159" v="20" actId="20577"/>
        <pc:sldMkLst>
          <pc:docMk/>
          <pc:sldMk cId="712438290" sldId="257"/>
        </pc:sldMkLst>
        <pc:spChg chg="mod">
          <ac:chgData name="Georgia Soursou" userId="S::georgia.soursou@cut.ac.cy::f19dab83-329e-442d-a686-81d684932b2a" providerId="AD" clId="Web-{C30DF690-49C0-1305-D4F9-6A9432599984}" dt="2024-06-06T09:06:24.159" v="20" actId="20577"/>
          <ac:spMkLst>
            <pc:docMk/>
            <pc:sldMk cId="712438290" sldId="257"/>
            <ac:spMk id="2" creationId="{00000000-0000-0000-0000-000000000000}"/>
          </ac:spMkLst>
        </pc:spChg>
      </pc:sldChg>
      <pc:sldChg chg="modSp">
        <pc:chgData name="Georgia Soursou" userId="S::georgia.soursou@cut.ac.cy::f19dab83-329e-442d-a686-81d684932b2a" providerId="AD" clId="Web-{C30DF690-49C0-1305-D4F9-6A9432599984}" dt="2024-06-06T09:06:27.425" v="21" actId="20577"/>
        <pc:sldMkLst>
          <pc:docMk/>
          <pc:sldMk cId="3566011936" sldId="295"/>
        </pc:sldMkLst>
        <pc:spChg chg="mod">
          <ac:chgData name="Georgia Soursou" userId="S::georgia.soursou@cut.ac.cy::f19dab83-329e-442d-a686-81d684932b2a" providerId="AD" clId="Web-{C30DF690-49C0-1305-D4F9-6A9432599984}" dt="2024-06-06T09:06:27.425" v="21" actId="20577"/>
          <ac:spMkLst>
            <pc:docMk/>
            <pc:sldMk cId="3566011936" sldId="295"/>
            <ac:spMk id="2" creationId="{00000000-0000-0000-0000-000000000000}"/>
          </ac:spMkLst>
        </pc:spChg>
      </pc:sldChg>
    </pc:docChg>
  </pc:docChgLst>
  <pc:docChgLst>
    <pc:chgData name="Georgia Soursou" userId="S::georgia.soursou@cut.ac.cy::f19dab83-329e-442d-a686-81d684932b2a" providerId="AD" clId="Web-{24E58A26-252E-19DD-5567-0BFDB192B021}"/>
    <pc:docChg chg="modSld">
      <pc:chgData name="Georgia Soursou" userId="S::georgia.soursou@cut.ac.cy::f19dab83-329e-442d-a686-81d684932b2a" providerId="AD" clId="Web-{24E58A26-252E-19DD-5567-0BFDB192B021}" dt="2024-07-25T07:54:48.338" v="165" actId="1076"/>
      <pc:docMkLst>
        <pc:docMk/>
      </pc:docMkLst>
      <pc:sldChg chg="modSp">
        <pc:chgData name="Georgia Soursou" userId="S::georgia.soursou@cut.ac.cy::f19dab83-329e-442d-a686-81d684932b2a" providerId="AD" clId="Web-{24E58A26-252E-19DD-5567-0BFDB192B021}" dt="2024-07-25T07:49:07.454" v="122" actId="14100"/>
        <pc:sldMkLst>
          <pc:docMk/>
          <pc:sldMk cId="1297302378" sldId="261"/>
        </pc:sldMkLst>
        <pc:spChg chg="mod">
          <ac:chgData name="Georgia Soursou" userId="S::georgia.soursou@cut.ac.cy::f19dab83-329e-442d-a686-81d684932b2a" providerId="AD" clId="Web-{24E58A26-252E-19DD-5567-0BFDB192B021}" dt="2024-07-25T07:48:20.156" v="113" actId="20577"/>
          <ac:spMkLst>
            <pc:docMk/>
            <pc:sldMk cId="1297302378" sldId="261"/>
            <ac:spMk id="2" creationId="{00000000-0000-0000-0000-000000000000}"/>
          </ac:spMkLst>
        </pc:spChg>
        <pc:spChg chg="mod">
          <ac:chgData name="Georgia Soursou" userId="S::georgia.soursou@cut.ac.cy::f19dab83-329e-442d-a686-81d684932b2a" providerId="AD" clId="Web-{24E58A26-252E-19DD-5567-0BFDB192B021}" dt="2024-07-25T07:49:05.110" v="121" actId="14100"/>
          <ac:spMkLst>
            <pc:docMk/>
            <pc:sldMk cId="1297302378" sldId="261"/>
            <ac:spMk id="9" creationId="{00000000-0000-0000-0000-000000000000}"/>
          </ac:spMkLst>
        </pc:spChg>
        <pc:spChg chg="mod">
          <ac:chgData name="Georgia Soursou" userId="S::georgia.soursou@cut.ac.cy::f19dab83-329e-442d-a686-81d684932b2a" providerId="AD" clId="Web-{24E58A26-252E-19DD-5567-0BFDB192B021}" dt="2024-07-25T07:46:23.121" v="11" actId="14100"/>
          <ac:spMkLst>
            <pc:docMk/>
            <pc:sldMk cId="1297302378" sldId="261"/>
            <ac:spMk id="11" creationId="{00000000-0000-0000-0000-000000000000}"/>
          </ac:spMkLst>
        </pc:spChg>
        <pc:spChg chg="mod">
          <ac:chgData name="Georgia Soursou" userId="S::georgia.soursou@cut.ac.cy::f19dab83-329e-442d-a686-81d684932b2a" providerId="AD" clId="Web-{24E58A26-252E-19DD-5567-0BFDB192B021}" dt="2024-07-25T07:46:27.543" v="12" actId="14100"/>
          <ac:spMkLst>
            <pc:docMk/>
            <pc:sldMk cId="1297302378" sldId="261"/>
            <ac:spMk id="12" creationId="{00000000-0000-0000-0000-000000000000}"/>
          </ac:spMkLst>
        </pc:spChg>
        <pc:spChg chg="mod">
          <ac:chgData name="Georgia Soursou" userId="S::georgia.soursou@cut.ac.cy::f19dab83-329e-442d-a686-81d684932b2a" providerId="AD" clId="Web-{24E58A26-252E-19DD-5567-0BFDB192B021}" dt="2024-07-25T07:49:07.454" v="122" actId="14100"/>
          <ac:spMkLst>
            <pc:docMk/>
            <pc:sldMk cId="1297302378" sldId="261"/>
            <ac:spMk id="13" creationId="{00000000-0000-0000-0000-000000000000}"/>
          </ac:spMkLst>
        </pc:spChg>
        <pc:grpChg chg="mod">
          <ac:chgData name="Georgia Soursou" userId="S::georgia.soursou@cut.ac.cy::f19dab83-329e-442d-a686-81d684932b2a" providerId="AD" clId="Web-{24E58A26-252E-19DD-5567-0BFDB192B021}" dt="2024-07-25T07:48:49.485" v="118" actId="1076"/>
          <ac:grpSpMkLst>
            <pc:docMk/>
            <pc:sldMk cId="1297302378" sldId="261"/>
            <ac:grpSpMk id="14" creationId="{00000000-0000-0000-0000-000000000000}"/>
          </ac:grpSpMkLst>
        </pc:grpChg>
        <pc:picChg chg="mod">
          <ac:chgData name="Georgia Soursou" userId="S::georgia.soursou@cut.ac.cy::f19dab83-329e-442d-a686-81d684932b2a" providerId="AD" clId="Web-{24E58A26-252E-19DD-5567-0BFDB192B021}" dt="2024-07-25T07:48:44.625" v="117" actId="1076"/>
          <ac:picMkLst>
            <pc:docMk/>
            <pc:sldMk cId="1297302378" sldId="261"/>
            <ac:picMk id="4" creationId="{00000000-0000-0000-0000-000000000000}"/>
          </ac:picMkLst>
        </pc:picChg>
      </pc:sldChg>
      <pc:sldChg chg="modSp">
        <pc:chgData name="Georgia Soursou" userId="S::georgia.soursou@cut.ac.cy::f19dab83-329e-442d-a686-81d684932b2a" providerId="AD" clId="Web-{24E58A26-252E-19DD-5567-0BFDB192B021}" dt="2024-07-25T07:52:13.834" v="159" actId="14100"/>
        <pc:sldMkLst>
          <pc:docMk/>
          <pc:sldMk cId="4257181082" sldId="265"/>
        </pc:sldMkLst>
        <pc:spChg chg="mod">
          <ac:chgData name="Georgia Soursou" userId="S::georgia.soursou@cut.ac.cy::f19dab83-329e-442d-a686-81d684932b2a" providerId="AD" clId="Web-{24E58A26-252E-19DD-5567-0BFDB192B021}" dt="2024-07-25T07:52:13.834" v="159" actId="14100"/>
          <ac:spMkLst>
            <pc:docMk/>
            <pc:sldMk cId="4257181082" sldId="265"/>
            <ac:spMk id="2" creationId="{00000000-0000-0000-0000-000000000000}"/>
          </ac:spMkLst>
        </pc:spChg>
      </pc:sldChg>
      <pc:sldChg chg="addSp delSp modSp">
        <pc:chgData name="Georgia Soursou" userId="S::georgia.soursou@cut.ac.cy::f19dab83-329e-442d-a686-81d684932b2a" providerId="AD" clId="Web-{24E58A26-252E-19DD-5567-0BFDB192B021}" dt="2024-07-25T07:54:48.338" v="165" actId="1076"/>
        <pc:sldMkLst>
          <pc:docMk/>
          <pc:sldMk cId="864260610" sldId="296"/>
        </pc:sldMkLst>
        <pc:picChg chg="add mod">
          <ac:chgData name="Georgia Soursou" userId="S::georgia.soursou@cut.ac.cy::f19dab83-329e-442d-a686-81d684932b2a" providerId="AD" clId="Web-{24E58A26-252E-19DD-5567-0BFDB192B021}" dt="2024-07-25T07:54:48.338" v="165" actId="1076"/>
          <ac:picMkLst>
            <pc:docMk/>
            <pc:sldMk cId="864260610" sldId="296"/>
            <ac:picMk id="2" creationId="{068FC9E3-9AFB-1F3F-E213-FA104EA160A6}"/>
          </ac:picMkLst>
        </pc:picChg>
        <pc:picChg chg="del">
          <ac:chgData name="Georgia Soursou" userId="S::georgia.soursou@cut.ac.cy::f19dab83-329e-442d-a686-81d684932b2a" providerId="AD" clId="Web-{24E58A26-252E-19DD-5567-0BFDB192B021}" dt="2024-07-25T07:54:21.212" v="160"/>
          <ac:picMkLst>
            <pc:docMk/>
            <pc:sldMk cId="864260610" sldId="296"/>
            <ac:picMk id="3" creationId="{F014C923-7CA4-729A-BF81-57D7C4F2C8CC}"/>
          </ac:picMkLst>
        </pc:picChg>
      </pc:sldChg>
    </pc:docChg>
  </pc:docChgLst>
  <pc:docChgLst>
    <pc:chgData name="Konstantinos Makris" userId="S::konstantinos.makris@cut.ac.cy::a4d66827-e2e4-4d9a-b6b6-a997ef362e4f" providerId="AD" clId="Web-{580711C7-5E04-7D5B-A412-E33849B1ED88}"/>
    <pc:docChg chg="modSld">
      <pc:chgData name="Konstantinos Makris" userId="S::konstantinos.makris@cut.ac.cy::a4d66827-e2e4-4d9a-b6b6-a997ef362e4f" providerId="AD" clId="Web-{580711C7-5E04-7D5B-A412-E33849B1ED88}" dt="2024-07-25T06:43:50.279" v="3" actId="20577"/>
      <pc:docMkLst>
        <pc:docMk/>
      </pc:docMkLst>
      <pc:sldChg chg="modSp">
        <pc:chgData name="Konstantinos Makris" userId="S::konstantinos.makris@cut.ac.cy::a4d66827-e2e4-4d9a-b6b6-a997ef362e4f" providerId="AD" clId="Web-{580711C7-5E04-7D5B-A412-E33849B1ED88}" dt="2024-07-25T06:42:22.136" v="0" actId="1076"/>
        <pc:sldMkLst>
          <pc:docMk/>
          <pc:sldMk cId="712438290" sldId="257"/>
        </pc:sldMkLst>
        <pc:spChg chg="mod">
          <ac:chgData name="Konstantinos Makris" userId="S::konstantinos.makris@cut.ac.cy::a4d66827-e2e4-4d9a-b6b6-a997ef362e4f" providerId="AD" clId="Web-{580711C7-5E04-7D5B-A412-E33849B1ED88}" dt="2024-07-25T06:42:22.136" v="0" actId="1076"/>
          <ac:spMkLst>
            <pc:docMk/>
            <pc:sldMk cId="712438290" sldId="257"/>
            <ac:spMk id="5" creationId="{00000000-0000-0000-0000-000000000000}"/>
          </ac:spMkLst>
        </pc:spChg>
      </pc:sldChg>
      <pc:sldChg chg="modSp">
        <pc:chgData name="Konstantinos Makris" userId="S::konstantinos.makris@cut.ac.cy::a4d66827-e2e4-4d9a-b6b6-a997ef362e4f" providerId="AD" clId="Web-{580711C7-5E04-7D5B-A412-E33849B1ED88}" dt="2024-07-25T06:43:11.543" v="1" actId="20577"/>
        <pc:sldMkLst>
          <pc:docMk/>
          <pc:sldMk cId="3944270234" sldId="260"/>
        </pc:sldMkLst>
        <pc:spChg chg="mod">
          <ac:chgData name="Konstantinos Makris" userId="S::konstantinos.makris@cut.ac.cy::a4d66827-e2e4-4d9a-b6b6-a997ef362e4f" providerId="AD" clId="Web-{580711C7-5E04-7D5B-A412-E33849B1ED88}" dt="2024-07-25T06:43:11.543" v="1" actId="20577"/>
          <ac:spMkLst>
            <pc:docMk/>
            <pc:sldMk cId="3944270234" sldId="260"/>
            <ac:spMk id="3" creationId="{00000000-0000-0000-0000-000000000000}"/>
          </ac:spMkLst>
        </pc:spChg>
      </pc:sldChg>
      <pc:sldChg chg="modSp">
        <pc:chgData name="Konstantinos Makris" userId="S::konstantinos.makris@cut.ac.cy::a4d66827-e2e4-4d9a-b6b6-a997ef362e4f" providerId="AD" clId="Web-{580711C7-5E04-7D5B-A412-E33849B1ED88}" dt="2024-07-25T06:43:50.279" v="3" actId="20577"/>
        <pc:sldMkLst>
          <pc:docMk/>
          <pc:sldMk cId="2782141470" sldId="276"/>
        </pc:sldMkLst>
        <pc:spChg chg="mod">
          <ac:chgData name="Konstantinos Makris" userId="S::konstantinos.makris@cut.ac.cy::a4d66827-e2e4-4d9a-b6b6-a997ef362e4f" providerId="AD" clId="Web-{580711C7-5E04-7D5B-A412-E33849B1ED88}" dt="2024-07-25T06:43:50.279" v="3" actId="20577"/>
          <ac:spMkLst>
            <pc:docMk/>
            <pc:sldMk cId="2782141470" sldId="276"/>
            <ac:spMk id="3" creationId="{00000000-0000-0000-0000-000000000000}"/>
          </ac:spMkLst>
        </pc:spChg>
      </pc:sldChg>
    </pc:docChg>
  </pc:docChgLst>
  <pc:docChgLst>
    <pc:chgData name="Georgia Soursou" userId="S::georgia.soursou@cut.ac.cy::f19dab83-329e-442d-a686-81d684932b2a" providerId="AD" clId="Web-{1761A80E-8043-92D9-A975-722BD301CD1F}"/>
    <pc:docChg chg="modSld">
      <pc:chgData name="Georgia Soursou" userId="S::georgia.soursou@cut.ac.cy::f19dab83-329e-442d-a686-81d684932b2a" providerId="AD" clId="Web-{1761A80E-8043-92D9-A975-722BD301CD1F}" dt="2024-08-27T06:03:44.533" v="45" actId="20577"/>
      <pc:docMkLst>
        <pc:docMk/>
      </pc:docMkLst>
      <pc:sldChg chg="modSp">
        <pc:chgData name="Georgia Soursou" userId="S::georgia.soursou@cut.ac.cy::f19dab83-329e-442d-a686-81d684932b2a" providerId="AD" clId="Web-{1761A80E-8043-92D9-A975-722BD301CD1F}" dt="2024-08-27T05:55:38.701" v="22" actId="1076"/>
        <pc:sldMkLst>
          <pc:docMk/>
          <pc:sldMk cId="712438290" sldId="257"/>
        </pc:sldMkLst>
        <pc:spChg chg="mod">
          <ac:chgData name="Georgia Soursou" userId="S::georgia.soursou@cut.ac.cy::f19dab83-329e-442d-a686-81d684932b2a" providerId="AD" clId="Web-{1761A80E-8043-92D9-A975-722BD301CD1F}" dt="2024-08-27T05:54:55.105" v="11" actId="20577"/>
          <ac:spMkLst>
            <pc:docMk/>
            <pc:sldMk cId="712438290" sldId="257"/>
            <ac:spMk id="3" creationId="{00000000-0000-0000-0000-000000000000}"/>
          </ac:spMkLst>
        </pc:spChg>
        <pc:spChg chg="mod">
          <ac:chgData name="Georgia Soursou" userId="S::georgia.soursou@cut.ac.cy::f19dab83-329e-442d-a686-81d684932b2a" providerId="AD" clId="Web-{1761A80E-8043-92D9-A975-722BD301CD1F}" dt="2024-08-27T05:55:38.701" v="22" actId="1076"/>
          <ac:spMkLst>
            <pc:docMk/>
            <pc:sldMk cId="712438290" sldId="257"/>
            <ac:spMk id="5" creationId="{00000000-0000-0000-0000-000000000000}"/>
          </ac:spMkLst>
        </pc:spChg>
      </pc:sldChg>
      <pc:sldChg chg="modSp">
        <pc:chgData name="Georgia Soursou" userId="S::georgia.soursou@cut.ac.cy::f19dab83-329e-442d-a686-81d684932b2a" providerId="AD" clId="Web-{1761A80E-8043-92D9-A975-722BD301CD1F}" dt="2024-08-27T05:56:34.937" v="33" actId="20577"/>
        <pc:sldMkLst>
          <pc:docMk/>
          <pc:sldMk cId="1297302378" sldId="261"/>
        </pc:sldMkLst>
        <pc:spChg chg="mod">
          <ac:chgData name="Georgia Soursou" userId="S::georgia.soursou@cut.ac.cy::f19dab83-329e-442d-a686-81d684932b2a" providerId="AD" clId="Web-{1761A80E-8043-92D9-A975-722BD301CD1F}" dt="2024-08-27T05:56:34.937" v="33" actId="20577"/>
          <ac:spMkLst>
            <pc:docMk/>
            <pc:sldMk cId="1297302378" sldId="261"/>
            <ac:spMk id="13" creationId="{00000000-0000-0000-0000-000000000000}"/>
          </ac:spMkLst>
        </pc:spChg>
      </pc:sldChg>
      <pc:sldChg chg="modSp">
        <pc:chgData name="Georgia Soursou" userId="S::georgia.soursou@cut.ac.cy::f19dab83-329e-442d-a686-81d684932b2a" providerId="AD" clId="Web-{1761A80E-8043-92D9-A975-722BD301CD1F}" dt="2024-08-27T05:57:28.111" v="36" actId="1076"/>
        <pc:sldMkLst>
          <pc:docMk/>
          <pc:sldMk cId="4257181082" sldId="265"/>
        </pc:sldMkLst>
        <pc:spChg chg="mod">
          <ac:chgData name="Georgia Soursou" userId="S::georgia.soursou@cut.ac.cy::f19dab83-329e-442d-a686-81d684932b2a" providerId="AD" clId="Web-{1761A80E-8043-92D9-A975-722BD301CD1F}" dt="2024-08-27T05:57:19.142" v="35" actId="20577"/>
          <ac:spMkLst>
            <pc:docMk/>
            <pc:sldMk cId="4257181082" sldId="265"/>
            <ac:spMk id="3" creationId="{00000000-0000-0000-0000-000000000000}"/>
          </ac:spMkLst>
        </pc:spChg>
        <pc:spChg chg="mod">
          <ac:chgData name="Georgia Soursou" userId="S::georgia.soursou@cut.ac.cy::f19dab83-329e-442d-a686-81d684932b2a" providerId="AD" clId="Web-{1761A80E-8043-92D9-A975-722BD301CD1F}" dt="2024-08-27T05:57:28.111" v="36" actId="1076"/>
          <ac:spMkLst>
            <pc:docMk/>
            <pc:sldMk cId="4257181082" sldId="265"/>
            <ac:spMk id="5" creationId="{00000000-0000-0000-0000-000000000000}"/>
          </ac:spMkLst>
        </pc:spChg>
      </pc:sldChg>
      <pc:sldChg chg="modSp">
        <pc:chgData name="Georgia Soursou" userId="S::georgia.soursou@cut.ac.cy::f19dab83-329e-442d-a686-81d684932b2a" providerId="AD" clId="Web-{1761A80E-8043-92D9-A975-722BD301CD1F}" dt="2024-08-27T06:03:44.533" v="45" actId="20577"/>
        <pc:sldMkLst>
          <pc:docMk/>
          <pc:sldMk cId="3231587237" sldId="279"/>
        </pc:sldMkLst>
        <pc:spChg chg="mod">
          <ac:chgData name="Georgia Soursou" userId="S::georgia.soursou@cut.ac.cy::f19dab83-329e-442d-a686-81d684932b2a" providerId="AD" clId="Web-{1761A80E-8043-92D9-A975-722BD301CD1F}" dt="2024-08-27T06:03:44.533" v="45" actId="20577"/>
          <ac:spMkLst>
            <pc:docMk/>
            <pc:sldMk cId="3231587237" sldId="279"/>
            <ac:spMk id="3" creationId="{00000000-0000-0000-0000-000000000000}"/>
          </ac:spMkLst>
        </pc:spChg>
      </pc:sldChg>
    </pc:docChg>
  </pc:docChgLst>
  <pc:docChgLst>
    <pc:chgData name="Georgia Soursou" userId="S::georgia.soursou@cut.ac.cy::f19dab83-329e-442d-a686-81d684932b2a" providerId="AD" clId="Web-{0E4C3874-D28E-67DB-F391-5C15221BA64D}"/>
    <pc:docChg chg="modSld">
      <pc:chgData name="Georgia Soursou" userId="S::georgia.soursou@cut.ac.cy::f19dab83-329e-442d-a686-81d684932b2a" providerId="AD" clId="Web-{0E4C3874-D28E-67DB-F391-5C15221BA64D}" dt="2024-07-25T06:45:01.965" v="3" actId="14100"/>
      <pc:docMkLst>
        <pc:docMk/>
      </pc:docMkLst>
      <pc:sldChg chg="modSp">
        <pc:chgData name="Georgia Soursou" userId="S::georgia.soursou@cut.ac.cy::f19dab83-329e-442d-a686-81d684932b2a" providerId="AD" clId="Web-{0E4C3874-D28E-67DB-F391-5C15221BA64D}" dt="2024-07-25T06:43:36.102" v="0" actId="20577"/>
        <pc:sldMkLst>
          <pc:docMk/>
          <pc:sldMk cId="2782141470" sldId="276"/>
        </pc:sldMkLst>
        <pc:spChg chg="mod">
          <ac:chgData name="Georgia Soursou" userId="S::georgia.soursou@cut.ac.cy::f19dab83-329e-442d-a686-81d684932b2a" providerId="AD" clId="Web-{0E4C3874-D28E-67DB-F391-5C15221BA64D}" dt="2024-07-25T06:43:36.102" v="0" actId="20577"/>
          <ac:spMkLst>
            <pc:docMk/>
            <pc:sldMk cId="2782141470" sldId="276"/>
            <ac:spMk id="3" creationId="{00000000-0000-0000-0000-000000000000}"/>
          </ac:spMkLst>
        </pc:spChg>
      </pc:sldChg>
      <pc:sldChg chg="modSp">
        <pc:chgData name="Georgia Soursou" userId="S::georgia.soursou@cut.ac.cy::f19dab83-329e-442d-a686-81d684932b2a" providerId="AD" clId="Web-{0E4C3874-D28E-67DB-F391-5C15221BA64D}" dt="2024-07-25T06:45:01.965" v="3" actId="14100"/>
        <pc:sldMkLst>
          <pc:docMk/>
          <pc:sldMk cId="417700503" sldId="297"/>
        </pc:sldMkLst>
        <pc:spChg chg="mod">
          <ac:chgData name="Georgia Soursou" userId="S::georgia.soursou@cut.ac.cy::f19dab83-329e-442d-a686-81d684932b2a" providerId="AD" clId="Web-{0E4C3874-D28E-67DB-F391-5C15221BA64D}" dt="2024-07-25T06:45:01.965" v="3" actId="14100"/>
          <ac:spMkLst>
            <pc:docMk/>
            <pc:sldMk cId="417700503" sldId="297"/>
            <ac:spMk id="7" creationId="{00000000-0000-0000-0000-000000000000}"/>
          </ac:spMkLst>
        </pc:spChg>
      </pc:sldChg>
    </pc:docChg>
  </pc:docChgLst>
  <pc:docChgLst>
    <pc:chgData name="Georgia Soursou" userId="f19dab83-329e-442d-a686-81d684932b2a" providerId="ADAL" clId="{9F9246F5-62C0-45B5-975C-AA260A2D7A38}"/>
    <pc:docChg chg="undo redo custSel addSld delSld modSld">
      <pc:chgData name="Georgia Soursou" userId="f19dab83-329e-442d-a686-81d684932b2a" providerId="ADAL" clId="{9F9246F5-62C0-45B5-975C-AA260A2D7A38}" dt="2024-06-03T20:38:23.101" v="8023" actId="1076"/>
      <pc:docMkLst>
        <pc:docMk/>
      </pc:docMkLst>
      <pc:sldChg chg="modSp mod">
        <pc:chgData name="Georgia Soursou" userId="f19dab83-329e-442d-a686-81d684932b2a" providerId="ADAL" clId="{9F9246F5-62C0-45B5-975C-AA260A2D7A38}" dt="2024-06-03T11:35:18.660" v="50" actId="27636"/>
        <pc:sldMkLst>
          <pc:docMk/>
          <pc:sldMk cId="215034126" sldId="256"/>
        </pc:sldMkLst>
        <pc:spChg chg="mod">
          <ac:chgData name="Georgia Soursou" userId="f19dab83-329e-442d-a686-81d684932b2a" providerId="ADAL" clId="{9F9246F5-62C0-45B5-975C-AA260A2D7A38}" dt="2024-06-03T11:34:54.434" v="43" actId="20577"/>
          <ac:spMkLst>
            <pc:docMk/>
            <pc:sldMk cId="215034126" sldId="256"/>
            <ac:spMk id="2" creationId="{00000000-0000-0000-0000-000000000000}"/>
          </ac:spMkLst>
        </pc:spChg>
        <pc:spChg chg="mod">
          <ac:chgData name="Georgia Soursou" userId="f19dab83-329e-442d-a686-81d684932b2a" providerId="ADAL" clId="{9F9246F5-62C0-45B5-975C-AA260A2D7A38}" dt="2024-06-03T11:35:18.660" v="50" actId="27636"/>
          <ac:spMkLst>
            <pc:docMk/>
            <pc:sldMk cId="215034126" sldId="256"/>
            <ac:spMk id="3" creationId="{00000000-0000-0000-0000-000000000000}"/>
          </ac:spMkLst>
        </pc:spChg>
      </pc:sldChg>
      <pc:sldChg chg="modSp mod modAnim modNotesTx">
        <pc:chgData name="Georgia Soursou" userId="f19dab83-329e-442d-a686-81d684932b2a" providerId="ADAL" clId="{9F9246F5-62C0-45B5-975C-AA260A2D7A38}" dt="2024-06-03T11:42:00.792" v="617" actId="20577"/>
        <pc:sldMkLst>
          <pc:docMk/>
          <pc:sldMk cId="712438290" sldId="257"/>
        </pc:sldMkLst>
        <pc:spChg chg="mod">
          <ac:chgData name="Georgia Soursou" userId="f19dab83-329e-442d-a686-81d684932b2a" providerId="ADAL" clId="{9F9246F5-62C0-45B5-975C-AA260A2D7A38}" dt="2024-06-03T11:38:03.577" v="372" actId="27636"/>
          <ac:spMkLst>
            <pc:docMk/>
            <pc:sldMk cId="712438290" sldId="257"/>
            <ac:spMk id="3" creationId="{00000000-0000-0000-0000-000000000000}"/>
          </ac:spMkLst>
        </pc:spChg>
        <pc:spChg chg="mod">
          <ac:chgData name="Georgia Soursou" userId="f19dab83-329e-442d-a686-81d684932b2a" providerId="ADAL" clId="{9F9246F5-62C0-45B5-975C-AA260A2D7A38}" dt="2024-06-03T11:39:22.999" v="395" actId="20577"/>
          <ac:spMkLst>
            <pc:docMk/>
            <pc:sldMk cId="712438290" sldId="257"/>
            <ac:spMk id="5" creationId="{00000000-0000-0000-0000-000000000000}"/>
          </ac:spMkLst>
        </pc:spChg>
      </pc:sldChg>
      <pc:sldChg chg="addSp delSp modSp mod modNotesTx">
        <pc:chgData name="Georgia Soursou" userId="f19dab83-329e-442d-a686-81d684932b2a" providerId="ADAL" clId="{9F9246F5-62C0-45B5-975C-AA260A2D7A38}" dt="2024-06-03T11:51:02.335" v="775" actId="20577"/>
        <pc:sldMkLst>
          <pc:docMk/>
          <pc:sldMk cId="2060464496" sldId="258"/>
        </pc:sldMkLst>
        <pc:spChg chg="mod">
          <ac:chgData name="Georgia Soursou" userId="f19dab83-329e-442d-a686-81d684932b2a" providerId="ADAL" clId="{9F9246F5-62C0-45B5-975C-AA260A2D7A38}" dt="2024-06-03T11:44:42.891" v="640" actId="20577"/>
          <ac:spMkLst>
            <pc:docMk/>
            <pc:sldMk cId="2060464496" sldId="258"/>
            <ac:spMk id="2" creationId="{00000000-0000-0000-0000-000000000000}"/>
          </ac:spMkLst>
        </pc:spChg>
        <pc:spChg chg="mod">
          <ac:chgData name="Georgia Soursou" userId="f19dab83-329e-442d-a686-81d684932b2a" providerId="ADAL" clId="{9F9246F5-62C0-45B5-975C-AA260A2D7A38}" dt="2024-06-03T11:47:22.724" v="664" actId="14100"/>
          <ac:spMkLst>
            <pc:docMk/>
            <pc:sldMk cId="2060464496" sldId="258"/>
            <ac:spMk id="3" creationId="{00000000-0000-0000-0000-000000000000}"/>
          </ac:spMkLst>
        </pc:spChg>
        <pc:picChg chg="add mod">
          <ac:chgData name="Georgia Soursou" userId="f19dab83-329e-442d-a686-81d684932b2a" providerId="ADAL" clId="{9F9246F5-62C0-45B5-975C-AA260A2D7A38}" dt="2024-06-03T11:50:31.454" v="682" actId="14100"/>
          <ac:picMkLst>
            <pc:docMk/>
            <pc:sldMk cId="2060464496" sldId="258"/>
            <ac:picMk id="5" creationId="{490DAEF5-11B7-4917-E2B5-6A21039BB028}"/>
          </ac:picMkLst>
        </pc:picChg>
        <pc:picChg chg="del">
          <ac:chgData name="Georgia Soursou" userId="f19dab83-329e-442d-a686-81d684932b2a" providerId="ADAL" clId="{9F9246F5-62C0-45B5-975C-AA260A2D7A38}" dt="2024-06-03T11:50:07.436" v="672" actId="478"/>
          <ac:picMkLst>
            <pc:docMk/>
            <pc:sldMk cId="2060464496" sldId="258"/>
            <ac:picMk id="9" creationId="{00000000-0000-0000-0000-000000000000}"/>
          </ac:picMkLst>
        </pc:picChg>
      </pc:sldChg>
      <pc:sldChg chg="modSp mod modAnim modNotesTx">
        <pc:chgData name="Georgia Soursou" userId="f19dab83-329e-442d-a686-81d684932b2a" providerId="ADAL" clId="{9F9246F5-62C0-45B5-975C-AA260A2D7A38}" dt="2024-06-03T12:02:16.176" v="1465"/>
        <pc:sldMkLst>
          <pc:docMk/>
          <pc:sldMk cId="3944270234" sldId="260"/>
        </pc:sldMkLst>
        <pc:spChg chg="mod">
          <ac:chgData name="Georgia Soursou" userId="f19dab83-329e-442d-a686-81d684932b2a" providerId="ADAL" clId="{9F9246F5-62C0-45B5-975C-AA260A2D7A38}" dt="2024-06-03T11:54:44.873" v="1299" actId="20577"/>
          <ac:spMkLst>
            <pc:docMk/>
            <pc:sldMk cId="3944270234" sldId="260"/>
            <ac:spMk id="2" creationId="{00000000-0000-0000-0000-000000000000}"/>
          </ac:spMkLst>
        </pc:spChg>
        <pc:spChg chg="mod">
          <ac:chgData name="Georgia Soursou" userId="f19dab83-329e-442d-a686-81d684932b2a" providerId="ADAL" clId="{9F9246F5-62C0-45B5-975C-AA260A2D7A38}" dt="2024-06-03T11:59:54.090" v="1364" actId="20578"/>
          <ac:spMkLst>
            <pc:docMk/>
            <pc:sldMk cId="3944270234" sldId="260"/>
            <ac:spMk id="3" creationId="{00000000-0000-0000-0000-000000000000}"/>
          </ac:spMkLst>
        </pc:spChg>
        <pc:spChg chg="mod">
          <ac:chgData name="Georgia Soursou" userId="f19dab83-329e-442d-a686-81d684932b2a" providerId="ADAL" clId="{9F9246F5-62C0-45B5-975C-AA260A2D7A38}" dt="2024-06-03T11:57:48.671" v="1338" actId="14100"/>
          <ac:spMkLst>
            <pc:docMk/>
            <pc:sldMk cId="3944270234" sldId="260"/>
            <ac:spMk id="4" creationId="{00000000-0000-0000-0000-000000000000}"/>
          </ac:spMkLst>
        </pc:spChg>
        <pc:spChg chg="mod">
          <ac:chgData name="Georgia Soursou" userId="f19dab83-329e-442d-a686-81d684932b2a" providerId="ADAL" clId="{9F9246F5-62C0-45B5-975C-AA260A2D7A38}" dt="2024-06-03T11:57:55.621" v="1339" actId="1076"/>
          <ac:spMkLst>
            <pc:docMk/>
            <pc:sldMk cId="3944270234" sldId="260"/>
            <ac:spMk id="5" creationId="{00000000-0000-0000-0000-000000000000}"/>
          </ac:spMkLst>
        </pc:spChg>
        <pc:spChg chg="mod">
          <ac:chgData name="Georgia Soursou" userId="f19dab83-329e-442d-a686-81d684932b2a" providerId="ADAL" clId="{9F9246F5-62C0-45B5-975C-AA260A2D7A38}" dt="2024-06-03T12:00:01.126" v="1366" actId="1076"/>
          <ac:spMkLst>
            <pc:docMk/>
            <pc:sldMk cId="3944270234" sldId="260"/>
            <ac:spMk id="7" creationId="{00000000-0000-0000-0000-000000000000}"/>
          </ac:spMkLst>
        </pc:spChg>
        <pc:spChg chg="mod">
          <ac:chgData name="Georgia Soursou" userId="f19dab83-329e-442d-a686-81d684932b2a" providerId="ADAL" clId="{9F9246F5-62C0-45B5-975C-AA260A2D7A38}" dt="2024-06-03T12:01:28.593" v="1409" actId="20577"/>
          <ac:spMkLst>
            <pc:docMk/>
            <pc:sldMk cId="3944270234" sldId="260"/>
            <ac:spMk id="8" creationId="{00000000-0000-0000-0000-000000000000}"/>
          </ac:spMkLst>
        </pc:spChg>
      </pc:sldChg>
      <pc:sldChg chg="modSp mod modNotesTx">
        <pc:chgData name="Georgia Soursou" userId="f19dab83-329e-442d-a686-81d684932b2a" providerId="ADAL" clId="{9F9246F5-62C0-45B5-975C-AA260A2D7A38}" dt="2024-06-03T12:06:39.812" v="1654" actId="20577"/>
        <pc:sldMkLst>
          <pc:docMk/>
          <pc:sldMk cId="1297302378" sldId="261"/>
        </pc:sldMkLst>
        <pc:spChg chg="mod">
          <ac:chgData name="Georgia Soursou" userId="f19dab83-329e-442d-a686-81d684932b2a" providerId="ADAL" clId="{9F9246F5-62C0-45B5-975C-AA260A2D7A38}" dt="2024-06-03T12:05:00.588" v="1567" actId="20577"/>
          <ac:spMkLst>
            <pc:docMk/>
            <pc:sldMk cId="1297302378" sldId="261"/>
            <ac:spMk id="2" creationId="{00000000-0000-0000-0000-000000000000}"/>
          </ac:spMkLst>
        </pc:spChg>
        <pc:spChg chg="mod">
          <ac:chgData name="Georgia Soursou" userId="f19dab83-329e-442d-a686-81d684932b2a" providerId="ADAL" clId="{9F9246F5-62C0-45B5-975C-AA260A2D7A38}" dt="2024-06-03T12:06:16.497" v="1595" actId="27636"/>
          <ac:spMkLst>
            <pc:docMk/>
            <pc:sldMk cId="1297302378" sldId="261"/>
            <ac:spMk id="3" creationId="{00000000-0000-0000-0000-000000000000}"/>
          </ac:spMkLst>
        </pc:spChg>
      </pc:sldChg>
      <pc:sldChg chg="modSp mod modNotesTx">
        <pc:chgData name="Georgia Soursou" userId="f19dab83-329e-442d-a686-81d684932b2a" providerId="ADAL" clId="{9F9246F5-62C0-45B5-975C-AA260A2D7A38}" dt="2024-06-03T12:18:42.131" v="1861" actId="20577"/>
        <pc:sldMkLst>
          <pc:docMk/>
          <pc:sldMk cId="4135427964" sldId="262"/>
        </pc:sldMkLst>
        <pc:spChg chg="mod">
          <ac:chgData name="Georgia Soursou" userId="f19dab83-329e-442d-a686-81d684932b2a" providerId="ADAL" clId="{9F9246F5-62C0-45B5-975C-AA260A2D7A38}" dt="2024-06-03T12:07:01.575" v="1659"/>
          <ac:spMkLst>
            <pc:docMk/>
            <pc:sldMk cId="4135427964" sldId="262"/>
            <ac:spMk id="2" creationId="{00000000-0000-0000-0000-000000000000}"/>
          </ac:spMkLst>
        </pc:spChg>
        <pc:spChg chg="mod">
          <ac:chgData name="Georgia Soursou" userId="f19dab83-329e-442d-a686-81d684932b2a" providerId="ADAL" clId="{9F9246F5-62C0-45B5-975C-AA260A2D7A38}" dt="2024-06-03T12:18:21.335" v="1798" actId="20577"/>
          <ac:spMkLst>
            <pc:docMk/>
            <pc:sldMk cId="4135427964" sldId="262"/>
            <ac:spMk id="3" creationId="{00000000-0000-0000-0000-000000000000}"/>
          </ac:spMkLst>
        </pc:spChg>
      </pc:sldChg>
      <pc:sldChg chg="modSp mod">
        <pc:chgData name="Georgia Soursou" userId="f19dab83-329e-442d-a686-81d684932b2a" providerId="ADAL" clId="{9F9246F5-62C0-45B5-975C-AA260A2D7A38}" dt="2024-06-03T12:21:33.479" v="2153" actId="20577"/>
        <pc:sldMkLst>
          <pc:docMk/>
          <pc:sldMk cId="4249513840" sldId="263"/>
        </pc:sldMkLst>
        <pc:spChg chg="mod">
          <ac:chgData name="Georgia Soursou" userId="f19dab83-329e-442d-a686-81d684932b2a" providerId="ADAL" clId="{9F9246F5-62C0-45B5-975C-AA260A2D7A38}" dt="2024-06-03T12:19:26.654" v="1921" actId="20577"/>
          <ac:spMkLst>
            <pc:docMk/>
            <pc:sldMk cId="4249513840" sldId="263"/>
            <ac:spMk id="2" creationId="{00000000-0000-0000-0000-000000000000}"/>
          </ac:spMkLst>
        </pc:spChg>
        <pc:spChg chg="mod">
          <ac:chgData name="Georgia Soursou" userId="f19dab83-329e-442d-a686-81d684932b2a" providerId="ADAL" clId="{9F9246F5-62C0-45B5-975C-AA260A2D7A38}" dt="2024-06-03T12:21:33.479" v="2153" actId="20577"/>
          <ac:spMkLst>
            <pc:docMk/>
            <pc:sldMk cId="4249513840" sldId="263"/>
            <ac:spMk id="3" creationId="{00000000-0000-0000-0000-000000000000}"/>
          </ac:spMkLst>
        </pc:spChg>
      </pc:sldChg>
      <pc:sldChg chg="addSp delSp modSp mod modAnim modNotesTx">
        <pc:chgData name="Georgia Soursou" userId="f19dab83-329e-442d-a686-81d684932b2a" providerId="ADAL" clId="{9F9246F5-62C0-45B5-975C-AA260A2D7A38}" dt="2024-06-03T12:30:02.516" v="2261" actId="1076"/>
        <pc:sldMkLst>
          <pc:docMk/>
          <pc:sldMk cId="4257181082" sldId="265"/>
        </pc:sldMkLst>
        <pc:spChg chg="mod">
          <ac:chgData name="Georgia Soursou" userId="f19dab83-329e-442d-a686-81d684932b2a" providerId="ADAL" clId="{9F9246F5-62C0-45B5-975C-AA260A2D7A38}" dt="2024-06-03T12:29:54.202" v="2260" actId="123"/>
          <ac:spMkLst>
            <pc:docMk/>
            <pc:sldMk cId="4257181082" sldId="265"/>
            <ac:spMk id="3" creationId="{00000000-0000-0000-0000-000000000000}"/>
          </ac:spMkLst>
        </pc:spChg>
        <pc:spChg chg="mod">
          <ac:chgData name="Georgia Soursou" userId="f19dab83-329e-442d-a686-81d684932b2a" providerId="ADAL" clId="{9F9246F5-62C0-45B5-975C-AA260A2D7A38}" dt="2024-06-03T12:28:04.564" v="2246" actId="14100"/>
          <ac:spMkLst>
            <pc:docMk/>
            <pc:sldMk cId="4257181082" sldId="265"/>
            <ac:spMk id="4" creationId="{00000000-0000-0000-0000-000000000000}"/>
          </ac:spMkLst>
        </pc:spChg>
        <pc:spChg chg="mod">
          <ac:chgData name="Georgia Soursou" userId="f19dab83-329e-442d-a686-81d684932b2a" providerId="ADAL" clId="{9F9246F5-62C0-45B5-975C-AA260A2D7A38}" dt="2024-06-03T12:30:02.516" v="2261" actId="1076"/>
          <ac:spMkLst>
            <pc:docMk/>
            <pc:sldMk cId="4257181082" sldId="265"/>
            <ac:spMk id="5" creationId="{00000000-0000-0000-0000-000000000000}"/>
          </ac:spMkLst>
        </pc:spChg>
        <pc:picChg chg="del">
          <ac:chgData name="Georgia Soursou" userId="f19dab83-329e-442d-a686-81d684932b2a" providerId="ADAL" clId="{9F9246F5-62C0-45B5-975C-AA260A2D7A38}" dt="2024-06-03T12:29:24.205" v="2248" actId="478"/>
          <ac:picMkLst>
            <pc:docMk/>
            <pc:sldMk cId="4257181082" sldId="265"/>
            <ac:picMk id="6" creationId="{00000000-0000-0000-0000-000000000000}"/>
          </ac:picMkLst>
        </pc:picChg>
        <pc:picChg chg="add mod">
          <ac:chgData name="Georgia Soursou" userId="f19dab83-329e-442d-a686-81d684932b2a" providerId="ADAL" clId="{9F9246F5-62C0-45B5-975C-AA260A2D7A38}" dt="2024-06-03T12:29:46.741" v="2258" actId="1076"/>
          <ac:picMkLst>
            <pc:docMk/>
            <pc:sldMk cId="4257181082" sldId="265"/>
            <ac:picMk id="8" creationId="{F974BA67-CEEA-05ED-8D23-4F7B766FBC56}"/>
          </ac:picMkLst>
        </pc:picChg>
      </pc:sldChg>
      <pc:sldChg chg="addSp delSp modSp mod">
        <pc:chgData name="Georgia Soursou" userId="f19dab83-329e-442d-a686-81d684932b2a" providerId="ADAL" clId="{9F9246F5-62C0-45B5-975C-AA260A2D7A38}" dt="2024-06-03T14:24:51.238" v="2391" actId="14100"/>
        <pc:sldMkLst>
          <pc:docMk/>
          <pc:sldMk cId="1301054848" sldId="267"/>
        </pc:sldMkLst>
        <pc:spChg chg="mod">
          <ac:chgData name="Georgia Soursou" userId="f19dab83-329e-442d-a686-81d684932b2a" providerId="ADAL" clId="{9F9246F5-62C0-45B5-975C-AA260A2D7A38}" dt="2024-06-03T12:31:07.637" v="2360" actId="20577"/>
          <ac:spMkLst>
            <pc:docMk/>
            <pc:sldMk cId="1301054848" sldId="267"/>
            <ac:spMk id="2" creationId="{00000000-0000-0000-0000-000000000000}"/>
          </ac:spMkLst>
        </pc:spChg>
        <pc:spChg chg="mod">
          <ac:chgData name="Georgia Soursou" userId="f19dab83-329e-442d-a686-81d684932b2a" providerId="ADAL" clId="{9F9246F5-62C0-45B5-975C-AA260A2D7A38}" dt="2024-06-03T14:24:51.238" v="2391" actId="14100"/>
          <ac:spMkLst>
            <pc:docMk/>
            <pc:sldMk cId="1301054848" sldId="267"/>
            <ac:spMk id="3" creationId="{00000000-0000-0000-0000-000000000000}"/>
          </ac:spMkLst>
        </pc:spChg>
        <pc:picChg chg="add mod">
          <ac:chgData name="Georgia Soursou" userId="f19dab83-329e-442d-a686-81d684932b2a" providerId="ADAL" clId="{9F9246F5-62C0-45B5-975C-AA260A2D7A38}" dt="2024-06-03T12:32:15.866" v="2367" actId="1076"/>
          <ac:picMkLst>
            <pc:docMk/>
            <pc:sldMk cId="1301054848" sldId="267"/>
            <ac:picMk id="5" creationId="{C565A9D7-C8CE-3534-1310-B50162C0B47C}"/>
          </ac:picMkLst>
        </pc:picChg>
        <pc:picChg chg="del">
          <ac:chgData name="Georgia Soursou" userId="f19dab83-329e-442d-a686-81d684932b2a" providerId="ADAL" clId="{9F9246F5-62C0-45B5-975C-AA260A2D7A38}" dt="2024-06-03T12:32:04.835" v="2362" actId="478"/>
          <ac:picMkLst>
            <pc:docMk/>
            <pc:sldMk cId="1301054848" sldId="267"/>
            <ac:picMk id="6" creationId="{F3C877D3-1F07-73ED-E221-54B4A2BC5C82}"/>
          </ac:picMkLst>
        </pc:picChg>
        <pc:picChg chg="add del mod">
          <ac:chgData name="Georgia Soursou" userId="f19dab83-329e-442d-a686-81d684932b2a" providerId="ADAL" clId="{9F9246F5-62C0-45B5-975C-AA260A2D7A38}" dt="2024-06-03T14:23:53.422" v="2369"/>
          <ac:picMkLst>
            <pc:docMk/>
            <pc:sldMk cId="1301054848" sldId="267"/>
            <ac:picMk id="7" creationId="{050642A8-AF00-E7AD-516A-79B6E8FB0FE9}"/>
          </ac:picMkLst>
        </pc:picChg>
      </pc:sldChg>
      <pc:sldChg chg="addSp delSp modSp mod">
        <pc:chgData name="Georgia Soursou" userId="f19dab83-329e-442d-a686-81d684932b2a" providerId="ADAL" clId="{9F9246F5-62C0-45B5-975C-AA260A2D7A38}" dt="2024-06-03T14:30:37.468" v="2506" actId="1076"/>
        <pc:sldMkLst>
          <pc:docMk/>
          <pc:sldMk cId="2059681270" sldId="268"/>
        </pc:sldMkLst>
        <pc:spChg chg="mod">
          <ac:chgData name="Georgia Soursou" userId="f19dab83-329e-442d-a686-81d684932b2a" providerId="ADAL" clId="{9F9246F5-62C0-45B5-975C-AA260A2D7A38}" dt="2024-06-03T14:27:54.996" v="2483" actId="20577"/>
          <ac:spMkLst>
            <pc:docMk/>
            <pc:sldMk cId="2059681270" sldId="268"/>
            <ac:spMk id="2" creationId="{00000000-0000-0000-0000-000000000000}"/>
          </ac:spMkLst>
        </pc:spChg>
        <pc:spChg chg="mod">
          <ac:chgData name="Georgia Soursou" userId="f19dab83-329e-442d-a686-81d684932b2a" providerId="ADAL" clId="{9F9246F5-62C0-45B5-975C-AA260A2D7A38}" dt="2024-06-03T14:29:22.197" v="2493" actId="20577"/>
          <ac:spMkLst>
            <pc:docMk/>
            <pc:sldMk cId="2059681270" sldId="268"/>
            <ac:spMk id="3" creationId="{00000000-0000-0000-0000-000000000000}"/>
          </ac:spMkLst>
        </pc:spChg>
        <pc:picChg chg="add del mod">
          <ac:chgData name="Georgia Soursou" userId="f19dab83-329e-442d-a686-81d684932b2a" providerId="ADAL" clId="{9F9246F5-62C0-45B5-975C-AA260A2D7A38}" dt="2024-06-03T14:30:24.697" v="2499" actId="478"/>
          <ac:picMkLst>
            <pc:docMk/>
            <pc:sldMk cId="2059681270" sldId="268"/>
            <ac:picMk id="5" creationId="{A2EC963A-BDC8-B11D-CAD7-C5A785D57934}"/>
          </ac:picMkLst>
        </pc:picChg>
        <pc:picChg chg="del">
          <ac:chgData name="Georgia Soursou" userId="f19dab83-329e-442d-a686-81d684932b2a" providerId="ADAL" clId="{9F9246F5-62C0-45B5-975C-AA260A2D7A38}" dt="2024-06-03T14:29:49.540" v="2494" actId="478"/>
          <ac:picMkLst>
            <pc:docMk/>
            <pc:sldMk cId="2059681270" sldId="268"/>
            <ac:picMk id="6" creationId="{00000000-0000-0000-0000-000000000000}"/>
          </ac:picMkLst>
        </pc:picChg>
        <pc:picChg chg="add mod">
          <ac:chgData name="Georgia Soursou" userId="f19dab83-329e-442d-a686-81d684932b2a" providerId="ADAL" clId="{9F9246F5-62C0-45B5-975C-AA260A2D7A38}" dt="2024-06-03T14:30:37.468" v="2506" actId="1076"/>
          <ac:picMkLst>
            <pc:docMk/>
            <pc:sldMk cId="2059681270" sldId="268"/>
            <ac:picMk id="8" creationId="{303B559E-4539-42AC-D3AF-CF08BCB57A84}"/>
          </ac:picMkLst>
        </pc:picChg>
      </pc:sldChg>
      <pc:sldChg chg="modSp mod">
        <pc:chgData name="Georgia Soursou" userId="f19dab83-329e-442d-a686-81d684932b2a" providerId="ADAL" clId="{9F9246F5-62C0-45B5-975C-AA260A2D7A38}" dt="2024-06-03T14:38:03.056" v="2655" actId="20577"/>
        <pc:sldMkLst>
          <pc:docMk/>
          <pc:sldMk cId="2346174132" sldId="269"/>
        </pc:sldMkLst>
        <pc:spChg chg="mod">
          <ac:chgData name="Georgia Soursou" userId="f19dab83-329e-442d-a686-81d684932b2a" providerId="ADAL" clId="{9F9246F5-62C0-45B5-975C-AA260A2D7A38}" dt="2024-06-03T14:37:41.542" v="2645" actId="14100"/>
          <ac:spMkLst>
            <pc:docMk/>
            <pc:sldMk cId="2346174132" sldId="269"/>
            <ac:spMk id="2" creationId="{00000000-0000-0000-0000-000000000000}"/>
          </ac:spMkLst>
        </pc:spChg>
        <pc:spChg chg="mod">
          <ac:chgData name="Georgia Soursou" userId="f19dab83-329e-442d-a686-81d684932b2a" providerId="ADAL" clId="{9F9246F5-62C0-45B5-975C-AA260A2D7A38}" dt="2024-06-03T14:38:03.056" v="2655" actId="20577"/>
          <ac:spMkLst>
            <pc:docMk/>
            <pc:sldMk cId="2346174132" sldId="269"/>
            <ac:spMk id="3" creationId="{00000000-0000-0000-0000-000000000000}"/>
          </ac:spMkLst>
        </pc:spChg>
      </pc:sldChg>
      <pc:sldChg chg="addSp delSp modSp mod">
        <pc:chgData name="Georgia Soursou" userId="f19dab83-329e-442d-a686-81d684932b2a" providerId="ADAL" clId="{9F9246F5-62C0-45B5-975C-AA260A2D7A38}" dt="2024-06-03T14:42:23.867" v="2733" actId="1076"/>
        <pc:sldMkLst>
          <pc:docMk/>
          <pc:sldMk cId="2664293659" sldId="270"/>
        </pc:sldMkLst>
        <pc:spChg chg="mod">
          <ac:chgData name="Georgia Soursou" userId="f19dab83-329e-442d-a686-81d684932b2a" providerId="ADAL" clId="{9F9246F5-62C0-45B5-975C-AA260A2D7A38}" dt="2024-06-03T14:40:42.921" v="2728" actId="14100"/>
          <ac:spMkLst>
            <pc:docMk/>
            <pc:sldMk cId="2664293659" sldId="270"/>
            <ac:spMk id="2" creationId="{00000000-0000-0000-0000-000000000000}"/>
          </ac:spMkLst>
        </pc:spChg>
        <pc:picChg chg="add mod">
          <ac:chgData name="Georgia Soursou" userId="f19dab83-329e-442d-a686-81d684932b2a" providerId="ADAL" clId="{9F9246F5-62C0-45B5-975C-AA260A2D7A38}" dt="2024-06-03T14:42:23.867" v="2733" actId="1076"/>
          <ac:picMkLst>
            <pc:docMk/>
            <pc:sldMk cId="2664293659" sldId="270"/>
            <ac:picMk id="4" creationId="{E13B4CF1-EF2A-9207-B772-A153C373AAB4}"/>
          </ac:picMkLst>
        </pc:picChg>
        <pc:picChg chg="del">
          <ac:chgData name="Georgia Soursou" userId="f19dab83-329e-442d-a686-81d684932b2a" providerId="ADAL" clId="{9F9246F5-62C0-45B5-975C-AA260A2D7A38}" dt="2024-06-03T14:42:14.503" v="2729" actId="478"/>
          <ac:picMkLst>
            <pc:docMk/>
            <pc:sldMk cId="2664293659" sldId="270"/>
            <ac:picMk id="5" creationId="{8F44B28C-DADA-03ED-B810-EB51D7911F6B}"/>
          </ac:picMkLst>
        </pc:picChg>
      </pc:sldChg>
      <pc:sldChg chg="addSp delSp modSp mod">
        <pc:chgData name="Georgia Soursou" userId="f19dab83-329e-442d-a686-81d684932b2a" providerId="ADAL" clId="{9F9246F5-62C0-45B5-975C-AA260A2D7A38}" dt="2024-06-03T14:39:56.253" v="2693" actId="20577"/>
        <pc:sldMkLst>
          <pc:docMk/>
          <pc:sldMk cId="1034848956" sldId="271"/>
        </pc:sldMkLst>
        <pc:spChg chg="del mod">
          <ac:chgData name="Georgia Soursou" userId="f19dab83-329e-442d-a686-81d684932b2a" providerId="ADAL" clId="{9F9246F5-62C0-45B5-975C-AA260A2D7A38}" dt="2024-06-03T14:38:32.284" v="2660"/>
          <ac:spMkLst>
            <pc:docMk/>
            <pc:sldMk cId="1034848956" sldId="271"/>
            <ac:spMk id="2" creationId="{00000000-0000-0000-0000-000000000000}"/>
          </ac:spMkLst>
        </pc:spChg>
        <pc:spChg chg="mod">
          <ac:chgData name="Georgia Soursou" userId="f19dab83-329e-442d-a686-81d684932b2a" providerId="ADAL" clId="{9F9246F5-62C0-45B5-975C-AA260A2D7A38}" dt="2024-06-03T14:39:32.035" v="2683" actId="20577"/>
          <ac:spMkLst>
            <pc:docMk/>
            <pc:sldMk cId="1034848956" sldId="271"/>
            <ac:spMk id="3" creationId="{00000000-0000-0000-0000-000000000000}"/>
          </ac:spMkLst>
        </pc:spChg>
        <pc:spChg chg="mod">
          <ac:chgData name="Georgia Soursou" userId="f19dab83-329e-442d-a686-81d684932b2a" providerId="ADAL" clId="{9F9246F5-62C0-45B5-975C-AA260A2D7A38}" dt="2024-06-03T14:39:56.253" v="2693" actId="20577"/>
          <ac:spMkLst>
            <pc:docMk/>
            <pc:sldMk cId="1034848956" sldId="271"/>
            <ac:spMk id="5" creationId="{00000000-0000-0000-0000-000000000000}"/>
          </ac:spMkLst>
        </pc:spChg>
        <pc:spChg chg="add del mod">
          <ac:chgData name="Georgia Soursou" userId="f19dab83-329e-442d-a686-81d684932b2a" providerId="ADAL" clId="{9F9246F5-62C0-45B5-975C-AA260A2D7A38}" dt="2024-06-03T14:38:27.583" v="2658"/>
          <ac:spMkLst>
            <pc:docMk/>
            <pc:sldMk cId="1034848956" sldId="271"/>
            <ac:spMk id="6" creationId="{8797F98A-98A8-E720-2329-70A670202BC6}"/>
          </ac:spMkLst>
        </pc:spChg>
        <pc:spChg chg="add mod">
          <ac:chgData name="Georgia Soursou" userId="f19dab83-329e-442d-a686-81d684932b2a" providerId="ADAL" clId="{9F9246F5-62C0-45B5-975C-AA260A2D7A38}" dt="2024-06-03T14:38:36.912" v="2661" actId="14100"/>
          <ac:spMkLst>
            <pc:docMk/>
            <pc:sldMk cId="1034848956" sldId="271"/>
            <ac:spMk id="7" creationId="{3E6C945F-ABB5-331C-D966-9D8BA730CDFB}"/>
          </ac:spMkLst>
        </pc:spChg>
      </pc:sldChg>
      <pc:sldChg chg="modSp mod">
        <pc:chgData name="Georgia Soursou" userId="f19dab83-329e-442d-a686-81d684932b2a" providerId="ADAL" clId="{9F9246F5-62C0-45B5-975C-AA260A2D7A38}" dt="2024-06-03T14:43:18.845" v="2805" actId="20577"/>
        <pc:sldMkLst>
          <pc:docMk/>
          <pc:sldMk cId="2894380891" sldId="272"/>
        </pc:sldMkLst>
        <pc:spChg chg="mod">
          <ac:chgData name="Georgia Soursou" userId="f19dab83-329e-442d-a686-81d684932b2a" providerId="ADAL" clId="{9F9246F5-62C0-45B5-975C-AA260A2D7A38}" dt="2024-06-03T14:42:50.690" v="2784" actId="20577"/>
          <ac:spMkLst>
            <pc:docMk/>
            <pc:sldMk cId="2894380891" sldId="272"/>
            <ac:spMk id="2" creationId="{00000000-0000-0000-0000-000000000000}"/>
          </ac:spMkLst>
        </pc:spChg>
        <pc:spChg chg="mod">
          <ac:chgData name="Georgia Soursou" userId="f19dab83-329e-442d-a686-81d684932b2a" providerId="ADAL" clId="{9F9246F5-62C0-45B5-975C-AA260A2D7A38}" dt="2024-06-03T14:43:18.845" v="2805" actId="20577"/>
          <ac:spMkLst>
            <pc:docMk/>
            <pc:sldMk cId="2894380891" sldId="272"/>
            <ac:spMk id="3" creationId="{00000000-0000-0000-0000-000000000000}"/>
          </ac:spMkLst>
        </pc:spChg>
      </pc:sldChg>
      <pc:sldChg chg="modSp mod modNotesTx">
        <pc:chgData name="Georgia Soursou" userId="f19dab83-329e-442d-a686-81d684932b2a" providerId="ADAL" clId="{9F9246F5-62C0-45B5-975C-AA260A2D7A38}" dt="2024-06-03T14:57:25.804" v="3729" actId="20577"/>
        <pc:sldMkLst>
          <pc:docMk/>
          <pc:sldMk cId="2681117312" sldId="273"/>
        </pc:sldMkLst>
        <pc:spChg chg="mod">
          <ac:chgData name="Georgia Soursou" userId="f19dab83-329e-442d-a686-81d684932b2a" providerId="ADAL" clId="{9F9246F5-62C0-45B5-975C-AA260A2D7A38}" dt="2024-06-03T14:56:50.067" v="3616" actId="20577"/>
          <ac:spMkLst>
            <pc:docMk/>
            <pc:sldMk cId="2681117312" sldId="273"/>
            <ac:spMk id="2" creationId="{00000000-0000-0000-0000-000000000000}"/>
          </ac:spMkLst>
        </pc:spChg>
        <pc:spChg chg="mod">
          <ac:chgData name="Georgia Soursou" userId="f19dab83-329e-442d-a686-81d684932b2a" providerId="ADAL" clId="{9F9246F5-62C0-45B5-975C-AA260A2D7A38}" dt="2024-06-03T14:52:43.449" v="3379" actId="27636"/>
          <ac:spMkLst>
            <pc:docMk/>
            <pc:sldMk cId="2681117312" sldId="273"/>
            <ac:spMk id="3" creationId="{00000000-0000-0000-0000-000000000000}"/>
          </ac:spMkLst>
        </pc:spChg>
      </pc:sldChg>
      <pc:sldChg chg="addSp delSp modSp mod">
        <pc:chgData name="Georgia Soursou" userId="f19dab83-329e-442d-a686-81d684932b2a" providerId="ADAL" clId="{9F9246F5-62C0-45B5-975C-AA260A2D7A38}" dt="2024-06-03T19:18:47.565" v="3808" actId="21"/>
        <pc:sldMkLst>
          <pc:docMk/>
          <pc:sldMk cId="727417121" sldId="274"/>
        </pc:sldMkLst>
        <pc:spChg chg="mod">
          <ac:chgData name="Georgia Soursou" userId="f19dab83-329e-442d-a686-81d684932b2a" providerId="ADAL" clId="{9F9246F5-62C0-45B5-975C-AA260A2D7A38}" dt="2024-06-03T14:58:13.465" v="3768" actId="20577"/>
          <ac:spMkLst>
            <pc:docMk/>
            <pc:sldMk cId="727417121" sldId="274"/>
            <ac:spMk id="2" creationId="{00000000-0000-0000-0000-000000000000}"/>
          </ac:spMkLst>
        </pc:spChg>
        <pc:spChg chg="add del mod">
          <ac:chgData name="Georgia Soursou" userId="f19dab83-329e-442d-a686-81d684932b2a" providerId="ADAL" clId="{9F9246F5-62C0-45B5-975C-AA260A2D7A38}" dt="2024-06-03T19:18:47.565" v="3808" actId="21"/>
          <ac:spMkLst>
            <pc:docMk/>
            <pc:sldMk cId="727417121" sldId="274"/>
            <ac:spMk id="5" creationId="{89CE4425-2EA7-B897-7C87-77D850A51140}"/>
          </ac:spMkLst>
        </pc:spChg>
        <pc:picChg chg="del">
          <ac:chgData name="Georgia Soursou" userId="f19dab83-329e-442d-a686-81d684932b2a" providerId="ADAL" clId="{9F9246F5-62C0-45B5-975C-AA260A2D7A38}" dt="2024-06-03T14:58:01.262" v="3730" actId="478"/>
          <ac:picMkLst>
            <pc:docMk/>
            <pc:sldMk cId="727417121" sldId="274"/>
            <ac:picMk id="4" creationId="{00000000-0000-0000-0000-000000000000}"/>
          </ac:picMkLst>
        </pc:picChg>
        <pc:picChg chg="add mod">
          <ac:chgData name="Georgia Soursou" userId="f19dab83-329e-442d-a686-81d684932b2a" providerId="ADAL" clId="{9F9246F5-62C0-45B5-975C-AA260A2D7A38}" dt="2024-06-03T14:58:21.660" v="3772" actId="1076"/>
          <ac:picMkLst>
            <pc:docMk/>
            <pc:sldMk cId="727417121" sldId="274"/>
            <ac:picMk id="7" creationId="{8CA5DC6E-041E-050A-2FCB-77BBA0ECCAB5}"/>
          </ac:picMkLst>
        </pc:picChg>
      </pc:sldChg>
      <pc:sldChg chg="modSp mod">
        <pc:chgData name="Georgia Soursou" userId="f19dab83-329e-442d-a686-81d684932b2a" providerId="ADAL" clId="{9F9246F5-62C0-45B5-975C-AA260A2D7A38}" dt="2024-06-03T12:05:13.020" v="1569" actId="27636"/>
        <pc:sldMkLst>
          <pc:docMk/>
          <pc:sldMk cId="2782141470" sldId="276"/>
        </pc:sldMkLst>
        <pc:spChg chg="mod">
          <ac:chgData name="Georgia Soursou" userId="f19dab83-329e-442d-a686-81d684932b2a" providerId="ADAL" clId="{9F9246F5-62C0-45B5-975C-AA260A2D7A38}" dt="2024-06-03T12:02:57.131" v="1509" actId="20577"/>
          <ac:spMkLst>
            <pc:docMk/>
            <pc:sldMk cId="2782141470" sldId="276"/>
            <ac:spMk id="2" creationId="{00000000-0000-0000-0000-000000000000}"/>
          </ac:spMkLst>
        </pc:spChg>
        <pc:spChg chg="mod">
          <ac:chgData name="Georgia Soursou" userId="f19dab83-329e-442d-a686-81d684932b2a" providerId="ADAL" clId="{9F9246F5-62C0-45B5-975C-AA260A2D7A38}" dt="2024-06-03T12:05:13.020" v="1569" actId="27636"/>
          <ac:spMkLst>
            <pc:docMk/>
            <pc:sldMk cId="2782141470" sldId="276"/>
            <ac:spMk id="3" creationId="{00000000-0000-0000-0000-000000000000}"/>
          </ac:spMkLst>
        </pc:spChg>
      </pc:sldChg>
      <pc:sldChg chg="addSp delSp modSp mod modNotesTx">
        <pc:chgData name="Georgia Soursou" userId="f19dab83-329e-442d-a686-81d684932b2a" providerId="ADAL" clId="{9F9246F5-62C0-45B5-975C-AA260A2D7A38}" dt="2024-06-03T19:20:30.716" v="3841" actId="20577"/>
        <pc:sldMkLst>
          <pc:docMk/>
          <pc:sldMk cId="3448631862" sldId="277"/>
        </pc:sldMkLst>
        <pc:spChg chg="mod">
          <ac:chgData name="Georgia Soursou" userId="f19dab83-329e-442d-a686-81d684932b2a" providerId="ADAL" clId="{9F9246F5-62C0-45B5-975C-AA260A2D7A38}" dt="2024-06-03T14:59:19.005" v="3795" actId="20577"/>
          <ac:spMkLst>
            <pc:docMk/>
            <pc:sldMk cId="3448631862" sldId="277"/>
            <ac:spMk id="2" creationId="{00000000-0000-0000-0000-000000000000}"/>
          </ac:spMkLst>
        </pc:spChg>
        <pc:spChg chg="mod">
          <ac:chgData name="Georgia Soursou" userId="f19dab83-329e-442d-a686-81d684932b2a" providerId="ADAL" clId="{9F9246F5-62C0-45B5-975C-AA260A2D7A38}" dt="2024-06-03T14:59:22.495" v="3797" actId="27636"/>
          <ac:spMkLst>
            <pc:docMk/>
            <pc:sldMk cId="3448631862" sldId="277"/>
            <ac:spMk id="3" creationId="{00000000-0000-0000-0000-000000000000}"/>
          </ac:spMkLst>
        </pc:spChg>
        <pc:picChg chg="add mod">
          <ac:chgData name="Georgia Soursou" userId="f19dab83-329e-442d-a686-81d684932b2a" providerId="ADAL" clId="{9F9246F5-62C0-45B5-975C-AA260A2D7A38}" dt="2024-06-03T14:59:50.677" v="3807" actId="1036"/>
          <ac:picMkLst>
            <pc:docMk/>
            <pc:sldMk cId="3448631862" sldId="277"/>
            <ac:picMk id="5" creationId="{16980EA8-3546-8051-C178-1E8E45076451}"/>
          </ac:picMkLst>
        </pc:picChg>
        <pc:picChg chg="del">
          <ac:chgData name="Georgia Soursou" userId="f19dab83-329e-442d-a686-81d684932b2a" providerId="ADAL" clId="{9F9246F5-62C0-45B5-975C-AA260A2D7A38}" dt="2024-06-03T14:59:07.837" v="3774" actId="478"/>
          <ac:picMkLst>
            <pc:docMk/>
            <pc:sldMk cId="3448631862" sldId="277"/>
            <ac:picMk id="6" creationId="{00000000-0000-0000-0000-000000000000}"/>
          </ac:picMkLst>
        </pc:picChg>
      </pc:sldChg>
      <pc:sldChg chg="modSp mod modNotesTx">
        <pc:chgData name="Georgia Soursou" userId="f19dab83-329e-442d-a686-81d684932b2a" providerId="ADAL" clId="{9F9246F5-62C0-45B5-975C-AA260A2D7A38}" dt="2024-06-03T19:31:06.420" v="4512" actId="20577"/>
        <pc:sldMkLst>
          <pc:docMk/>
          <pc:sldMk cId="2414414212" sldId="278"/>
        </pc:sldMkLst>
        <pc:spChg chg="mod">
          <ac:chgData name="Georgia Soursou" userId="f19dab83-329e-442d-a686-81d684932b2a" providerId="ADAL" clId="{9F9246F5-62C0-45B5-975C-AA260A2D7A38}" dt="2024-06-03T19:31:06.420" v="4512" actId="20577"/>
          <ac:spMkLst>
            <pc:docMk/>
            <pc:sldMk cId="2414414212" sldId="278"/>
            <ac:spMk id="2" creationId="{00000000-0000-0000-0000-000000000000}"/>
          </ac:spMkLst>
        </pc:spChg>
        <pc:spChg chg="mod">
          <ac:chgData name="Georgia Soursou" userId="f19dab83-329e-442d-a686-81d684932b2a" providerId="ADAL" clId="{9F9246F5-62C0-45B5-975C-AA260A2D7A38}" dt="2024-06-03T19:29:54.261" v="4463" actId="20577"/>
          <ac:spMkLst>
            <pc:docMk/>
            <pc:sldMk cId="2414414212" sldId="278"/>
            <ac:spMk id="3" creationId="{00000000-0000-0000-0000-000000000000}"/>
          </ac:spMkLst>
        </pc:spChg>
      </pc:sldChg>
      <pc:sldChg chg="modSp mod modNotesTx">
        <pc:chgData name="Georgia Soursou" userId="f19dab83-329e-442d-a686-81d684932b2a" providerId="ADAL" clId="{9F9246F5-62C0-45B5-975C-AA260A2D7A38}" dt="2024-06-03T19:40:48.763" v="4867" actId="20577"/>
        <pc:sldMkLst>
          <pc:docMk/>
          <pc:sldMk cId="3231587237" sldId="279"/>
        </pc:sldMkLst>
        <pc:spChg chg="mod">
          <ac:chgData name="Georgia Soursou" userId="f19dab83-329e-442d-a686-81d684932b2a" providerId="ADAL" clId="{9F9246F5-62C0-45B5-975C-AA260A2D7A38}" dt="2024-06-03T19:34:18.296" v="4635" actId="20577"/>
          <ac:spMkLst>
            <pc:docMk/>
            <pc:sldMk cId="3231587237" sldId="279"/>
            <ac:spMk id="2" creationId="{00000000-0000-0000-0000-000000000000}"/>
          </ac:spMkLst>
        </pc:spChg>
        <pc:spChg chg="mod">
          <ac:chgData name="Georgia Soursou" userId="f19dab83-329e-442d-a686-81d684932b2a" providerId="ADAL" clId="{9F9246F5-62C0-45B5-975C-AA260A2D7A38}" dt="2024-06-03T19:40:48.763" v="4867" actId="20577"/>
          <ac:spMkLst>
            <pc:docMk/>
            <pc:sldMk cId="3231587237" sldId="279"/>
            <ac:spMk id="3" creationId="{00000000-0000-0000-0000-000000000000}"/>
          </ac:spMkLst>
        </pc:spChg>
      </pc:sldChg>
      <pc:sldChg chg="modSp mod modNotesTx">
        <pc:chgData name="Georgia Soursou" userId="f19dab83-329e-442d-a686-81d684932b2a" providerId="ADAL" clId="{9F9246F5-62C0-45B5-975C-AA260A2D7A38}" dt="2024-06-03T19:44:37.674" v="5211"/>
        <pc:sldMkLst>
          <pc:docMk/>
          <pc:sldMk cId="1948512123" sldId="281"/>
        </pc:sldMkLst>
        <pc:spChg chg="mod">
          <ac:chgData name="Georgia Soursou" userId="f19dab83-329e-442d-a686-81d684932b2a" providerId="ADAL" clId="{9F9246F5-62C0-45B5-975C-AA260A2D7A38}" dt="2024-06-03T19:44:37.674" v="5211"/>
          <ac:spMkLst>
            <pc:docMk/>
            <pc:sldMk cId="1948512123" sldId="281"/>
            <ac:spMk id="2" creationId="{00000000-0000-0000-0000-000000000000}"/>
          </ac:spMkLst>
        </pc:spChg>
        <pc:spChg chg="mod">
          <ac:chgData name="Georgia Soursou" userId="f19dab83-329e-442d-a686-81d684932b2a" providerId="ADAL" clId="{9F9246F5-62C0-45B5-975C-AA260A2D7A38}" dt="2024-06-03T19:43:52.178" v="5207" actId="20577"/>
          <ac:spMkLst>
            <pc:docMk/>
            <pc:sldMk cId="1948512123" sldId="281"/>
            <ac:spMk id="3" creationId="{00000000-0000-0000-0000-000000000000}"/>
          </ac:spMkLst>
        </pc:spChg>
      </pc:sldChg>
      <pc:sldChg chg="modSp mod modNotesTx">
        <pc:chgData name="Georgia Soursou" userId="f19dab83-329e-442d-a686-81d684932b2a" providerId="ADAL" clId="{9F9246F5-62C0-45B5-975C-AA260A2D7A38}" dt="2024-06-03T19:48:48.462" v="5455" actId="5793"/>
        <pc:sldMkLst>
          <pc:docMk/>
          <pc:sldMk cId="3946035019" sldId="282"/>
        </pc:sldMkLst>
        <pc:spChg chg="mod">
          <ac:chgData name="Georgia Soursou" userId="f19dab83-329e-442d-a686-81d684932b2a" providerId="ADAL" clId="{9F9246F5-62C0-45B5-975C-AA260A2D7A38}" dt="2024-06-03T19:47:00.847" v="5444"/>
          <ac:spMkLst>
            <pc:docMk/>
            <pc:sldMk cId="3946035019" sldId="282"/>
            <ac:spMk id="2" creationId="{00000000-0000-0000-0000-000000000000}"/>
          </ac:spMkLst>
        </pc:spChg>
        <pc:spChg chg="mod">
          <ac:chgData name="Georgia Soursou" userId="f19dab83-329e-442d-a686-81d684932b2a" providerId="ADAL" clId="{9F9246F5-62C0-45B5-975C-AA260A2D7A38}" dt="2024-06-03T19:46:49.644" v="5442" actId="27636"/>
          <ac:spMkLst>
            <pc:docMk/>
            <pc:sldMk cId="3946035019" sldId="282"/>
            <ac:spMk id="3" creationId="{00000000-0000-0000-0000-000000000000}"/>
          </ac:spMkLst>
        </pc:spChg>
      </pc:sldChg>
      <pc:sldChg chg="modSp mod modNotesTx">
        <pc:chgData name="Georgia Soursou" userId="f19dab83-329e-442d-a686-81d684932b2a" providerId="ADAL" clId="{9F9246F5-62C0-45B5-975C-AA260A2D7A38}" dt="2024-06-03T19:50:40.755" v="5505"/>
        <pc:sldMkLst>
          <pc:docMk/>
          <pc:sldMk cId="3935999798" sldId="283"/>
        </pc:sldMkLst>
        <pc:spChg chg="mod">
          <ac:chgData name="Georgia Soursou" userId="f19dab83-329e-442d-a686-81d684932b2a" providerId="ADAL" clId="{9F9246F5-62C0-45B5-975C-AA260A2D7A38}" dt="2024-06-03T19:50:40.755" v="5505"/>
          <ac:spMkLst>
            <pc:docMk/>
            <pc:sldMk cId="3935999798" sldId="283"/>
            <ac:spMk id="2" creationId="{00000000-0000-0000-0000-000000000000}"/>
          </ac:spMkLst>
        </pc:spChg>
        <pc:spChg chg="mod">
          <ac:chgData name="Georgia Soursou" userId="f19dab83-329e-442d-a686-81d684932b2a" providerId="ADAL" clId="{9F9246F5-62C0-45B5-975C-AA260A2D7A38}" dt="2024-06-03T19:50:11.485" v="5487" actId="27636"/>
          <ac:spMkLst>
            <pc:docMk/>
            <pc:sldMk cId="3935999798" sldId="283"/>
            <ac:spMk id="3" creationId="{00000000-0000-0000-0000-000000000000}"/>
          </ac:spMkLst>
        </pc:spChg>
      </pc:sldChg>
      <pc:sldChg chg="modSp mod modNotesTx">
        <pc:chgData name="Georgia Soursou" userId="f19dab83-329e-442d-a686-81d684932b2a" providerId="ADAL" clId="{9F9246F5-62C0-45B5-975C-AA260A2D7A38}" dt="2024-06-03T19:59:27.246" v="5627" actId="5793"/>
        <pc:sldMkLst>
          <pc:docMk/>
          <pc:sldMk cId="3260200467" sldId="284"/>
        </pc:sldMkLst>
        <pc:spChg chg="mod">
          <ac:chgData name="Georgia Soursou" userId="f19dab83-329e-442d-a686-81d684932b2a" providerId="ADAL" clId="{9F9246F5-62C0-45B5-975C-AA260A2D7A38}" dt="2024-06-03T19:58:37.827" v="5620"/>
          <ac:spMkLst>
            <pc:docMk/>
            <pc:sldMk cId="3260200467" sldId="284"/>
            <ac:spMk id="2" creationId="{00000000-0000-0000-0000-000000000000}"/>
          </ac:spMkLst>
        </pc:spChg>
        <pc:spChg chg="mod">
          <ac:chgData name="Georgia Soursou" userId="f19dab83-329e-442d-a686-81d684932b2a" providerId="ADAL" clId="{9F9246F5-62C0-45B5-975C-AA260A2D7A38}" dt="2024-06-03T19:53:42.370" v="5616" actId="20577"/>
          <ac:spMkLst>
            <pc:docMk/>
            <pc:sldMk cId="3260200467" sldId="284"/>
            <ac:spMk id="3" creationId="{00000000-0000-0000-0000-000000000000}"/>
          </ac:spMkLst>
        </pc:spChg>
      </pc:sldChg>
      <pc:sldChg chg="modSp mod modNotesTx">
        <pc:chgData name="Georgia Soursou" userId="f19dab83-329e-442d-a686-81d684932b2a" providerId="ADAL" clId="{9F9246F5-62C0-45B5-975C-AA260A2D7A38}" dt="2024-06-03T20:04:38.031" v="5987" actId="20577"/>
        <pc:sldMkLst>
          <pc:docMk/>
          <pc:sldMk cId="172548246" sldId="285"/>
        </pc:sldMkLst>
        <pc:spChg chg="mod">
          <ac:chgData name="Georgia Soursou" userId="f19dab83-329e-442d-a686-81d684932b2a" providerId="ADAL" clId="{9F9246F5-62C0-45B5-975C-AA260A2D7A38}" dt="2024-06-03T19:58:49.316" v="5622"/>
          <ac:spMkLst>
            <pc:docMk/>
            <pc:sldMk cId="172548246" sldId="285"/>
            <ac:spMk id="2" creationId="{00000000-0000-0000-0000-000000000000}"/>
          </ac:spMkLst>
        </pc:spChg>
        <pc:spChg chg="mod">
          <ac:chgData name="Georgia Soursou" userId="f19dab83-329e-442d-a686-81d684932b2a" providerId="ADAL" clId="{9F9246F5-62C0-45B5-975C-AA260A2D7A38}" dt="2024-06-03T20:02:26.852" v="5758" actId="20577"/>
          <ac:spMkLst>
            <pc:docMk/>
            <pc:sldMk cId="172548246" sldId="285"/>
            <ac:spMk id="3" creationId="{00000000-0000-0000-0000-000000000000}"/>
          </ac:spMkLst>
        </pc:spChg>
      </pc:sldChg>
      <pc:sldChg chg="modSp mod modNotesTx">
        <pc:chgData name="Georgia Soursou" userId="f19dab83-329e-442d-a686-81d684932b2a" providerId="ADAL" clId="{9F9246F5-62C0-45B5-975C-AA260A2D7A38}" dt="2024-06-03T20:07:05.466" v="6208" actId="5793"/>
        <pc:sldMkLst>
          <pc:docMk/>
          <pc:sldMk cId="3223509457" sldId="286"/>
        </pc:sldMkLst>
        <pc:spChg chg="mod">
          <ac:chgData name="Georgia Soursou" userId="f19dab83-329e-442d-a686-81d684932b2a" providerId="ADAL" clId="{9F9246F5-62C0-45B5-975C-AA260A2D7A38}" dt="2024-06-03T19:58:54.221" v="5623"/>
          <ac:spMkLst>
            <pc:docMk/>
            <pc:sldMk cId="3223509457" sldId="286"/>
            <ac:spMk id="2" creationId="{00000000-0000-0000-0000-000000000000}"/>
          </ac:spMkLst>
        </pc:spChg>
        <pc:spChg chg="mod">
          <ac:chgData name="Georgia Soursou" userId="f19dab83-329e-442d-a686-81d684932b2a" providerId="ADAL" clId="{9F9246F5-62C0-45B5-975C-AA260A2D7A38}" dt="2024-06-03T20:06:38.654" v="6205" actId="20577"/>
          <ac:spMkLst>
            <pc:docMk/>
            <pc:sldMk cId="3223509457" sldId="286"/>
            <ac:spMk id="3" creationId="{00000000-0000-0000-0000-000000000000}"/>
          </ac:spMkLst>
        </pc:spChg>
      </pc:sldChg>
      <pc:sldChg chg="modSp mod modNotesTx">
        <pc:chgData name="Georgia Soursou" userId="f19dab83-329e-442d-a686-81d684932b2a" providerId="ADAL" clId="{9F9246F5-62C0-45B5-975C-AA260A2D7A38}" dt="2024-06-03T20:09:27.171" v="6370" actId="20577"/>
        <pc:sldMkLst>
          <pc:docMk/>
          <pc:sldMk cId="587748719" sldId="287"/>
        </pc:sldMkLst>
        <pc:spChg chg="mod">
          <ac:chgData name="Georgia Soursou" userId="f19dab83-329e-442d-a686-81d684932b2a" providerId="ADAL" clId="{9F9246F5-62C0-45B5-975C-AA260A2D7A38}" dt="2024-06-03T19:58:59.486" v="5624"/>
          <ac:spMkLst>
            <pc:docMk/>
            <pc:sldMk cId="587748719" sldId="287"/>
            <ac:spMk id="2" creationId="{00000000-0000-0000-0000-000000000000}"/>
          </ac:spMkLst>
        </pc:spChg>
        <pc:spChg chg="mod">
          <ac:chgData name="Georgia Soursou" userId="f19dab83-329e-442d-a686-81d684932b2a" providerId="ADAL" clId="{9F9246F5-62C0-45B5-975C-AA260A2D7A38}" dt="2024-06-03T20:08:47.380" v="6353" actId="20577"/>
          <ac:spMkLst>
            <pc:docMk/>
            <pc:sldMk cId="587748719" sldId="287"/>
            <ac:spMk id="3" creationId="{00000000-0000-0000-0000-000000000000}"/>
          </ac:spMkLst>
        </pc:spChg>
      </pc:sldChg>
      <pc:sldChg chg="modSp mod modNotesTx">
        <pc:chgData name="Georgia Soursou" userId="f19dab83-329e-442d-a686-81d684932b2a" providerId="ADAL" clId="{9F9246F5-62C0-45B5-975C-AA260A2D7A38}" dt="2024-06-03T19:33:49.612" v="4586" actId="20577"/>
        <pc:sldMkLst>
          <pc:docMk/>
          <pc:sldMk cId="2838423083" sldId="290"/>
        </pc:sldMkLst>
        <pc:spChg chg="mod">
          <ac:chgData name="Georgia Soursou" userId="f19dab83-329e-442d-a686-81d684932b2a" providerId="ADAL" clId="{9F9246F5-62C0-45B5-975C-AA260A2D7A38}" dt="2024-06-03T19:31:21.756" v="4513"/>
          <ac:spMkLst>
            <pc:docMk/>
            <pc:sldMk cId="2838423083" sldId="290"/>
            <ac:spMk id="2" creationId="{00000000-0000-0000-0000-000000000000}"/>
          </ac:spMkLst>
        </pc:spChg>
        <pc:spChg chg="mod">
          <ac:chgData name="Georgia Soursou" userId="f19dab83-329e-442d-a686-81d684932b2a" providerId="ADAL" clId="{9F9246F5-62C0-45B5-975C-AA260A2D7A38}" dt="2024-06-03T19:33:49.612" v="4586" actId="20577"/>
          <ac:spMkLst>
            <pc:docMk/>
            <pc:sldMk cId="2838423083" sldId="290"/>
            <ac:spMk id="3" creationId="{00000000-0000-0000-0000-000000000000}"/>
          </ac:spMkLst>
        </pc:spChg>
      </pc:sldChg>
      <pc:sldChg chg="modSp mod modNotesTx">
        <pc:chgData name="Georgia Soursou" userId="f19dab83-329e-442d-a686-81d684932b2a" providerId="ADAL" clId="{9F9246F5-62C0-45B5-975C-AA260A2D7A38}" dt="2024-06-03T19:46:21.090" v="5433" actId="20577"/>
        <pc:sldMkLst>
          <pc:docMk/>
          <pc:sldMk cId="126550897" sldId="291"/>
        </pc:sldMkLst>
        <pc:spChg chg="mod">
          <ac:chgData name="Georgia Soursou" userId="f19dab83-329e-442d-a686-81d684932b2a" providerId="ADAL" clId="{9F9246F5-62C0-45B5-975C-AA260A2D7A38}" dt="2024-06-03T19:44:47.256" v="5214" actId="20577"/>
          <ac:spMkLst>
            <pc:docMk/>
            <pc:sldMk cId="126550897" sldId="291"/>
            <ac:spMk id="2" creationId="{00000000-0000-0000-0000-000000000000}"/>
          </ac:spMkLst>
        </pc:spChg>
        <pc:spChg chg="mod">
          <ac:chgData name="Georgia Soursou" userId="f19dab83-329e-442d-a686-81d684932b2a" providerId="ADAL" clId="{9F9246F5-62C0-45B5-975C-AA260A2D7A38}" dt="2024-06-03T19:46:21.090" v="5433" actId="20577"/>
          <ac:spMkLst>
            <pc:docMk/>
            <pc:sldMk cId="126550897" sldId="291"/>
            <ac:spMk id="3" creationId="{00000000-0000-0000-0000-000000000000}"/>
          </ac:spMkLst>
        </pc:spChg>
      </pc:sldChg>
      <pc:sldChg chg="modSp mod modNotesTx">
        <pc:chgData name="Georgia Soursou" userId="f19dab83-329e-442d-a686-81d684932b2a" providerId="ADAL" clId="{9F9246F5-62C0-45B5-975C-AA260A2D7A38}" dt="2024-06-03T19:49:17.699" v="5467" actId="20577"/>
        <pc:sldMkLst>
          <pc:docMk/>
          <pc:sldMk cId="4125269190" sldId="292"/>
        </pc:sldMkLst>
        <pc:spChg chg="mod">
          <ac:chgData name="Georgia Soursou" userId="f19dab83-329e-442d-a686-81d684932b2a" providerId="ADAL" clId="{9F9246F5-62C0-45B5-975C-AA260A2D7A38}" dt="2024-06-03T19:47:58.880" v="5446"/>
          <ac:spMkLst>
            <pc:docMk/>
            <pc:sldMk cId="4125269190" sldId="292"/>
            <ac:spMk id="2" creationId="{00000000-0000-0000-0000-000000000000}"/>
          </ac:spMkLst>
        </pc:spChg>
        <pc:spChg chg="mod">
          <ac:chgData name="Georgia Soursou" userId="f19dab83-329e-442d-a686-81d684932b2a" providerId="ADAL" clId="{9F9246F5-62C0-45B5-975C-AA260A2D7A38}" dt="2024-06-03T19:49:17.699" v="5467" actId="20577"/>
          <ac:spMkLst>
            <pc:docMk/>
            <pc:sldMk cId="4125269190" sldId="292"/>
            <ac:spMk id="3" creationId="{00000000-0000-0000-0000-000000000000}"/>
          </ac:spMkLst>
        </pc:spChg>
      </pc:sldChg>
      <pc:sldChg chg="modSp mod modNotesTx">
        <pc:chgData name="Georgia Soursou" userId="f19dab83-329e-442d-a686-81d684932b2a" providerId="ADAL" clId="{9F9246F5-62C0-45B5-975C-AA260A2D7A38}" dt="2024-06-03T19:58:33.175" v="5619"/>
        <pc:sldMkLst>
          <pc:docMk/>
          <pc:sldMk cId="542409985" sldId="293"/>
        </pc:sldMkLst>
        <pc:spChg chg="mod">
          <ac:chgData name="Georgia Soursou" userId="f19dab83-329e-442d-a686-81d684932b2a" providerId="ADAL" clId="{9F9246F5-62C0-45B5-975C-AA260A2D7A38}" dt="2024-06-03T19:58:33.175" v="5619"/>
          <ac:spMkLst>
            <pc:docMk/>
            <pc:sldMk cId="542409985" sldId="293"/>
            <ac:spMk id="2" creationId="{00000000-0000-0000-0000-000000000000}"/>
          </ac:spMkLst>
        </pc:spChg>
        <pc:spChg chg="mod">
          <ac:chgData name="Georgia Soursou" userId="f19dab83-329e-442d-a686-81d684932b2a" providerId="ADAL" clId="{9F9246F5-62C0-45B5-975C-AA260A2D7A38}" dt="2024-06-03T19:49:47.111" v="5478" actId="27636"/>
          <ac:spMkLst>
            <pc:docMk/>
            <pc:sldMk cId="542409985" sldId="293"/>
            <ac:spMk id="3" creationId="{00000000-0000-0000-0000-000000000000}"/>
          </ac:spMkLst>
        </pc:spChg>
      </pc:sldChg>
      <pc:sldChg chg="modSp mod modNotesTx">
        <pc:chgData name="Georgia Soursou" userId="f19dab83-329e-442d-a686-81d684932b2a" providerId="ADAL" clId="{9F9246F5-62C0-45B5-975C-AA260A2D7A38}" dt="2024-06-03T20:01:29.313" v="5712" actId="20577"/>
        <pc:sldMkLst>
          <pc:docMk/>
          <pc:sldMk cId="252478764" sldId="294"/>
        </pc:sldMkLst>
        <pc:spChg chg="mod">
          <ac:chgData name="Georgia Soursou" userId="f19dab83-329e-442d-a686-81d684932b2a" providerId="ADAL" clId="{9F9246F5-62C0-45B5-975C-AA260A2D7A38}" dt="2024-06-03T19:58:44.646" v="5621"/>
          <ac:spMkLst>
            <pc:docMk/>
            <pc:sldMk cId="252478764" sldId="294"/>
            <ac:spMk id="2" creationId="{00000000-0000-0000-0000-000000000000}"/>
          </ac:spMkLst>
        </pc:spChg>
        <pc:spChg chg="mod">
          <ac:chgData name="Georgia Soursou" userId="f19dab83-329e-442d-a686-81d684932b2a" providerId="ADAL" clId="{9F9246F5-62C0-45B5-975C-AA260A2D7A38}" dt="2024-06-03T20:01:29.313" v="5712" actId="20577"/>
          <ac:spMkLst>
            <pc:docMk/>
            <pc:sldMk cId="252478764" sldId="294"/>
            <ac:spMk id="3" creationId="{00000000-0000-0000-0000-000000000000}"/>
          </ac:spMkLst>
        </pc:spChg>
      </pc:sldChg>
      <pc:sldChg chg="addSp delSp modSp mod">
        <pc:chgData name="Georgia Soursou" userId="f19dab83-329e-442d-a686-81d684932b2a" providerId="ADAL" clId="{9F9246F5-62C0-45B5-975C-AA260A2D7A38}" dt="2024-06-03T11:44:12.375" v="628" actId="1076"/>
        <pc:sldMkLst>
          <pc:docMk/>
          <pc:sldMk cId="3566011936" sldId="295"/>
        </pc:sldMkLst>
        <pc:spChg chg="mod">
          <ac:chgData name="Georgia Soursou" userId="f19dab83-329e-442d-a686-81d684932b2a" providerId="ADAL" clId="{9F9246F5-62C0-45B5-975C-AA260A2D7A38}" dt="2024-06-03T11:42:58.168" v="620" actId="20577"/>
          <ac:spMkLst>
            <pc:docMk/>
            <pc:sldMk cId="3566011936" sldId="295"/>
            <ac:spMk id="3" creationId="{00000000-0000-0000-0000-000000000000}"/>
          </ac:spMkLst>
        </pc:spChg>
        <pc:picChg chg="add del">
          <ac:chgData name="Georgia Soursou" userId="f19dab83-329e-442d-a686-81d684932b2a" providerId="ADAL" clId="{9F9246F5-62C0-45B5-975C-AA260A2D7A38}" dt="2024-06-03T11:44:02.858" v="624" actId="478"/>
          <ac:picMkLst>
            <pc:docMk/>
            <pc:sldMk cId="3566011936" sldId="295"/>
            <ac:picMk id="4" creationId="{00000000-0000-0000-0000-000000000000}"/>
          </ac:picMkLst>
        </pc:picChg>
        <pc:picChg chg="add mod">
          <ac:chgData name="Georgia Soursou" userId="f19dab83-329e-442d-a686-81d684932b2a" providerId="ADAL" clId="{9F9246F5-62C0-45B5-975C-AA260A2D7A38}" dt="2024-06-03T11:44:12.375" v="628" actId="1076"/>
          <ac:picMkLst>
            <pc:docMk/>
            <pc:sldMk cId="3566011936" sldId="295"/>
            <ac:picMk id="6" creationId="{A568AD8D-14EB-225C-07F9-67225207378A}"/>
          </ac:picMkLst>
        </pc:picChg>
      </pc:sldChg>
      <pc:sldChg chg="addSp delSp modSp mod modNotesTx">
        <pc:chgData name="Georgia Soursou" userId="f19dab83-329e-442d-a686-81d684932b2a" providerId="ADAL" clId="{9F9246F5-62C0-45B5-975C-AA260A2D7A38}" dt="2024-06-03T11:54:04.332" v="1285" actId="20577"/>
        <pc:sldMkLst>
          <pc:docMk/>
          <pc:sldMk cId="864260610" sldId="296"/>
        </pc:sldMkLst>
        <pc:spChg chg="mod">
          <ac:chgData name="Georgia Soursou" userId="f19dab83-329e-442d-a686-81d684932b2a" providerId="ADAL" clId="{9F9246F5-62C0-45B5-975C-AA260A2D7A38}" dt="2024-06-03T11:51:33.342" v="874" actId="20577"/>
          <ac:spMkLst>
            <pc:docMk/>
            <pc:sldMk cId="864260610" sldId="296"/>
            <ac:spMk id="5" creationId="{00000000-0000-0000-0000-000000000000}"/>
          </ac:spMkLst>
        </pc:spChg>
        <pc:picChg chg="add mod">
          <ac:chgData name="Georgia Soursou" userId="f19dab83-329e-442d-a686-81d684932b2a" providerId="ADAL" clId="{9F9246F5-62C0-45B5-975C-AA260A2D7A38}" dt="2024-06-03T11:49:58.769" v="671" actId="14100"/>
          <ac:picMkLst>
            <pc:docMk/>
            <pc:sldMk cId="864260610" sldId="296"/>
            <ac:picMk id="3" creationId="{F014C923-7CA4-729A-BF81-57D7C4F2C8CC}"/>
          </ac:picMkLst>
        </pc:picChg>
        <pc:picChg chg="del">
          <ac:chgData name="Georgia Soursou" userId="f19dab83-329e-442d-a686-81d684932b2a" providerId="ADAL" clId="{9F9246F5-62C0-45B5-975C-AA260A2D7A38}" dt="2024-06-03T11:49:39.934" v="665" actId="478"/>
          <ac:picMkLst>
            <pc:docMk/>
            <pc:sldMk cId="864260610" sldId="296"/>
            <ac:picMk id="7" creationId="{DBF046E8-DEC6-C442-68D1-C9CB4325E120}"/>
          </ac:picMkLst>
        </pc:picChg>
      </pc:sldChg>
      <pc:sldChg chg="addSp delSp modSp mod">
        <pc:chgData name="Georgia Soursou" userId="f19dab83-329e-442d-a686-81d684932b2a" providerId="ADAL" clId="{9F9246F5-62C0-45B5-975C-AA260A2D7A38}" dt="2024-06-03T14:27:31.610" v="2448" actId="14100"/>
        <pc:sldMkLst>
          <pc:docMk/>
          <pc:sldMk cId="417700503" sldId="297"/>
        </pc:sldMkLst>
        <pc:spChg chg="mod">
          <ac:chgData name="Georgia Soursou" userId="f19dab83-329e-442d-a686-81d684932b2a" providerId="ADAL" clId="{9F9246F5-62C0-45B5-975C-AA260A2D7A38}" dt="2024-06-03T14:25:19.759" v="2420" actId="20577"/>
          <ac:spMkLst>
            <pc:docMk/>
            <pc:sldMk cId="417700503" sldId="297"/>
            <ac:spMk id="2" creationId="{00000000-0000-0000-0000-000000000000}"/>
          </ac:spMkLst>
        </pc:spChg>
        <pc:spChg chg="mod">
          <ac:chgData name="Georgia Soursou" userId="f19dab83-329e-442d-a686-81d684932b2a" providerId="ADAL" clId="{9F9246F5-62C0-45B5-975C-AA260A2D7A38}" dt="2024-06-03T14:25:26.466" v="2431" actId="20577"/>
          <ac:spMkLst>
            <pc:docMk/>
            <pc:sldMk cId="417700503" sldId="297"/>
            <ac:spMk id="7" creationId="{00000000-0000-0000-0000-000000000000}"/>
          </ac:spMkLst>
        </pc:spChg>
        <pc:spChg chg="mod">
          <ac:chgData name="Georgia Soursou" userId="f19dab83-329e-442d-a686-81d684932b2a" providerId="ADAL" clId="{9F9246F5-62C0-45B5-975C-AA260A2D7A38}" dt="2024-06-03T14:27:31.610" v="2448" actId="14100"/>
          <ac:spMkLst>
            <pc:docMk/>
            <pc:sldMk cId="417700503" sldId="297"/>
            <ac:spMk id="8" creationId="{00000000-0000-0000-0000-000000000000}"/>
          </ac:spMkLst>
        </pc:spChg>
        <pc:picChg chg="del">
          <ac:chgData name="Georgia Soursou" userId="f19dab83-329e-442d-a686-81d684932b2a" providerId="ADAL" clId="{9F9246F5-62C0-45B5-975C-AA260A2D7A38}" dt="2024-06-03T14:25:03.481" v="2394" actId="478"/>
          <ac:picMkLst>
            <pc:docMk/>
            <pc:sldMk cId="417700503" sldId="297"/>
            <ac:picMk id="3" creationId="{427408B2-E76C-AFC1-8486-9FBDC66F4A15}"/>
          </ac:picMkLst>
        </pc:picChg>
        <pc:picChg chg="add mod">
          <ac:chgData name="Georgia Soursou" userId="f19dab83-329e-442d-a686-81d684932b2a" providerId="ADAL" clId="{9F9246F5-62C0-45B5-975C-AA260A2D7A38}" dt="2024-06-03T14:25:08.367" v="2396" actId="1076"/>
          <ac:picMkLst>
            <pc:docMk/>
            <pc:sldMk cId="417700503" sldId="297"/>
            <ac:picMk id="4" creationId="{A9F9B261-5660-C895-766D-64F43AE479A4}"/>
          </ac:picMkLst>
        </pc:picChg>
        <pc:picChg chg="del">
          <ac:chgData name="Georgia Soursou" userId="f19dab83-329e-442d-a686-81d684932b2a" providerId="ADAL" clId="{9F9246F5-62C0-45B5-975C-AA260A2D7A38}" dt="2024-06-03T14:25:05.686" v="2395" actId="478"/>
          <ac:picMkLst>
            <pc:docMk/>
            <pc:sldMk cId="417700503" sldId="297"/>
            <ac:picMk id="13" creationId="{00000000-0000-0000-0000-000000000000}"/>
          </ac:picMkLst>
        </pc:picChg>
      </pc:sldChg>
      <pc:sldChg chg="addSp delSp modSp mod modNotesTx">
        <pc:chgData name="Georgia Soursou" userId="f19dab83-329e-442d-a686-81d684932b2a" providerId="ADAL" clId="{9F9246F5-62C0-45B5-975C-AA260A2D7A38}" dt="2024-06-03T14:36:17.896" v="2624" actId="1076"/>
        <pc:sldMkLst>
          <pc:docMk/>
          <pc:sldMk cId="1844153756" sldId="298"/>
        </pc:sldMkLst>
        <pc:spChg chg="mod">
          <ac:chgData name="Georgia Soursou" userId="f19dab83-329e-442d-a686-81d684932b2a" providerId="ADAL" clId="{9F9246F5-62C0-45B5-975C-AA260A2D7A38}" dt="2024-06-03T14:31:07.876" v="2541" actId="20577"/>
          <ac:spMkLst>
            <pc:docMk/>
            <pc:sldMk cId="1844153756" sldId="298"/>
            <ac:spMk id="2" creationId="{00000000-0000-0000-0000-000000000000}"/>
          </ac:spMkLst>
        </pc:spChg>
        <pc:spChg chg="mod">
          <ac:chgData name="Georgia Soursou" userId="f19dab83-329e-442d-a686-81d684932b2a" providerId="ADAL" clId="{9F9246F5-62C0-45B5-975C-AA260A2D7A38}" dt="2024-06-03T14:31:58.302" v="2555" actId="27636"/>
          <ac:spMkLst>
            <pc:docMk/>
            <pc:sldMk cId="1844153756" sldId="298"/>
            <ac:spMk id="3" creationId="{00000000-0000-0000-0000-000000000000}"/>
          </ac:spMkLst>
        </pc:spChg>
        <pc:spChg chg="mod">
          <ac:chgData name="Georgia Soursou" userId="f19dab83-329e-442d-a686-81d684932b2a" providerId="ADAL" clId="{9F9246F5-62C0-45B5-975C-AA260A2D7A38}" dt="2024-06-03T14:32:16.548" v="2559" actId="1076"/>
          <ac:spMkLst>
            <pc:docMk/>
            <pc:sldMk cId="1844153756" sldId="298"/>
            <ac:spMk id="4" creationId="{00000000-0000-0000-0000-000000000000}"/>
          </ac:spMkLst>
        </pc:spChg>
        <pc:spChg chg="mod">
          <ac:chgData name="Georgia Soursou" userId="f19dab83-329e-442d-a686-81d684932b2a" providerId="ADAL" clId="{9F9246F5-62C0-45B5-975C-AA260A2D7A38}" dt="2024-06-03T14:36:17.896" v="2624" actId="1076"/>
          <ac:spMkLst>
            <pc:docMk/>
            <pc:sldMk cId="1844153756" sldId="298"/>
            <ac:spMk id="5" creationId="{00000000-0000-0000-0000-000000000000}"/>
          </ac:spMkLst>
        </pc:spChg>
        <pc:picChg chg="del">
          <ac:chgData name="Georgia Soursou" userId="f19dab83-329e-442d-a686-81d684932b2a" providerId="ADAL" clId="{9F9246F5-62C0-45B5-975C-AA260A2D7A38}" dt="2024-06-03T14:35:32.893" v="2611" actId="478"/>
          <ac:picMkLst>
            <pc:docMk/>
            <pc:sldMk cId="1844153756" sldId="298"/>
            <ac:picMk id="6" creationId="{00000000-0000-0000-0000-000000000000}"/>
          </ac:picMkLst>
        </pc:picChg>
        <pc:picChg chg="add mod ord">
          <ac:chgData name="Georgia Soursou" userId="f19dab83-329e-442d-a686-81d684932b2a" providerId="ADAL" clId="{9F9246F5-62C0-45B5-975C-AA260A2D7A38}" dt="2024-06-03T14:36:09.032" v="2623" actId="167"/>
          <ac:picMkLst>
            <pc:docMk/>
            <pc:sldMk cId="1844153756" sldId="298"/>
            <ac:picMk id="8" creationId="{D2D1B7F8-B763-E518-2284-8970E00FF03C}"/>
          </ac:picMkLst>
        </pc:picChg>
      </pc:sldChg>
      <pc:sldChg chg="addSp delSp modSp mod modNotesTx">
        <pc:chgData name="Georgia Soursou" userId="f19dab83-329e-442d-a686-81d684932b2a" providerId="ADAL" clId="{9F9246F5-62C0-45B5-975C-AA260A2D7A38}" dt="2024-06-03T20:35:20.783" v="7948" actId="20577"/>
        <pc:sldMkLst>
          <pc:docMk/>
          <pc:sldMk cId="3454592210" sldId="299"/>
        </pc:sldMkLst>
        <pc:spChg chg="mod">
          <ac:chgData name="Georgia Soursou" userId="f19dab83-329e-442d-a686-81d684932b2a" providerId="ADAL" clId="{9F9246F5-62C0-45B5-975C-AA260A2D7A38}" dt="2024-06-03T20:10:18.304" v="6424" actId="20577"/>
          <ac:spMkLst>
            <pc:docMk/>
            <pc:sldMk cId="3454592210" sldId="299"/>
            <ac:spMk id="2" creationId="{00000000-0000-0000-0000-000000000000}"/>
          </ac:spMkLst>
        </pc:spChg>
        <pc:spChg chg="add del mod">
          <ac:chgData name="Georgia Soursou" userId="f19dab83-329e-442d-a686-81d684932b2a" providerId="ADAL" clId="{9F9246F5-62C0-45B5-975C-AA260A2D7A38}" dt="2024-06-03T20:19:39.788" v="6889" actId="20577"/>
          <ac:spMkLst>
            <pc:docMk/>
            <pc:sldMk cId="3454592210" sldId="299"/>
            <ac:spMk id="110" creationId="{4FA1C972-1D45-80D1-8E82-891DE29D0174}"/>
          </ac:spMkLst>
        </pc:spChg>
        <pc:spChg chg="add del">
          <ac:chgData name="Georgia Soursou" userId="f19dab83-329e-442d-a686-81d684932b2a" providerId="ADAL" clId="{9F9246F5-62C0-45B5-975C-AA260A2D7A38}" dt="2024-06-03T20:10:53.311" v="6430" actId="478"/>
          <ac:spMkLst>
            <pc:docMk/>
            <pc:sldMk cId="3454592210" sldId="299"/>
            <ac:spMk id="132" creationId="{4CAF0AEF-171D-A6D4-D76A-656FA9F66839}"/>
          </ac:spMkLst>
        </pc:spChg>
        <pc:spChg chg="mod">
          <ac:chgData name="Georgia Soursou" userId="f19dab83-329e-442d-a686-81d684932b2a" providerId="ADAL" clId="{9F9246F5-62C0-45B5-975C-AA260A2D7A38}" dt="2024-06-03T20:13:07.885" v="6500" actId="14100"/>
          <ac:spMkLst>
            <pc:docMk/>
            <pc:sldMk cId="3454592210" sldId="299"/>
            <ac:spMk id="162" creationId="{92F52313-0C8E-32BC-C2A7-8C8C7DA2199B}"/>
          </ac:spMkLst>
        </pc:spChg>
        <pc:spChg chg="mod">
          <ac:chgData name="Georgia Soursou" userId="f19dab83-329e-442d-a686-81d684932b2a" providerId="ADAL" clId="{9F9246F5-62C0-45B5-975C-AA260A2D7A38}" dt="2024-06-03T20:17:25.625" v="6675" actId="14100"/>
          <ac:spMkLst>
            <pc:docMk/>
            <pc:sldMk cId="3454592210" sldId="299"/>
            <ac:spMk id="164" creationId="{58683EBA-897B-50AC-6AFB-45B14D8ED21E}"/>
          </ac:spMkLst>
        </pc:spChg>
        <pc:spChg chg="mod">
          <ac:chgData name="Georgia Soursou" userId="f19dab83-329e-442d-a686-81d684932b2a" providerId="ADAL" clId="{9F9246F5-62C0-45B5-975C-AA260A2D7A38}" dt="2024-06-03T20:14:42.863" v="6571" actId="14100"/>
          <ac:spMkLst>
            <pc:docMk/>
            <pc:sldMk cId="3454592210" sldId="299"/>
            <ac:spMk id="166" creationId="{8944DCD9-C496-0C1B-1265-00E1A52AFFF7}"/>
          </ac:spMkLst>
        </pc:spChg>
        <pc:spChg chg="mod">
          <ac:chgData name="Georgia Soursou" userId="f19dab83-329e-442d-a686-81d684932b2a" providerId="ADAL" clId="{9F9246F5-62C0-45B5-975C-AA260A2D7A38}" dt="2024-06-03T20:14:55.712" v="6573" actId="14100"/>
          <ac:spMkLst>
            <pc:docMk/>
            <pc:sldMk cId="3454592210" sldId="299"/>
            <ac:spMk id="168" creationId="{BC8EED13-8101-1C11-CE4F-0836A923CC00}"/>
          </ac:spMkLst>
        </pc:spChg>
        <pc:spChg chg="mod">
          <ac:chgData name="Georgia Soursou" userId="f19dab83-329e-442d-a686-81d684932b2a" providerId="ADAL" clId="{9F9246F5-62C0-45B5-975C-AA260A2D7A38}" dt="2024-06-03T20:11:48.072" v="6463" actId="14100"/>
          <ac:spMkLst>
            <pc:docMk/>
            <pc:sldMk cId="3454592210" sldId="299"/>
            <ac:spMk id="170" creationId="{DF1A1BC8-D02C-0A0A-F2DB-1D2D4A86C03E}"/>
          </ac:spMkLst>
        </pc:spChg>
        <pc:spChg chg="mod">
          <ac:chgData name="Georgia Soursou" userId="f19dab83-329e-442d-a686-81d684932b2a" providerId="ADAL" clId="{9F9246F5-62C0-45B5-975C-AA260A2D7A38}" dt="2024-06-03T20:21:54.096" v="6962" actId="1076"/>
          <ac:spMkLst>
            <pc:docMk/>
            <pc:sldMk cId="3454592210" sldId="299"/>
            <ac:spMk id="172" creationId="{04B41BA8-D821-6DA3-8146-E39183ACC0E2}"/>
          </ac:spMkLst>
        </pc:spChg>
        <pc:spChg chg="mod">
          <ac:chgData name="Georgia Soursou" userId="f19dab83-329e-442d-a686-81d684932b2a" providerId="ADAL" clId="{9F9246F5-62C0-45B5-975C-AA260A2D7A38}" dt="2024-06-03T20:23:28.333" v="7141" actId="20577"/>
          <ac:spMkLst>
            <pc:docMk/>
            <pc:sldMk cId="3454592210" sldId="299"/>
            <ac:spMk id="174" creationId="{4AFAD722-F5F2-4355-111A-AA9C76D4B9A9}"/>
          </ac:spMkLst>
        </pc:spChg>
        <pc:spChg chg="mod">
          <ac:chgData name="Georgia Soursou" userId="f19dab83-329e-442d-a686-81d684932b2a" providerId="ADAL" clId="{9F9246F5-62C0-45B5-975C-AA260A2D7A38}" dt="2024-06-03T20:27:15.962" v="7418" actId="20577"/>
          <ac:spMkLst>
            <pc:docMk/>
            <pc:sldMk cId="3454592210" sldId="299"/>
            <ac:spMk id="176" creationId="{C16E99CB-DB06-1375-9A3C-6ADA1295F062}"/>
          </ac:spMkLst>
        </pc:spChg>
        <pc:spChg chg="mod">
          <ac:chgData name="Georgia Soursou" userId="f19dab83-329e-442d-a686-81d684932b2a" providerId="ADAL" clId="{9F9246F5-62C0-45B5-975C-AA260A2D7A38}" dt="2024-06-03T20:27:23.400" v="7433" actId="20577"/>
          <ac:spMkLst>
            <pc:docMk/>
            <pc:sldMk cId="3454592210" sldId="299"/>
            <ac:spMk id="178" creationId="{4CEBAFD0-9FC3-3289-E394-062D1A329A7E}"/>
          </ac:spMkLst>
        </pc:spChg>
      </pc:sldChg>
      <pc:sldChg chg="addSp delSp modSp mod modNotesTx">
        <pc:chgData name="Georgia Soursou" userId="f19dab83-329e-442d-a686-81d684932b2a" providerId="ADAL" clId="{9F9246F5-62C0-45B5-975C-AA260A2D7A38}" dt="2024-06-03T20:38:23.101" v="8023" actId="1076"/>
        <pc:sldMkLst>
          <pc:docMk/>
          <pc:sldMk cId="3749092103" sldId="300"/>
        </pc:sldMkLst>
        <pc:spChg chg="mod">
          <ac:chgData name="Georgia Soursou" userId="f19dab83-329e-442d-a686-81d684932b2a" providerId="ADAL" clId="{9F9246F5-62C0-45B5-975C-AA260A2D7A38}" dt="2024-06-03T20:36:56.263" v="8008" actId="20577"/>
          <ac:spMkLst>
            <pc:docMk/>
            <pc:sldMk cId="3749092103" sldId="300"/>
            <ac:spMk id="2" creationId="{00000000-0000-0000-0000-000000000000}"/>
          </ac:spMkLst>
        </pc:spChg>
        <pc:spChg chg="add del mod">
          <ac:chgData name="Georgia Soursou" userId="f19dab83-329e-442d-a686-81d684932b2a" providerId="ADAL" clId="{9F9246F5-62C0-45B5-975C-AA260A2D7A38}" dt="2024-06-03T20:37:55.229" v="8012" actId="478"/>
          <ac:spMkLst>
            <pc:docMk/>
            <pc:sldMk cId="3749092103" sldId="300"/>
            <ac:spMk id="5" creationId="{5DCDB1DD-E837-5A0A-470E-EE074E18708B}"/>
          </ac:spMkLst>
        </pc:spChg>
        <pc:spChg chg="add del mod">
          <ac:chgData name="Georgia Soursou" userId="f19dab83-329e-442d-a686-81d684932b2a" providerId="ADAL" clId="{9F9246F5-62C0-45B5-975C-AA260A2D7A38}" dt="2024-06-03T20:38:02.446" v="8015" actId="478"/>
          <ac:spMkLst>
            <pc:docMk/>
            <pc:sldMk cId="3749092103" sldId="300"/>
            <ac:spMk id="9" creationId="{FF2285AE-9A8D-3890-33D8-2DB7ADADF007}"/>
          </ac:spMkLst>
        </pc:spChg>
        <pc:spChg chg="add del mod">
          <ac:chgData name="Georgia Soursou" userId="f19dab83-329e-442d-a686-81d684932b2a" providerId="ADAL" clId="{9F9246F5-62C0-45B5-975C-AA260A2D7A38}" dt="2024-06-03T20:38:14.105" v="8019" actId="21"/>
          <ac:spMkLst>
            <pc:docMk/>
            <pc:sldMk cId="3749092103" sldId="300"/>
            <ac:spMk id="11" creationId="{32E958E4-2B37-3F47-039B-E79AFA2381F3}"/>
          </ac:spMkLst>
        </pc:spChg>
        <pc:picChg chg="add del mod">
          <ac:chgData name="Georgia Soursou" userId="f19dab83-329e-442d-a686-81d684932b2a" providerId="ADAL" clId="{9F9246F5-62C0-45B5-975C-AA260A2D7A38}" dt="2024-06-03T20:38:07.572" v="8017" actId="478"/>
          <ac:picMkLst>
            <pc:docMk/>
            <pc:sldMk cId="3749092103" sldId="300"/>
            <ac:picMk id="4" creationId="{00000000-0000-0000-0000-000000000000}"/>
          </ac:picMkLst>
        </pc:picChg>
        <pc:picChg chg="add mod">
          <ac:chgData name="Georgia Soursou" userId="f19dab83-329e-442d-a686-81d684932b2a" providerId="ADAL" clId="{9F9246F5-62C0-45B5-975C-AA260A2D7A38}" dt="2024-06-03T20:38:23.101" v="8023" actId="1076"/>
          <ac:picMkLst>
            <pc:docMk/>
            <pc:sldMk cId="3749092103" sldId="300"/>
            <ac:picMk id="7" creationId="{7312AEBD-E51E-6606-ABC7-F6DC531219AB}"/>
          </ac:picMkLst>
        </pc:picChg>
      </pc:sldChg>
      <pc:sldChg chg="modSp mod modNotesTx">
        <pc:chgData name="Georgia Soursou" userId="f19dab83-329e-442d-a686-81d684932b2a" providerId="ADAL" clId="{9F9246F5-62C0-45B5-975C-AA260A2D7A38}" dt="2024-06-03T19:25:20.119" v="3957" actId="20577"/>
        <pc:sldMkLst>
          <pc:docMk/>
          <pc:sldMk cId="501099680" sldId="301"/>
        </pc:sldMkLst>
        <pc:spChg chg="mod">
          <ac:chgData name="Georgia Soursou" userId="f19dab83-329e-442d-a686-81d684932b2a" providerId="ADAL" clId="{9F9246F5-62C0-45B5-975C-AA260A2D7A38}" dt="2024-06-03T19:20:47.343" v="3875" actId="20577"/>
          <ac:spMkLst>
            <pc:docMk/>
            <pc:sldMk cId="501099680" sldId="301"/>
            <ac:spMk id="2" creationId="{00000000-0000-0000-0000-000000000000}"/>
          </ac:spMkLst>
        </pc:spChg>
        <pc:spChg chg="mod">
          <ac:chgData name="Georgia Soursou" userId="f19dab83-329e-442d-a686-81d684932b2a" providerId="ADAL" clId="{9F9246F5-62C0-45B5-975C-AA260A2D7A38}" dt="2024-06-03T19:23:02.045" v="3918" actId="20577"/>
          <ac:spMkLst>
            <pc:docMk/>
            <pc:sldMk cId="501099680" sldId="301"/>
            <ac:spMk id="3" creationId="{00000000-0000-0000-0000-000000000000}"/>
          </ac:spMkLst>
        </pc:spChg>
      </pc:sldChg>
      <pc:sldChg chg="modSp mod modNotesTx">
        <pc:chgData name="Georgia Soursou" userId="f19dab83-329e-442d-a686-81d684932b2a" providerId="ADAL" clId="{9F9246F5-62C0-45B5-975C-AA260A2D7A38}" dt="2024-06-03T11:37:26.900" v="370" actId="20577"/>
        <pc:sldMkLst>
          <pc:docMk/>
          <pc:sldMk cId="2337897677" sldId="302"/>
        </pc:sldMkLst>
        <pc:spChg chg="mod">
          <ac:chgData name="Georgia Soursou" userId="f19dab83-329e-442d-a686-81d684932b2a" providerId="ADAL" clId="{9F9246F5-62C0-45B5-975C-AA260A2D7A38}" dt="2024-06-03T11:35:44.551" v="101" actId="20577"/>
          <ac:spMkLst>
            <pc:docMk/>
            <pc:sldMk cId="2337897677" sldId="302"/>
            <ac:spMk id="2" creationId="{9F2EFE60-84D7-7590-9C41-B486FA922D4A}"/>
          </ac:spMkLst>
        </pc:spChg>
        <pc:spChg chg="mod">
          <ac:chgData name="Georgia Soursou" userId="f19dab83-329e-442d-a686-81d684932b2a" providerId="ADAL" clId="{9F9246F5-62C0-45B5-975C-AA260A2D7A38}" dt="2024-06-03T11:36:27.935" v="211" actId="20577"/>
          <ac:spMkLst>
            <pc:docMk/>
            <pc:sldMk cId="2337897677" sldId="302"/>
            <ac:spMk id="3" creationId="{E80FE3EC-E9A9-BFCE-9F89-F5F30AA92AE8}"/>
          </ac:spMkLst>
        </pc:spChg>
      </pc:sldChg>
      <pc:sldChg chg="add del">
        <pc:chgData name="Georgia Soursou" userId="f19dab83-329e-442d-a686-81d684932b2a" providerId="ADAL" clId="{9F9246F5-62C0-45B5-975C-AA260A2D7A38}" dt="2024-06-03T19:49:30.378" v="5469"/>
        <pc:sldMkLst>
          <pc:docMk/>
          <pc:sldMk cId="1613061686"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7A039C-57F6-4509-9792-D5FD2C73C46D}" type="datetimeFigureOut">
              <a:rPr lang="en-GB" smtClean="0"/>
              <a:t>13/09/2024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9321E1-ABFE-492C-A172-25C1D4654C51}" type="slidenum">
              <a:rPr lang="en-GB" smtClean="0"/>
              <a:t>‹Nr.›</a:t>
            </a:fld>
            <a:endParaRPr lang="en-GB"/>
          </a:p>
        </p:txBody>
      </p:sp>
    </p:spTree>
    <p:extLst>
      <p:ext uri="{BB962C8B-B14F-4D97-AF65-F5344CB8AC3E}">
        <p14:creationId xmlns:p14="http://schemas.microsoft.com/office/powerpoint/2010/main" val="18447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a:t>
            </a:fld>
            <a:endParaRPr lang="en-GB"/>
          </a:p>
        </p:txBody>
      </p:sp>
    </p:spTree>
    <p:extLst>
      <p:ext uri="{BB962C8B-B14F-4D97-AF65-F5344CB8AC3E}">
        <p14:creationId xmlns:p14="http://schemas.microsoft.com/office/powerpoint/2010/main" val="38547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a:t>
            </a:r>
            <a:r>
              <a:rPr lang="en-GB" baseline="0"/>
              <a:t> is an e</a:t>
            </a:r>
            <a:r>
              <a:rPr lang="en-GB"/>
              <a:t>xtension</a:t>
            </a:r>
            <a:r>
              <a:rPr lang="en-GB" baseline="0"/>
              <a:t> task to this page/slide</a:t>
            </a:r>
            <a:endParaRPr lang="el-GR" baseline="0"/>
          </a:p>
          <a:p>
            <a:r>
              <a:rPr lang="el-GR" baseline="0"/>
              <a:t>Υπάρχει μια έξτρα άσκηση σε αυτή τη σελίδα/διαφάνεια</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10</a:t>
            </a:fld>
            <a:endParaRPr lang="en-GB"/>
          </a:p>
        </p:txBody>
      </p:sp>
    </p:spTree>
    <p:extLst>
      <p:ext uri="{BB962C8B-B14F-4D97-AF65-F5344CB8AC3E}">
        <p14:creationId xmlns:p14="http://schemas.microsoft.com/office/powerpoint/2010/main" val="371977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a:t>Υπάρχουν έξτρα ασκήσεις σε αυτή τη σελίδα/διαφάνεια</a:t>
            </a:r>
            <a:endParaRPr lang="en-GB"/>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11</a:t>
            </a:fld>
            <a:endParaRPr lang="en-GB"/>
          </a:p>
        </p:txBody>
      </p:sp>
    </p:spTree>
    <p:extLst>
      <p:ext uri="{BB962C8B-B14F-4D97-AF65-F5344CB8AC3E}">
        <p14:creationId xmlns:p14="http://schemas.microsoft.com/office/powerpoint/2010/main" val="291570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12</a:t>
            </a:fld>
            <a:endParaRPr lang="en-GB"/>
          </a:p>
        </p:txBody>
      </p:sp>
    </p:spTree>
    <p:extLst>
      <p:ext uri="{BB962C8B-B14F-4D97-AF65-F5344CB8AC3E}">
        <p14:creationId xmlns:p14="http://schemas.microsoft.com/office/powerpoint/2010/main" val="83994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13</a:t>
            </a:fld>
            <a:endParaRPr lang="en-GB"/>
          </a:p>
        </p:txBody>
      </p:sp>
    </p:spTree>
    <p:extLst>
      <p:ext uri="{BB962C8B-B14F-4D97-AF65-F5344CB8AC3E}">
        <p14:creationId xmlns:p14="http://schemas.microsoft.com/office/powerpoint/2010/main" val="1331649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14</a:t>
            </a:fld>
            <a:endParaRPr lang="en-GB"/>
          </a:p>
        </p:txBody>
      </p:sp>
    </p:spTree>
    <p:extLst>
      <p:ext uri="{BB962C8B-B14F-4D97-AF65-F5344CB8AC3E}">
        <p14:creationId xmlns:p14="http://schemas.microsoft.com/office/powerpoint/2010/main" val="150911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15</a:t>
            </a:fld>
            <a:endParaRPr lang="en-GB"/>
          </a:p>
        </p:txBody>
      </p:sp>
    </p:spTree>
    <p:extLst>
      <p:ext uri="{BB962C8B-B14F-4D97-AF65-F5344CB8AC3E}">
        <p14:creationId xmlns:p14="http://schemas.microsoft.com/office/powerpoint/2010/main" val="258130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16</a:t>
            </a:fld>
            <a:endParaRPr lang="en-GB"/>
          </a:p>
        </p:txBody>
      </p:sp>
    </p:spTree>
    <p:extLst>
      <p:ext uri="{BB962C8B-B14F-4D97-AF65-F5344CB8AC3E}">
        <p14:creationId xmlns:p14="http://schemas.microsoft.com/office/powerpoint/2010/main" val="2855568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l-GR"/>
              <a:t>Γλωσσάρι</a:t>
            </a:r>
            <a:r>
              <a:rPr lang="en-US"/>
              <a:t>: </a:t>
            </a:r>
            <a:r>
              <a:rPr lang="el-GR"/>
              <a:t>Ο </a:t>
            </a:r>
            <a:r>
              <a:rPr lang="el-GR" b="1"/>
              <a:t>εμπλουτισμός</a:t>
            </a:r>
            <a:r>
              <a:rPr lang="el-GR"/>
              <a:t> είναι όταν απαραίτητες βιταμίνες ή μέταλλα, όπως </a:t>
            </a:r>
            <a:r>
              <a:rPr lang="el-GR" err="1"/>
              <a:t>τοιώδιο</a:t>
            </a:r>
            <a:r>
              <a:rPr lang="el-GR"/>
              <a:t>, προστίθενται σε ορισμένα τρόφιμα όπως το αλάτι, το ψωμί, </a:t>
            </a:r>
            <a:r>
              <a:rPr lang="el-GR" err="1"/>
              <a:t>ταδημητριακά</a:t>
            </a:r>
            <a:r>
              <a:rPr lang="el-GR"/>
              <a:t> ή το γάλα. Ο στόχος είναι να αυξηθεί η ποσότητα ορισμένων</a:t>
            </a:r>
            <a:r>
              <a:rPr lang="en-US"/>
              <a:t> </a:t>
            </a:r>
            <a:r>
              <a:rPr lang="el-GR"/>
              <a:t>θρεπτικών συστατικών σε συγκεκριμένα τρόφιμα και να διασφαλιστεί ότι</a:t>
            </a:r>
            <a:r>
              <a:rPr lang="en-US"/>
              <a:t> </a:t>
            </a:r>
            <a:r>
              <a:rPr lang="el-GR"/>
              <a:t>οι άνθρωποι λαμβάνουν επαρκείς ποσότητες από τις σημαντικές βιταμίνες</a:t>
            </a:r>
            <a:r>
              <a:rPr lang="en-US"/>
              <a:t> </a:t>
            </a:r>
            <a:r>
              <a:rPr lang="el-GR"/>
              <a:t>και μέταλλα.</a:t>
            </a:r>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17</a:t>
            </a:fld>
            <a:endParaRPr lang="en-GB"/>
          </a:p>
        </p:txBody>
      </p:sp>
    </p:spTree>
    <p:extLst>
      <p:ext uri="{BB962C8B-B14F-4D97-AF65-F5344CB8AC3E}">
        <p14:creationId xmlns:p14="http://schemas.microsoft.com/office/powerpoint/2010/main" val="57979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18</a:t>
            </a:fld>
            <a:endParaRPr lang="en-GB"/>
          </a:p>
        </p:txBody>
      </p:sp>
    </p:spTree>
    <p:extLst>
      <p:ext uri="{BB962C8B-B14F-4D97-AF65-F5344CB8AC3E}">
        <p14:creationId xmlns:p14="http://schemas.microsoft.com/office/powerpoint/2010/main" val="271064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19</a:t>
            </a:fld>
            <a:endParaRPr lang="en-GB"/>
          </a:p>
        </p:txBody>
      </p:sp>
    </p:spTree>
    <p:extLst>
      <p:ext uri="{BB962C8B-B14F-4D97-AF65-F5344CB8AC3E}">
        <p14:creationId xmlns:p14="http://schemas.microsoft.com/office/powerpoint/2010/main" val="221472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Αν οι μαθητές έχουν υπολογιστές και πρόσβαση στο διαδίκτυο, παρακαλώ χρησιμοποιήστε την διαδικτυακή εκδοχή του εργαλείου στην ιστοσελίδα.</a:t>
            </a:r>
            <a:endParaRPr lang="da-DK"/>
          </a:p>
        </p:txBody>
      </p:sp>
      <p:sp>
        <p:nvSpPr>
          <p:cNvPr id="4" name="Slide Number Placeholder 3"/>
          <p:cNvSpPr>
            <a:spLocks noGrp="1"/>
          </p:cNvSpPr>
          <p:nvPr>
            <p:ph type="sldNum" sz="quarter" idx="5"/>
          </p:nvPr>
        </p:nvSpPr>
        <p:spPr/>
        <p:txBody>
          <a:bodyPr/>
          <a:lstStyle/>
          <a:p>
            <a:fld id="{1D9321E1-ABFE-492C-A172-25C1D4654C51}" type="slidenum">
              <a:rPr lang="en-GB" smtClean="0"/>
              <a:t>2</a:t>
            </a:fld>
            <a:endParaRPr lang="en-GB"/>
          </a:p>
        </p:txBody>
      </p:sp>
    </p:spTree>
    <p:extLst>
      <p:ext uri="{BB962C8B-B14F-4D97-AF65-F5344CB8AC3E}">
        <p14:creationId xmlns:p14="http://schemas.microsoft.com/office/powerpoint/2010/main" val="217094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NOTE! This</a:t>
            </a:r>
            <a:r>
              <a:rPr lang="en-GB" baseline="0"/>
              <a:t> is a c</a:t>
            </a:r>
            <a:r>
              <a:rPr lang="en-GB"/>
              <a:t>ountry specific page –</a:t>
            </a:r>
            <a:r>
              <a:rPr lang="en-GB" baseline="0"/>
              <a:t> the current version is the one belonging to UK</a:t>
            </a:r>
            <a:endParaRPr lang="en-GB"/>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20</a:t>
            </a:fld>
            <a:endParaRPr lang="en-GB"/>
          </a:p>
        </p:txBody>
      </p:sp>
    </p:spTree>
    <p:extLst>
      <p:ext uri="{BB962C8B-B14F-4D97-AF65-F5344CB8AC3E}">
        <p14:creationId xmlns:p14="http://schemas.microsoft.com/office/powerpoint/2010/main" val="362765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21</a:t>
            </a:fld>
            <a:endParaRPr lang="en-GB"/>
          </a:p>
        </p:txBody>
      </p:sp>
    </p:spTree>
    <p:extLst>
      <p:ext uri="{BB962C8B-B14F-4D97-AF65-F5344CB8AC3E}">
        <p14:creationId xmlns:p14="http://schemas.microsoft.com/office/powerpoint/2010/main" val="214117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a:t>
            </a:r>
            <a:r>
              <a:rPr lang="en-GB" baseline="0"/>
              <a:t> is an e</a:t>
            </a:r>
            <a:r>
              <a:rPr lang="en-GB"/>
              <a:t>xtension</a:t>
            </a:r>
            <a:r>
              <a:rPr lang="en-GB" baseline="0"/>
              <a:t> task to this page/slide</a:t>
            </a:r>
            <a:endParaRPr lang="el-GR"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Υπάρχει μια έξτρα άσκηση σε αυτή τη σελίδα/διαφάνεια</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Σημείωση</a:t>
            </a:r>
            <a:r>
              <a:rPr lang="en-GB" baseline="0" dirty="0"/>
              <a:t>: </a:t>
            </a:r>
            <a:r>
              <a:rPr lang="el-GR" baseline="0" dirty="0"/>
              <a:t>Σε αυτές τις περιπτώσεις όπου είναι δύσκολο να καλύψεις τις ανάγκες του ιωδίου με τη διατροφή, π.χ. ένας </a:t>
            </a:r>
            <a:r>
              <a:rPr lang="en-GB" baseline="0" dirty="0"/>
              <a:t>vegetarian </a:t>
            </a:r>
            <a:r>
              <a:rPr lang="el-GR" baseline="0" dirty="0"/>
              <a:t>ή</a:t>
            </a:r>
            <a:r>
              <a:rPr lang="en-GB" baseline="0" dirty="0"/>
              <a:t> vegan </a:t>
            </a:r>
            <a:r>
              <a:rPr lang="el-GR" baseline="0" dirty="0"/>
              <a:t>γυναίκα η οποία θέλει να μείνει έγκυος, τα συμπληρώματα πιθανόν να είναι απαραίτητα</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22</a:t>
            </a:fld>
            <a:endParaRPr lang="en-GB"/>
          </a:p>
        </p:txBody>
      </p:sp>
    </p:spTree>
    <p:extLst>
      <p:ext uri="{BB962C8B-B14F-4D97-AF65-F5344CB8AC3E}">
        <p14:creationId xmlns:p14="http://schemas.microsoft.com/office/powerpoint/2010/main" val="3679895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23</a:t>
            </a:fld>
            <a:endParaRPr lang="en-GB"/>
          </a:p>
        </p:txBody>
      </p:sp>
    </p:spTree>
    <p:extLst>
      <p:ext uri="{BB962C8B-B14F-4D97-AF65-F5344CB8AC3E}">
        <p14:creationId xmlns:p14="http://schemas.microsoft.com/office/powerpoint/2010/main" val="2358546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b="0" i="0">
                <a:solidFill>
                  <a:srgbClr val="000000"/>
                </a:solidFill>
                <a:effectLst/>
                <a:latin typeface="Aptos" panose="020B0004020202020204" pitchFamily="34" charset="0"/>
              </a:rPr>
              <a:t>1. </a:t>
            </a:r>
            <a:r>
              <a:rPr lang="el-GR" sz="1800" b="0" i="0">
                <a:solidFill>
                  <a:srgbClr val="000000"/>
                </a:solidFill>
                <a:effectLst/>
                <a:latin typeface="Aptos" panose="020B0004020202020204" pitchFamily="34" charset="0"/>
              </a:rPr>
              <a:t>Τα λευκά </a:t>
            </a:r>
            <a:r>
              <a:rPr lang="el-GR" sz="1800" b="0" i="0" u="sng">
                <a:solidFill>
                  <a:srgbClr val="000000"/>
                </a:solidFill>
                <a:effectLst/>
                <a:latin typeface="Aptos" panose="020B0004020202020204" pitchFamily="34" charset="0"/>
              </a:rPr>
              <a:t>ψάρια</a:t>
            </a:r>
            <a:r>
              <a:rPr lang="el-GR" sz="1800" b="0" i="0">
                <a:solidFill>
                  <a:srgbClr val="000000"/>
                </a:solidFill>
                <a:effectLst/>
                <a:latin typeface="Aptos" panose="020B0004020202020204" pitchFamily="34" charset="0"/>
              </a:rPr>
              <a:t>, όπως ο μπακαλιάρος και η γλώσσα, είναι καλές πηγές ιωδίου.  </a:t>
            </a:r>
            <a:endParaRPr lang="el-GR" sz="2800" b="0" i="0">
              <a:solidFill>
                <a:srgbClr val="000000"/>
              </a:solidFill>
              <a:effectLst/>
              <a:latin typeface="Segoe UI" panose="020B0502040204020203" pitchFamily="34" charset="0"/>
            </a:endParaRPr>
          </a:p>
          <a:p>
            <a:pPr algn="l" rtl="0" fontAlgn="base"/>
            <a:r>
              <a:rPr lang="el-GR" sz="1800" b="0" i="0">
                <a:solidFill>
                  <a:srgbClr val="000000"/>
                </a:solidFill>
                <a:effectLst/>
                <a:latin typeface="Aptos" panose="020B0004020202020204" pitchFamily="34" charset="0"/>
              </a:rPr>
              <a:t>2. 90 </a:t>
            </a:r>
            <a:r>
              <a:rPr lang="el-GR" sz="1800" b="0" i="0" err="1">
                <a:solidFill>
                  <a:srgbClr val="000000"/>
                </a:solidFill>
                <a:effectLst/>
                <a:latin typeface="Aptos" panose="020B0004020202020204" pitchFamily="34" charset="0"/>
              </a:rPr>
              <a:t>γρ</a:t>
            </a:r>
            <a:r>
              <a:rPr lang="el-GR" sz="1800" b="0" i="0">
                <a:solidFill>
                  <a:srgbClr val="000000"/>
                </a:solidFill>
                <a:effectLst/>
                <a:latin typeface="Aptos" panose="020B0004020202020204" pitchFamily="34" charset="0"/>
              </a:rPr>
              <a:t> ανά ημέρα είναι η </a:t>
            </a:r>
            <a:r>
              <a:rPr lang="el-GR" sz="1800" b="0" i="0" err="1">
                <a:solidFill>
                  <a:srgbClr val="000000"/>
                </a:solidFill>
                <a:effectLst/>
                <a:latin typeface="Aptos" panose="020B0004020202020204" pitchFamily="34" charset="0"/>
              </a:rPr>
              <a:t>συνιστώμενη</a:t>
            </a:r>
            <a:r>
              <a:rPr lang="el-GR" sz="1800" b="0" i="0">
                <a:solidFill>
                  <a:srgbClr val="000000"/>
                </a:solidFill>
                <a:effectLst/>
                <a:latin typeface="Aptos" panose="020B0004020202020204" pitchFamily="34" charset="0"/>
              </a:rPr>
              <a:t> πρόσληψη ιωδίου των </a:t>
            </a:r>
            <a:r>
              <a:rPr lang="el-GR" sz="1800" b="0" i="0" u="sng">
                <a:solidFill>
                  <a:srgbClr val="000000"/>
                </a:solidFill>
                <a:effectLst/>
                <a:latin typeface="Aptos" panose="020B0004020202020204" pitchFamily="34" charset="0"/>
              </a:rPr>
              <a:t>βρεφών</a:t>
            </a:r>
            <a:r>
              <a:rPr lang="el-GR" sz="1800" b="0" i="0">
                <a:solidFill>
                  <a:srgbClr val="000000"/>
                </a:solidFill>
                <a:effectLst/>
                <a:latin typeface="Aptos" panose="020B0004020202020204" pitchFamily="34" charset="0"/>
              </a:rPr>
              <a:t>. </a:t>
            </a:r>
            <a:endParaRPr lang="el-GR" sz="2800" b="0" i="0">
              <a:solidFill>
                <a:srgbClr val="000000"/>
              </a:solidFill>
              <a:effectLst/>
              <a:latin typeface="Segoe UI" panose="020B0502040204020203" pitchFamily="34" charset="0"/>
            </a:endParaRPr>
          </a:p>
          <a:p>
            <a:pPr algn="l" rtl="0" fontAlgn="base"/>
            <a:r>
              <a:rPr lang="el-GR" sz="1800" b="0" i="0">
                <a:solidFill>
                  <a:srgbClr val="000000"/>
                </a:solidFill>
                <a:effectLst/>
                <a:latin typeface="Aptos" panose="020B0004020202020204" pitchFamily="34" charset="0"/>
              </a:rPr>
              <a:t>3. Οι </a:t>
            </a:r>
            <a:r>
              <a:rPr lang="el-GR" sz="1800" b="0" i="0" err="1">
                <a:solidFill>
                  <a:srgbClr val="000000"/>
                </a:solidFill>
                <a:effectLst/>
                <a:latin typeface="Aptos" panose="020B0004020202020204" pitchFamily="34" charset="0"/>
              </a:rPr>
              <a:t>θυροειδικές</a:t>
            </a:r>
            <a:r>
              <a:rPr lang="el-GR" sz="1800" b="0" i="0">
                <a:solidFill>
                  <a:srgbClr val="000000"/>
                </a:solidFill>
                <a:effectLst/>
                <a:latin typeface="Aptos" panose="020B0004020202020204" pitchFamily="34" charset="0"/>
              </a:rPr>
              <a:t> ορμόνες παράγονται στον </a:t>
            </a:r>
            <a:r>
              <a:rPr lang="el-GR" sz="1800" b="0" i="0" u="sng" err="1">
                <a:solidFill>
                  <a:srgbClr val="000000"/>
                </a:solidFill>
                <a:effectLst/>
                <a:latin typeface="Aptos" panose="020B0004020202020204" pitchFamily="34" charset="0"/>
              </a:rPr>
              <a:t>θυρεοείδή</a:t>
            </a:r>
            <a:r>
              <a:rPr lang="el-GR" sz="1800" b="0" i="0" u="sng">
                <a:solidFill>
                  <a:srgbClr val="000000"/>
                </a:solidFill>
                <a:effectLst/>
                <a:latin typeface="Aptos" panose="020B0004020202020204" pitchFamily="34" charset="0"/>
              </a:rPr>
              <a:t> αδένα</a:t>
            </a:r>
            <a:r>
              <a:rPr lang="el-GR" sz="1800" b="0" i="0">
                <a:solidFill>
                  <a:srgbClr val="000000"/>
                </a:solidFill>
                <a:effectLst/>
                <a:latin typeface="Aptos" panose="020B0004020202020204" pitchFamily="34" charset="0"/>
              </a:rPr>
              <a:t>.  </a:t>
            </a:r>
            <a:endParaRPr lang="el-GR" sz="2800" b="0" i="0">
              <a:solidFill>
                <a:srgbClr val="000000"/>
              </a:solidFill>
              <a:effectLst/>
              <a:latin typeface="Segoe UI" panose="020B0502040204020203" pitchFamily="34" charset="0"/>
            </a:endParaRPr>
          </a:p>
          <a:p>
            <a:pPr algn="l" rtl="0" fontAlgn="base"/>
            <a:r>
              <a:rPr lang="el-GR" sz="1800" b="0" i="0">
                <a:solidFill>
                  <a:srgbClr val="000000"/>
                </a:solidFill>
                <a:effectLst/>
                <a:latin typeface="Aptos" panose="020B0004020202020204" pitchFamily="34" charset="0"/>
              </a:rPr>
              <a:t>4. Η Ελβετία ήταν η πρώτη χώρα στον κόσμο που πρόσθεσε το ιώδιο στο </a:t>
            </a:r>
            <a:r>
              <a:rPr lang="el-GR" sz="1800" b="0" i="0" u="sng">
                <a:solidFill>
                  <a:srgbClr val="000000"/>
                </a:solidFill>
                <a:effectLst/>
                <a:latin typeface="Aptos" panose="020B0004020202020204" pitchFamily="34" charset="0"/>
              </a:rPr>
              <a:t>αλάτι</a:t>
            </a:r>
            <a:r>
              <a:rPr lang="el-GR" sz="1800" b="0" i="0">
                <a:solidFill>
                  <a:srgbClr val="000000"/>
                </a:solidFill>
                <a:effectLst/>
                <a:latin typeface="Aptos" panose="020B0004020202020204" pitchFamily="34" charset="0"/>
              </a:rPr>
              <a:t>. </a:t>
            </a:r>
            <a:endParaRPr lang="el-GR" sz="2800" b="0" i="0">
              <a:solidFill>
                <a:srgbClr val="000000"/>
              </a:solidFill>
              <a:effectLst/>
              <a:latin typeface="Segoe UI" panose="020B0502040204020203" pitchFamily="34" charset="0"/>
            </a:endParaRPr>
          </a:p>
          <a:p>
            <a:pPr algn="l" rtl="0" fontAlgn="base"/>
            <a:r>
              <a:rPr lang="el-GR" sz="1800" b="0" i="0">
                <a:solidFill>
                  <a:srgbClr val="000000"/>
                </a:solidFill>
                <a:effectLst/>
                <a:latin typeface="Aptos" panose="020B0004020202020204" pitchFamily="34" charset="0"/>
              </a:rPr>
              <a:t>5. Το ιώδιο κατά τη διάρκεια της</a:t>
            </a:r>
            <a:r>
              <a:rPr lang="el-GR" sz="1800" b="0" i="0" u="sng">
                <a:solidFill>
                  <a:srgbClr val="000000"/>
                </a:solidFill>
                <a:effectLst/>
                <a:latin typeface="Aptos" panose="020B0004020202020204" pitchFamily="34" charset="0"/>
              </a:rPr>
              <a:t> εγκυμοσύνης</a:t>
            </a:r>
            <a:r>
              <a:rPr lang="el-GR" sz="1800" b="0" i="0">
                <a:solidFill>
                  <a:srgbClr val="000000"/>
                </a:solidFill>
                <a:effectLst/>
                <a:latin typeface="Aptos" panose="020B0004020202020204" pitchFamily="34" charset="0"/>
              </a:rPr>
              <a:t> παίζει σημαντικό ρόλο στην ανάπτυξη του εγκεφάλου του μωρού.  </a:t>
            </a:r>
            <a:endParaRPr lang="el-GR" sz="2800"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24</a:t>
            </a:fld>
            <a:endParaRPr lang="en-GB"/>
          </a:p>
        </p:txBody>
      </p:sp>
    </p:spTree>
    <p:extLst>
      <p:ext uri="{BB962C8B-B14F-4D97-AF65-F5344CB8AC3E}">
        <p14:creationId xmlns:p14="http://schemas.microsoft.com/office/powerpoint/2010/main" val="429388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u="sng"/>
              <a:t>Σωστές απαντήσεις</a:t>
            </a:r>
            <a:r>
              <a:rPr lang="en-GB" u="sng"/>
              <a:t>:</a:t>
            </a:r>
            <a:endParaRPr lang="el-GR" u="sng"/>
          </a:p>
          <a:p>
            <a:pPr algn="l" rtl="0" fontAlgn="base"/>
            <a:r>
              <a:rPr lang="el-GR" sz="1800" b="0" i="0">
                <a:solidFill>
                  <a:srgbClr val="000000"/>
                </a:solidFill>
                <a:effectLst/>
                <a:latin typeface="Barlow-Regular"/>
              </a:rPr>
              <a:t>Η επαρκής πρόσληψη ιωδίου είναι απαραίτητη για την πρόληψη της έλλειψης </a:t>
            </a:r>
            <a:r>
              <a:rPr lang="el-GR" sz="1800" b="1" i="0">
                <a:solidFill>
                  <a:srgbClr val="FE31CB"/>
                </a:solidFill>
                <a:effectLst/>
                <a:latin typeface="Barlow-Regular"/>
              </a:rPr>
              <a:t>ιωδίου</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r>
              <a:rPr lang="el-GR" sz="1800" b="0" i="0">
                <a:solidFill>
                  <a:srgbClr val="000000"/>
                </a:solidFill>
                <a:effectLst/>
                <a:latin typeface="Barlow-Regular"/>
              </a:rPr>
              <a:t>Το να υπάρχει αρκετό ιώδιο στη διατροφή είναι ιδιαίτερα σημαντικό κατά της</a:t>
            </a:r>
            <a:r>
              <a:rPr lang="el-GR" sz="1800" b="1" i="0">
                <a:solidFill>
                  <a:srgbClr val="000000"/>
                </a:solidFill>
                <a:effectLst/>
                <a:latin typeface="Barlow-Regular"/>
              </a:rPr>
              <a:t> </a:t>
            </a:r>
            <a:r>
              <a:rPr lang="el-GR" sz="1800" b="1" i="0">
                <a:solidFill>
                  <a:srgbClr val="FE31CB"/>
                </a:solidFill>
                <a:effectLst/>
                <a:latin typeface="Barlow-Regular"/>
              </a:rPr>
              <a:t>εγκυμοσύνης</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r>
              <a:rPr lang="el-GR" sz="1800" b="0" i="0">
                <a:solidFill>
                  <a:srgbClr val="000000"/>
                </a:solidFill>
                <a:effectLst/>
                <a:latin typeface="Barlow-Regular"/>
              </a:rPr>
              <a:t>Μια παγκόσμια εκστρατεία πριν από </a:t>
            </a:r>
            <a:r>
              <a:rPr lang="el-GR" sz="1800" b="0" i="0">
                <a:solidFill>
                  <a:srgbClr val="FE31CB"/>
                </a:solidFill>
                <a:effectLst/>
                <a:latin typeface="Barlow-Regular"/>
              </a:rPr>
              <a:t>100</a:t>
            </a:r>
            <a:r>
              <a:rPr lang="el-GR" sz="1800" b="0" i="0">
                <a:solidFill>
                  <a:srgbClr val="000000"/>
                </a:solidFill>
                <a:effectLst/>
                <a:latin typeface="Barlow-Regular"/>
              </a:rPr>
              <a:t> χρόνια για το ιωδιούχο αλάτι βοήθησε στη μείωση της συχνότητας της </a:t>
            </a:r>
            <a:r>
              <a:rPr lang="el-GR" sz="1800" b="0" i="0">
                <a:solidFill>
                  <a:srgbClr val="FE31CB"/>
                </a:solidFill>
                <a:effectLst/>
                <a:latin typeface="Barlow-Regular"/>
              </a:rPr>
              <a:t>βρογχοκήλης</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r>
              <a:rPr lang="el-GR" sz="1800" b="0" i="0">
                <a:solidFill>
                  <a:srgbClr val="000000"/>
                </a:solidFill>
                <a:effectLst/>
                <a:latin typeface="Barlow-Regular"/>
              </a:rPr>
              <a:t>Εκτός από το ιωδιούχο αλάτι, άλλες σημαντικές πηγές ιωδίου είναι τα </a:t>
            </a:r>
            <a:r>
              <a:rPr lang="el-GR" sz="1800" b="1" i="0">
                <a:solidFill>
                  <a:srgbClr val="FE31CB"/>
                </a:solidFill>
                <a:effectLst/>
                <a:latin typeface="Barlow-Regular"/>
              </a:rPr>
              <a:t>θαλασσινά</a:t>
            </a:r>
            <a:r>
              <a:rPr lang="el-GR" sz="1800" b="0" i="0">
                <a:solidFill>
                  <a:srgbClr val="000000"/>
                </a:solidFill>
                <a:effectLst/>
                <a:latin typeface="Barlow-Regular"/>
              </a:rPr>
              <a:t> και τα </a:t>
            </a:r>
            <a:r>
              <a:rPr lang="el-GR" sz="1800" b="1" i="0">
                <a:solidFill>
                  <a:srgbClr val="FE31CB"/>
                </a:solidFill>
                <a:effectLst/>
                <a:latin typeface="Barlow-Regular"/>
              </a:rPr>
              <a:t>γαλακτοκομικά</a:t>
            </a:r>
            <a:r>
              <a:rPr lang="el-GR" sz="1800" b="1" i="0" u="sng">
                <a:solidFill>
                  <a:srgbClr val="000000"/>
                </a:solidFill>
                <a:effectLst/>
                <a:latin typeface="Barlow-Regular"/>
              </a:rPr>
              <a:t> </a:t>
            </a:r>
            <a:r>
              <a:rPr lang="el-GR" sz="1800" b="1" i="0">
                <a:solidFill>
                  <a:srgbClr val="FE31CB"/>
                </a:solidFill>
                <a:effectLst/>
                <a:latin typeface="Barlow-Regular"/>
              </a:rPr>
              <a:t>προϊόντα</a:t>
            </a:r>
            <a:r>
              <a:rPr lang="el-GR" sz="1800" b="0" i="0">
                <a:solidFill>
                  <a:srgbClr val="000000"/>
                </a:solidFill>
                <a:effectLst/>
                <a:latin typeface="Barlow-Regular"/>
              </a:rPr>
              <a:t>.</a:t>
            </a:r>
            <a:endParaRPr lang="el-GR" b="0" i="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a:t> </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25</a:t>
            </a:fld>
            <a:endParaRPr lang="en-GB"/>
          </a:p>
        </p:txBody>
      </p:sp>
    </p:spTree>
    <p:extLst>
      <p:ext uri="{BB962C8B-B14F-4D97-AF65-F5344CB8AC3E}">
        <p14:creationId xmlns:p14="http://schemas.microsoft.com/office/powerpoint/2010/main" val="30243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Σωστές απαντήσεις:</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l-GR" sz="1800" b="0" i="0">
                <a:solidFill>
                  <a:srgbClr val="000000"/>
                </a:solidFill>
                <a:effectLst/>
                <a:latin typeface="Barlow-Regular"/>
              </a:rPr>
              <a:t>Μεταβολισμός </a:t>
            </a:r>
          </a:p>
          <a:p>
            <a:pPr algn="l" rtl="0" fontAlgn="base">
              <a:buFont typeface="Arial" panose="020B0604020202020204" pitchFamily="34" charset="0"/>
              <a:buChar char="•"/>
            </a:pPr>
            <a:r>
              <a:rPr lang="el-GR" sz="1800" b="0" i="0">
                <a:solidFill>
                  <a:srgbClr val="000000"/>
                </a:solidFill>
                <a:effectLst/>
                <a:latin typeface="Barlow-Regular"/>
              </a:rPr>
              <a:t>Ανάπτυξη του εγκεφάλου, ιδιαίτερα κατά την εγκυμοσύνη και την πρώιμη παιδική ηλικία </a:t>
            </a:r>
          </a:p>
          <a:p>
            <a:pPr algn="l" rtl="0" fontAlgn="base">
              <a:buFont typeface="Arial" panose="020B0604020202020204" pitchFamily="34" charset="0"/>
              <a:buChar char="•"/>
            </a:pPr>
            <a:r>
              <a:rPr lang="el-GR" sz="1800" b="0" i="0">
                <a:solidFill>
                  <a:srgbClr val="000000"/>
                </a:solidFill>
                <a:effectLst/>
                <a:latin typeface="Barlow-Regular"/>
              </a:rPr>
              <a:t>Ανάπτυξη, ιδιαίτερα κατά την παιδική ηλικία και την εφηβεία </a:t>
            </a:r>
          </a:p>
        </p:txBody>
      </p:sp>
      <p:sp>
        <p:nvSpPr>
          <p:cNvPr id="4" name="Slide Number Placeholder 3"/>
          <p:cNvSpPr>
            <a:spLocks noGrp="1"/>
          </p:cNvSpPr>
          <p:nvPr>
            <p:ph type="sldNum" sz="quarter" idx="10"/>
          </p:nvPr>
        </p:nvSpPr>
        <p:spPr/>
        <p:txBody>
          <a:bodyPr/>
          <a:lstStyle/>
          <a:p>
            <a:fld id="{1D9321E1-ABFE-492C-A172-25C1D4654C51}" type="slidenum">
              <a:rPr lang="en-GB" smtClean="0"/>
              <a:t>26</a:t>
            </a:fld>
            <a:endParaRPr lang="en-GB"/>
          </a:p>
        </p:txBody>
      </p:sp>
    </p:spTree>
    <p:extLst>
      <p:ext uri="{BB962C8B-B14F-4D97-AF65-F5344CB8AC3E}">
        <p14:creationId xmlns:p14="http://schemas.microsoft.com/office/powerpoint/2010/main" val="2717286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200" b="0" i="0" u="sng">
                <a:solidFill>
                  <a:srgbClr val="000000"/>
                </a:solidFill>
                <a:effectLst/>
                <a:latin typeface="Barlow-Regular"/>
              </a:rPr>
              <a:t>Σωστές απαντήσεις:</a:t>
            </a:r>
            <a:r>
              <a:rPr lang="el-GR" sz="12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l-GR" sz="1200" b="0" i="0">
                <a:solidFill>
                  <a:srgbClr val="000000"/>
                </a:solidFill>
                <a:effectLst/>
                <a:latin typeface="Barlow-Regular"/>
              </a:rPr>
              <a:t>Μεταβολισμός </a:t>
            </a:r>
          </a:p>
          <a:p>
            <a:pPr algn="l" rtl="0" fontAlgn="base">
              <a:buFont typeface="Arial" panose="020B0604020202020204" pitchFamily="34" charset="0"/>
              <a:buChar char="•"/>
            </a:pPr>
            <a:r>
              <a:rPr lang="el-GR" sz="1200" b="0" i="0">
                <a:solidFill>
                  <a:srgbClr val="000000"/>
                </a:solidFill>
                <a:effectLst/>
                <a:latin typeface="Barlow-Regular"/>
              </a:rPr>
              <a:t>Ανάπτυξη του εγκεφάλου, ιδιαίτερα κατά την εγκυμοσύνη και την πρώιμη παιδική ηλικία </a:t>
            </a:r>
          </a:p>
          <a:p>
            <a:pPr algn="l" rtl="0" fontAlgn="base">
              <a:buFont typeface="Arial" panose="020B0604020202020204" pitchFamily="34" charset="0"/>
              <a:buChar char="•"/>
            </a:pPr>
            <a:r>
              <a:rPr lang="el-GR" sz="1200" b="0" i="0">
                <a:solidFill>
                  <a:srgbClr val="000000"/>
                </a:solidFill>
                <a:effectLst/>
                <a:latin typeface="Barlow-Regular"/>
              </a:rPr>
              <a:t>Ανάπτυξη, ιδιαίτερα κατά την παιδική ηλικία και την εφηβεία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27</a:t>
            </a:fld>
            <a:endParaRPr lang="en-GB"/>
          </a:p>
        </p:txBody>
      </p:sp>
    </p:spTree>
    <p:extLst>
      <p:ext uri="{BB962C8B-B14F-4D97-AF65-F5344CB8AC3E}">
        <p14:creationId xmlns:p14="http://schemas.microsoft.com/office/powerpoint/2010/main" val="1381666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Σωστές απαντήσεις:</a:t>
            </a:r>
            <a:r>
              <a:rPr lang="el-GR" sz="1800" b="0" i="0">
                <a:solidFill>
                  <a:srgbClr val="000000"/>
                </a:solidFill>
                <a:effectLst/>
                <a:latin typeface="Barlow-Regular"/>
              </a:rPr>
              <a:t> </a:t>
            </a:r>
            <a:endParaRPr lang="el-GR" b="0" i="0">
              <a:solidFill>
                <a:srgbClr val="000000"/>
              </a:solidFill>
              <a:effectLst/>
              <a:latin typeface="Barlow-Regular"/>
            </a:endParaRPr>
          </a:p>
          <a:p>
            <a:pPr algn="l" rtl="0" fontAlgn="base">
              <a:buFont typeface="Arial" panose="020B0604020202020204" pitchFamily="34" charset="0"/>
              <a:buChar char="•"/>
            </a:pPr>
            <a:r>
              <a:rPr lang="el-GR" sz="1800" b="0" i="0">
                <a:solidFill>
                  <a:srgbClr val="000000"/>
                </a:solidFill>
                <a:effectLst/>
                <a:latin typeface="Barlow-Regular"/>
              </a:rPr>
              <a:t>Η ανεπαρκής πρόσληψη ιωδίου στη διατροφή μπορεί να οδηγήσει σε μια κατάσταση γνωστή ως ___</a:t>
            </a:r>
            <a:r>
              <a:rPr lang="el-GR" sz="1800" b="1" i="0">
                <a:solidFill>
                  <a:srgbClr val="FE31CB"/>
                </a:solidFill>
                <a:effectLst/>
                <a:latin typeface="Barlow-Regular"/>
              </a:rPr>
              <a:t>βρογχοκήλη</a:t>
            </a:r>
            <a:r>
              <a:rPr lang="el-GR" sz="1800" b="0" i="0">
                <a:solidFill>
                  <a:srgbClr val="000000"/>
                </a:solidFill>
                <a:effectLst/>
                <a:latin typeface="Barlow-Regular"/>
              </a:rPr>
              <a:t>___, η οποία χαρακτηρίζεται από έναν διευρυμένο _</a:t>
            </a:r>
            <a:r>
              <a:rPr lang="el-GR" sz="1800" b="1" i="0">
                <a:solidFill>
                  <a:srgbClr val="FE31CB"/>
                </a:solidFill>
                <a:effectLst/>
                <a:latin typeface="Barlow-Regular"/>
              </a:rPr>
              <a:t>θυρεοειδή αδένα</a:t>
            </a:r>
            <a:r>
              <a:rPr lang="el-GR" sz="1800" b="0" i="0">
                <a:solidFill>
                  <a:srgbClr val="000000"/>
                </a:solidFill>
                <a:effectLst/>
                <a:latin typeface="Barlow-Regular"/>
              </a:rPr>
              <a:t>_. </a:t>
            </a:r>
          </a:p>
          <a:p>
            <a:pPr algn="l" rtl="0" fontAlgn="base">
              <a:buFont typeface="Arial" panose="020B0604020202020204" pitchFamily="34" charset="0"/>
              <a:buChar char="•"/>
            </a:pPr>
            <a:r>
              <a:rPr lang="el-GR" sz="1800" b="0" i="0">
                <a:solidFill>
                  <a:srgbClr val="000000"/>
                </a:solidFill>
                <a:effectLst/>
                <a:latin typeface="Barlow-Regular"/>
              </a:rPr>
              <a:t>Η καμπύλη σε σχήμα U δείχνει ότι μπορείς να προσλάβεις και __</a:t>
            </a:r>
            <a:r>
              <a:rPr lang="el-GR" sz="1800" b="1" i="0">
                <a:solidFill>
                  <a:srgbClr val="FE31CB"/>
                </a:solidFill>
                <a:effectLst/>
                <a:latin typeface="Barlow-Regular"/>
              </a:rPr>
              <a:t>πολύ</a:t>
            </a:r>
            <a:r>
              <a:rPr lang="el-GR" sz="1800" b="0" i="0">
                <a:solidFill>
                  <a:srgbClr val="000000"/>
                </a:solidFill>
                <a:effectLst/>
                <a:latin typeface="Barlow-Regular"/>
              </a:rPr>
              <a:t>_ και πάρα πολύ _</a:t>
            </a:r>
            <a:r>
              <a:rPr lang="el-GR" sz="1800" b="1" i="0">
                <a:solidFill>
                  <a:srgbClr val="FE31CB"/>
                </a:solidFill>
                <a:effectLst/>
                <a:latin typeface="Barlow-Regular"/>
              </a:rPr>
              <a:t>λίγο</a:t>
            </a:r>
            <a:r>
              <a:rPr lang="el-GR" sz="1800" b="0" i="0">
                <a:solidFill>
                  <a:srgbClr val="000000"/>
                </a:solidFill>
                <a:effectLst/>
                <a:latin typeface="Barlow-Regular"/>
              </a:rPr>
              <a:t>_ ιώδιο. </a:t>
            </a:r>
          </a:p>
          <a:p>
            <a:pPr algn="l" rtl="0" fontAlgn="base">
              <a:buFont typeface="Arial" panose="020B0604020202020204" pitchFamily="34" charset="0"/>
              <a:buChar char="•"/>
            </a:pPr>
            <a:r>
              <a:rPr lang="el-GR" sz="1800" b="0" i="0">
                <a:solidFill>
                  <a:srgbClr val="000000"/>
                </a:solidFill>
                <a:effectLst/>
                <a:latin typeface="Barlow-Regular"/>
              </a:rPr>
              <a:t>Η κατανάλωση υπερβολικών ποσοτήτων ιωδίου μπορεί να οδηγήσει σε έναν _</a:t>
            </a:r>
            <a:r>
              <a:rPr lang="el-GR" sz="1800" b="1" i="0" err="1">
                <a:solidFill>
                  <a:srgbClr val="FE31CB"/>
                </a:solidFill>
                <a:effectLst/>
                <a:latin typeface="Barlow-Regular"/>
              </a:rPr>
              <a:t>υπερλειτουργικό</a:t>
            </a:r>
            <a:r>
              <a:rPr lang="el-GR" sz="1800" b="0" i="0">
                <a:solidFill>
                  <a:srgbClr val="000000"/>
                </a:solidFill>
                <a:effectLst/>
                <a:latin typeface="Barlow-Regular"/>
              </a:rPr>
              <a:t>_ θυρεοειδή αδένα. </a:t>
            </a:r>
          </a:p>
          <a:p>
            <a:pPr algn="l" rtl="0" fontAlgn="base">
              <a:buFont typeface="Arial" panose="020B0604020202020204" pitchFamily="34" charset="0"/>
              <a:buChar char="•"/>
            </a:pPr>
            <a:r>
              <a:rPr lang="el-GR" sz="1800" b="0" i="0">
                <a:solidFill>
                  <a:srgbClr val="000000"/>
                </a:solidFill>
                <a:effectLst/>
                <a:latin typeface="Barlow-Regular"/>
              </a:rPr>
              <a:t>Όταν υπάρχει πολύ λίγο ιώδιο κατά τη διάρκεια της εγκυμοσύνης, μπορεί να οδηγήσεις σε _</a:t>
            </a:r>
            <a:r>
              <a:rPr lang="el-GR" sz="1800" b="1" i="0">
                <a:solidFill>
                  <a:srgbClr val="FE31CB"/>
                </a:solidFill>
                <a:effectLst/>
                <a:latin typeface="Barlow-Regular"/>
              </a:rPr>
              <a:t>ανεπάρκεια</a:t>
            </a:r>
            <a:r>
              <a:rPr lang="el-GR" sz="1800" b="0" i="0">
                <a:solidFill>
                  <a:srgbClr val="000000"/>
                </a:solidFill>
                <a:effectLst/>
                <a:latin typeface="Barlow-Regular"/>
              </a:rPr>
              <a:t>_ και εξασθενημένη ανάπτυξη του _</a:t>
            </a:r>
            <a:r>
              <a:rPr lang="el-GR" sz="1800" b="1" i="0">
                <a:solidFill>
                  <a:srgbClr val="FE31CB"/>
                </a:solidFill>
                <a:effectLst/>
                <a:latin typeface="Barlow-Regular"/>
              </a:rPr>
              <a:t>εγκεφάλου</a:t>
            </a:r>
            <a:r>
              <a:rPr lang="el-GR" sz="1800" b="0" i="0">
                <a:solidFill>
                  <a:srgbClr val="000000"/>
                </a:solidFill>
                <a:effectLst/>
                <a:latin typeface="Barlow-Regular"/>
              </a:rPr>
              <a:t>_ . </a:t>
            </a:r>
          </a:p>
        </p:txBody>
      </p:sp>
      <p:sp>
        <p:nvSpPr>
          <p:cNvPr id="4" name="Slide Number Placeholder 3"/>
          <p:cNvSpPr>
            <a:spLocks noGrp="1"/>
          </p:cNvSpPr>
          <p:nvPr>
            <p:ph type="sldNum" sz="quarter" idx="10"/>
          </p:nvPr>
        </p:nvSpPr>
        <p:spPr/>
        <p:txBody>
          <a:bodyPr/>
          <a:lstStyle/>
          <a:p>
            <a:fld id="{1D9321E1-ABFE-492C-A172-25C1D4654C51}" type="slidenum">
              <a:rPr lang="en-GB" smtClean="0"/>
              <a:t>28</a:t>
            </a:fld>
            <a:endParaRPr lang="en-GB"/>
          </a:p>
        </p:txBody>
      </p:sp>
    </p:spTree>
    <p:extLst>
      <p:ext uri="{BB962C8B-B14F-4D97-AF65-F5344CB8AC3E}">
        <p14:creationId xmlns:p14="http://schemas.microsoft.com/office/powerpoint/2010/main" val="3475175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Σωστές απαντήσεις: </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l-GR" sz="1800" b="0" i="0">
                <a:solidFill>
                  <a:srgbClr val="000000"/>
                </a:solidFill>
                <a:effectLst/>
                <a:latin typeface="Barlow-Regular"/>
              </a:rPr>
              <a:t>Αυγά </a:t>
            </a:r>
          </a:p>
          <a:p>
            <a:pPr algn="l" rtl="0" fontAlgn="base">
              <a:buFont typeface="Arial" panose="020B0604020202020204" pitchFamily="34" charset="0"/>
              <a:buChar char="•"/>
            </a:pPr>
            <a:r>
              <a:rPr lang="el-GR" sz="1800" b="0" i="0">
                <a:solidFill>
                  <a:srgbClr val="000000"/>
                </a:solidFill>
                <a:effectLst/>
                <a:latin typeface="Barlow-Regular"/>
              </a:rPr>
              <a:t>Γάλα και γαλακτοκομικά προϊόντα and </a:t>
            </a:r>
            <a:r>
              <a:rPr lang="el-GR" sz="1800" b="0" i="0" err="1">
                <a:solidFill>
                  <a:srgbClr val="000000"/>
                </a:solidFill>
                <a:effectLst/>
                <a:latin typeface="Barlow-Regular"/>
              </a:rPr>
              <a:t>dairy</a:t>
            </a:r>
            <a:r>
              <a:rPr lang="el-GR" sz="1800" b="0" i="0">
                <a:solidFill>
                  <a:srgbClr val="000000"/>
                </a:solidFill>
                <a:effectLst/>
                <a:latin typeface="Barlow-Regular"/>
              </a:rPr>
              <a:t> </a:t>
            </a:r>
          </a:p>
          <a:p>
            <a:pPr algn="l" rtl="0" fontAlgn="base">
              <a:buFont typeface="Arial" panose="020B0604020202020204" pitchFamily="34" charset="0"/>
              <a:buChar char="•"/>
            </a:pPr>
            <a:r>
              <a:rPr lang="el-GR" sz="1800" b="0" i="0">
                <a:solidFill>
                  <a:srgbClr val="000000"/>
                </a:solidFill>
                <a:effectLst/>
                <a:latin typeface="Barlow-Regular"/>
              </a:rPr>
              <a:t>Ψάρια και θαλασσινά </a:t>
            </a:r>
          </a:p>
          <a:p>
            <a:pPr algn="l" rtl="0" fontAlgn="base">
              <a:buFont typeface="Arial" panose="020B0604020202020204" pitchFamily="34" charset="0"/>
              <a:buChar char="•"/>
            </a:pPr>
            <a:r>
              <a:rPr lang="el-GR" sz="1800" b="0" i="0">
                <a:solidFill>
                  <a:srgbClr val="000000"/>
                </a:solidFill>
                <a:effectLst/>
                <a:latin typeface="Barlow-Regular"/>
              </a:rPr>
              <a:t>Ιωδιούχο αλάτι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29</a:t>
            </a:fld>
            <a:endParaRPr lang="en-GB"/>
          </a:p>
        </p:txBody>
      </p:sp>
    </p:spTree>
    <p:extLst>
      <p:ext uri="{BB962C8B-B14F-4D97-AF65-F5344CB8AC3E}">
        <p14:creationId xmlns:p14="http://schemas.microsoft.com/office/powerpoint/2010/main" val="257170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solidFill>
                  <a:schemeClr val="tx1"/>
                </a:solidFill>
              </a:rPr>
              <a:t>Γλωσσάρι</a:t>
            </a:r>
            <a:r>
              <a:rPr lang="en-US">
                <a:solidFill>
                  <a:schemeClr val="tx1"/>
                </a:solidFill>
              </a:rPr>
              <a:t>: </a:t>
            </a:r>
            <a:r>
              <a:rPr lang="el-GR">
                <a:solidFill>
                  <a:schemeClr val="tx1"/>
                </a:solidFill>
              </a:rPr>
              <a:t>Ένα </a:t>
            </a:r>
            <a:r>
              <a:rPr lang="el-GR" b="1">
                <a:solidFill>
                  <a:schemeClr val="tx1"/>
                </a:solidFill>
              </a:rPr>
              <a:t>απαραίτητο μέταλλο </a:t>
            </a:r>
            <a:r>
              <a:rPr lang="el-GR">
                <a:solidFill>
                  <a:schemeClr val="tx1"/>
                </a:solidFill>
              </a:rPr>
              <a:t>είναι όταν ένα μέταλλο χρειάζεται αλλά το</a:t>
            </a:r>
            <a:r>
              <a:rPr lang="en-US">
                <a:solidFill>
                  <a:schemeClr val="tx1"/>
                </a:solidFill>
              </a:rPr>
              <a:t> </a:t>
            </a:r>
            <a:r>
              <a:rPr lang="el-GR">
                <a:solidFill>
                  <a:schemeClr val="tx1"/>
                </a:solidFill>
              </a:rPr>
              <a:t>σώμα σου δε μπορεί να το </a:t>
            </a:r>
            <a:r>
              <a:rPr lang="el-GR" err="1">
                <a:solidFill>
                  <a:schemeClr val="tx1"/>
                </a:solidFill>
              </a:rPr>
              <a:t>παράξει</a:t>
            </a:r>
            <a:r>
              <a:rPr lang="el-GR">
                <a:solidFill>
                  <a:schemeClr val="tx1"/>
                </a:solidFill>
              </a:rPr>
              <a:t>, πρέπει να το πάρεις από τη διατροφή</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solidFill>
                  <a:schemeClr val="tx1"/>
                </a:solidFill>
              </a:rPr>
              <a:t>σου</a:t>
            </a:r>
            <a:endParaRPr lang="da-DK">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Ask students if they know what the word ‘essential mineral’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a:solidFill>
                  <a:schemeClr val="tx1"/>
                </a:solidFill>
                <a:effectLst/>
                <a:latin typeface="+mn-lt"/>
                <a:ea typeface="+mn-ea"/>
                <a:cs typeface="+mn-cs"/>
              </a:rPr>
              <a:t>Ρωτήστε τους μαθητές αν γνωρίζουν τι σημαίνει το ‘απαραίτητο μέταλλο’.</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baseline="0">
                <a:solidFill>
                  <a:schemeClr val="tx1"/>
                </a:solidFill>
                <a:effectLst/>
                <a:latin typeface="+mn-lt"/>
                <a:ea typeface="+mn-ea"/>
                <a:cs typeface="+mn-cs"/>
              </a:rPr>
              <a:t>Πιθανόν ρωτήστε τους αν γνωρίζουν άλλα απαραίτητα μέταλλα </a:t>
            </a:r>
            <a:r>
              <a:rPr lang="en-GB" sz="1200" kern="1200" baseline="0">
                <a:solidFill>
                  <a:schemeClr val="tx1"/>
                </a:solidFill>
                <a:effectLst/>
                <a:latin typeface="+mn-lt"/>
                <a:ea typeface="+mn-ea"/>
                <a:cs typeface="+mn-cs"/>
              </a:rPr>
              <a:t>[</a:t>
            </a:r>
            <a:r>
              <a:rPr lang="el-GR" sz="1200" kern="1200" baseline="0">
                <a:solidFill>
                  <a:schemeClr val="tx1"/>
                </a:solidFill>
                <a:effectLst/>
                <a:latin typeface="+mn-lt"/>
                <a:ea typeface="+mn-ea"/>
                <a:cs typeface="+mn-cs"/>
              </a:rPr>
              <a:t>σίδηρο</a:t>
            </a:r>
            <a:r>
              <a:rPr lang="en-GB" sz="1200" kern="1200" baseline="0">
                <a:solidFill>
                  <a:schemeClr val="tx1"/>
                </a:solidFill>
                <a:effectLst/>
                <a:latin typeface="+mn-lt"/>
                <a:ea typeface="+mn-ea"/>
                <a:cs typeface="+mn-cs"/>
              </a:rPr>
              <a:t>, </a:t>
            </a:r>
            <a:r>
              <a:rPr lang="el-GR" sz="1200" kern="1200" baseline="0">
                <a:solidFill>
                  <a:schemeClr val="tx1"/>
                </a:solidFill>
                <a:effectLst/>
                <a:latin typeface="+mn-lt"/>
                <a:ea typeface="+mn-ea"/>
                <a:cs typeface="+mn-cs"/>
              </a:rPr>
              <a:t>σελήνιο, χαλκός, μαγνήσιο, ψευδάργυρος, ασβέστιο, φώσφορος, κάλιο, νάτριο, χρώμιο, χλωρίδιο, φθόριο – και φυσικά ιώδιο]</a:t>
            </a:r>
            <a:endParaRPr lang="da-DK"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3</a:t>
            </a:fld>
            <a:endParaRPr lang="en-GB"/>
          </a:p>
        </p:txBody>
      </p:sp>
    </p:spTree>
    <p:extLst>
      <p:ext uri="{BB962C8B-B14F-4D97-AF65-F5344CB8AC3E}">
        <p14:creationId xmlns:p14="http://schemas.microsoft.com/office/powerpoint/2010/main" val="349200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200" b="0" i="0" u="sng">
                <a:solidFill>
                  <a:srgbClr val="000000"/>
                </a:solidFill>
                <a:effectLst/>
                <a:latin typeface="Barlow-Regular"/>
              </a:rPr>
              <a:t>Σωστές απαντήσεις: </a:t>
            </a:r>
            <a:r>
              <a:rPr lang="el-GR" sz="12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l-GR" sz="1200" b="0" i="0">
                <a:solidFill>
                  <a:srgbClr val="000000"/>
                </a:solidFill>
                <a:effectLst/>
                <a:latin typeface="Barlow-Regular"/>
              </a:rPr>
              <a:t>Αυγά </a:t>
            </a:r>
          </a:p>
          <a:p>
            <a:pPr algn="l" rtl="0" fontAlgn="base">
              <a:buFont typeface="Arial" panose="020B0604020202020204" pitchFamily="34" charset="0"/>
              <a:buChar char="•"/>
            </a:pPr>
            <a:r>
              <a:rPr lang="el-GR" sz="1200" b="0" i="0">
                <a:solidFill>
                  <a:srgbClr val="000000"/>
                </a:solidFill>
                <a:effectLst/>
                <a:latin typeface="Barlow-Regular"/>
              </a:rPr>
              <a:t>Γάλα και γαλακτοκομικά προϊόντα and </a:t>
            </a:r>
            <a:r>
              <a:rPr lang="el-GR" sz="1200" b="0" i="0" err="1">
                <a:solidFill>
                  <a:srgbClr val="000000"/>
                </a:solidFill>
                <a:effectLst/>
                <a:latin typeface="Barlow-Regular"/>
              </a:rPr>
              <a:t>dairy</a:t>
            </a:r>
            <a:r>
              <a:rPr lang="el-GR" sz="1200" b="0" i="0">
                <a:solidFill>
                  <a:srgbClr val="000000"/>
                </a:solidFill>
                <a:effectLst/>
                <a:latin typeface="Barlow-Regular"/>
              </a:rPr>
              <a:t> </a:t>
            </a:r>
          </a:p>
          <a:p>
            <a:pPr algn="l" rtl="0" fontAlgn="base">
              <a:buFont typeface="Arial" panose="020B0604020202020204" pitchFamily="34" charset="0"/>
              <a:buChar char="•"/>
            </a:pPr>
            <a:r>
              <a:rPr lang="el-GR" sz="1200" b="0" i="0">
                <a:solidFill>
                  <a:srgbClr val="000000"/>
                </a:solidFill>
                <a:effectLst/>
                <a:latin typeface="Barlow-Regular"/>
              </a:rPr>
              <a:t>Ψάρια και θαλασσινά </a:t>
            </a:r>
          </a:p>
          <a:p>
            <a:pPr algn="l" rtl="0" fontAlgn="base">
              <a:buFont typeface="Arial" panose="020B0604020202020204" pitchFamily="34" charset="0"/>
              <a:buChar char="•"/>
            </a:pPr>
            <a:r>
              <a:rPr lang="el-GR" sz="1200" b="0" i="0">
                <a:solidFill>
                  <a:srgbClr val="000000"/>
                </a:solidFill>
                <a:effectLst/>
                <a:latin typeface="Barlow-Regular"/>
              </a:rPr>
              <a:t>Ιωδιούχο αλάτι </a:t>
            </a:r>
          </a:p>
          <a:p>
            <a:endParaRPr lang="en-GB"/>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30</a:t>
            </a:fld>
            <a:endParaRPr lang="en-GB"/>
          </a:p>
        </p:txBody>
      </p:sp>
    </p:spTree>
    <p:extLst>
      <p:ext uri="{BB962C8B-B14F-4D97-AF65-F5344CB8AC3E}">
        <p14:creationId xmlns:p14="http://schemas.microsoft.com/office/powerpoint/2010/main" val="1777534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endParaRPr lang="el-GR" b="0" i="0">
              <a:solidFill>
                <a:srgbClr val="000000"/>
              </a:solidFill>
              <a:effectLst/>
              <a:latin typeface="Barlow-Regular"/>
            </a:endParaRPr>
          </a:p>
          <a:p>
            <a:pPr algn="l" rtl="0" fontAlgn="base">
              <a:buFont typeface="Arial" panose="020B0604020202020204" pitchFamily="34" charset="0"/>
              <a:buNone/>
            </a:pPr>
            <a:r>
              <a:rPr lang="el-GR" sz="1800" b="0" i="0">
                <a:solidFill>
                  <a:srgbClr val="000000"/>
                </a:solidFill>
                <a:effectLst/>
                <a:latin typeface="Barlow-Regular"/>
              </a:rPr>
              <a:t>150 µ</a:t>
            </a:r>
            <a:r>
              <a:rPr lang="en-GB" sz="1800" b="0" i="0">
                <a:solidFill>
                  <a:srgbClr val="000000"/>
                </a:solidFill>
                <a:effectLst/>
                <a:latin typeface="Barlow-Regular"/>
              </a:rPr>
              <a:t>g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31</a:t>
            </a:fld>
            <a:endParaRPr lang="en-GB"/>
          </a:p>
        </p:txBody>
      </p:sp>
    </p:spTree>
    <p:extLst>
      <p:ext uri="{BB962C8B-B14F-4D97-AF65-F5344CB8AC3E}">
        <p14:creationId xmlns:p14="http://schemas.microsoft.com/office/powerpoint/2010/main" val="3780959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200" b="0" i="0" u="sng">
                <a:solidFill>
                  <a:srgbClr val="000000"/>
                </a:solidFill>
                <a:effectLst/>
                <a:latin typeface="Barlow-Regular"/>
              </a:rPr>
              <a:t>Σωστή απάντηση: </a:t>
            </a:r>
            <a:r>
              <a:rPr lang="el-GR" sz="1200" b="0" i="0">
                <a:solidFill>
                  <a:srgbClr val="000000"/>
                </a:solidFill>
                <a:effectLst/>
                <a:latin typeface="Barlow-Regular"/>
              </a:rPr>
              <a:t> </a:t>
            </a:r>
            <a:endParaRPr lang="el-GR" b="0" i="0">
              <a:solidFill>
                <a:srgbClr val="000000"/>
              </a:solidFill>
              <a:effectLst/>
              <a:latin typeface="Barlow-Regular"/>
            </a:endParaRPr>
          </a:p>
          <a:p>
            <a:pPr algn="l" rtl="0" fontAlgn="base">
              <a:buFont typeface="Arial" panose="020B0604020202020204" pitchFamily="34" charset="0"/>
              <a:buNone/>
            </a:pPr>
            <a:r>
              <a:rPr lang="el-GR" sz="1200" b="0" i="0">
                <a:solidFill>
                  <a:srgbClr val="000000"/>
                </a:solidFill>
                <a:effectLst/>
                <a:latin typeface="Barlow-Regular"/>
              </a:rPr>
              <a:t>150 µ</a:t>
            </a:r>
            <a:r>
              <a:rPr lang="en-GB" sz="1200" b="0" i="0">
                <a:solidFill>
                  <a:srgbClr val="000000"/>
                </a:solidFill>
                <a:effectLst/>
                <a:latin typeface="Barlow-Regular"/>
              </a:rPr>
              <a:t>g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32</a:t>
            </a:fld>
            <a:endParaRPr lang="en-GB"/>
          </a:p>
        </p:txBody>
      </p:sp>
    </p:spTree>
    <p:extLst>
      <p:ext uri="{BB962C8B-B14F-4D97-AF65-F5344CB8AC3E}">
        <p14:creationId xmlns:p14="http://schemas.microsoft.com/office/powerpoint/2010/main" val="893414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u="sng"/>
              <a:t>Σωστή απάντηση</a:t>
            </a:r>
            <a:r>
              <a:rPr lang="en-GB" u="sng"/>
              <a:t>: </a:t>
            </a:r>
          </a:p>
          <a:p>
            <a:r>
              <a:rPr lang="en-GB"/>
              <a:t>250 µg</a:t>
            </a:r>
          </a:p>
        </p:txBody>
      </p:sp>
      <p:sp>
        <p:nvSpPr>
          <p:cNvPr id="4" name="Slide Number Placeholder 3"/>
          <p:cNvSpPr>
            <a:spLocks noGrp="1"/>
          </p:cNvSpPr>
          <p:nvPr>
            <p:ph type="sldNum" sz="quarter" idx="10"/>
          </p:nvPr>
        </p:nvSpPr>
        <p:spPr/>
        <p:txBody>
          <a:bodyPr/>
          <a:lstStyle/>
          <a:p>
            <a:fld id="{1D9321E1-ABFE-492C-A172-25C1D4654C51}" type="slidenum">
              <a:rPr lang="en-GB" smtClean="0"/>
              <a:t>33</a:t>
            </a:fld>
            <a:endParaRPr lang="en-GB"/>
          </a:p>
        </p:txBody>
      </p:sp>
    </p:spTree>
    <p:extLst>
      <p:ext uri="{BB962C8B-B14F-4D97-AF65-F5344CB8AC3E}">
        <p14:creationId xmlns:p14="http://schemas.microsoft.com/office/powerpoint/2010/main" val="3800608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u="sng"/>
              <a:t>Σωστή απάντηση</a:t>
            </a:r>
            <a:r>
              <a:rPr lang="en-GB" u="sng"/>
              <a:t>: </a:t>
            </a:r>
          </a:p>
          <a:p>
            <a:r>
              <a:rPr lang="en-GB"/>
              <a:t>250 µg</a:t>
            </a:r>
          </a:p>
        </p:txBody>
      </p:sp>
      <p:sp>
        <p:nvSpPr>
          <p:cNvPr id="4" name="Slide Number Placeholder 3"/>
          <p:cNvSpPr>
            <a:spLocks noGrp="1"/>
          </p:cNvSpPr>
          <p:nvPr>
            <p:ph type="sldNum" sz="quarter" idx="10"/>
          </p:nvPr>
        </p:nvSpPr>
        <p:spPr/>
        <p:txBody>
          <a:bodyPr/>
          <a:lstStyle/>
          <a:p>
            <a:fld id="{1D9321E1-ABFE-492C-A172-25C1D4654C51}" type="slidenum">
              <a:rPr lang="en-GB" smtClean="0"/>
              <a:t>34</a:t>
            </a:fld>
            <a:endParaRPr lang="en-GB"/>
          </a:p>
        </p:txBody>
      </p:sp>
    </p:spTree>
    <p:extLst>
      <p:ext uri="{BB962C8B-B14F-4D97-AF65-F5344CB8AC3E}">
        <p14:creationId xmlns:p14="http://schemas.microsoft.com/office/powerpoint/2010/main" val="2212254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Σωστές απαντήσεις: </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None/>
            </a:pPr>
            <a:r>
              <a:rPr lang="el-GR" sz="1800" b="0" i="0">
                <a:solidFill>
                  <a:srgbClr val="000000"/>
                </a:solidFill>
                <a:effectLst/>
                <a:latin typeface="Barlow-Regular"/>
              </a:rPr>
              <a:t>Είναι σημαντικό για την ανάπτυξη του εγκεφάλου και του νευρικού συστήματος του μωρού </a:t>
            </a:r>
          </a:p>
          <a:p>
            <a:pPr algn="l" rtl="0" fontAlgn="base">
              <a:buFont typeface="Arial" panose="020B0604020202020204" pitchFamily="34" charset="0"/>
              <a:buNone/>
            </a:pPr>
            <a:r>
              <a:rPr lang="el-GR" sz="1800" b="0" i="0">
                <a:solidFill>
                  <a:srgbClr val="000000"/>
                </a:solidFill>
                <a:effectLst/>
                <a:latin typeface="Barlow-Regular"/>
              </a:rPr>
              <a:t>Εξασφαλίζει τη συνολική ανάπτυξη του μωρού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35</a:t>
            </a:fld>
            <a:endParaRPr lang="en-GB"/>
          </a:p>
        </p:txBody>
      </p:sp>
    </p:spTree>
    <p:extLst>
      <p:ext uri="{BB962C8B-B14F-4D97-AF65-F5344CB8AC3E}">
        <p14:creationId xmlns:p14="http://schemas.microsoft.com/office/powerpoint/2010/main" val="3073308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200" b="0" i="0" u="sng">
                <a:solidFill>
                  <a:srgbClr val="000000"/>
                </a:solidFill>
                <a:effectLst/>
                <a:latin typeface="Barlow-Regular"/>
              </a:rPr>
              <a:t>Σωστές απαντήσεις: </a:t>
            </a:r>
            <a:r>
              <a:rPr lang="el-GR" sz="12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None/>
            </a:pPr>
            <a:r>
              <a:rPr lang="el-GR" sz="1200" b="0" i="0">
                <a:solidFill>
                  <a:srgbClr val="000000"/>
                </a:solidFill>
                <a:effectLst/>
                <a:latin typeface="Barlow-Regular"/>
              </a:rPr>
              <a:t>Είναι σημαντικό για την ανάπτυξη του εγκεφάλου και του νευρικού συστήματος του μωρού </a:t>
            </a:r>
          </a:p>
          <a:p>
            <a:pPr algn="l" rtl="0" fontAlgn="base">
              <a:buFont typeface="Arial" panose="020B0604020202020204" pitchFamily="34" charset="0"/>
              <a:buNone/>
            </a:pPr>
            <a:r>
              <a:rPr lang="el-GR" sz="1200" b="0" i="0">
                <a:solidFill>
                  <a:srgbClr val="000000"/>
                </a:solidFill>
                <a:effectLst/>
                <a:latin typeface="Barlow-Regular"/>
              </a:rPr>
              <a:t>Εξασφαλίζει τη συνολική ανάπτυξη του μωρού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36</a:t>
            </a:fld>
            <a:endParaRPr lang="en-GB"/>
          </a:p>
        </p:txBody>
      </p:sp>
    </p:spTree>
    <p:extLst>
      <p:ext uri="{BB962C8B-B14F-4D97-AF65-F5344CB8AC3E}">
        <p14:creationId xmlns:p14="http://schemas.microsoft.com/office/powerpoint/2010/main" val="1385609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endParaRPr lang="el-GR" b="0" i="0">
              <a:solidFill>
                <a:srgbClr val="000000"/>
              </a:solidFill>
              <a:effectLst/>
              <a:latin typeface="Barlow-Regular"/>
            </a:endParaRPr>
          </a:p>
          <a:p>
            <a:pPr algn="l" rtl="0" fontAlgn="base">
              <a:buFont typeface="Arial" panose="020B0604020202020204" pitchFamily="34" charset="0"/>
              <a:buChar char="•"/>
            </a:pPr>
            <a:r>
              <a:rPr lang="el-GR" sz="1800" b="0" i="0">
                <a:solidFill>
                  <a:srgbClr val="000000"/>
                </a:solidFill>
                <a:effectLst/>
                <a:latin typeface="Barlow-Regular"/>
              </a:rPr>
              <a:t>5 αυγά (για την Κύπρο) </a:t>
            </a:r>
          </a:p>
          <a:p>
            <a:endParaRPr lang="en-GB"/>
          </a:p>
          <a:p>
            <a:r>
              <a:rPr lang="el-GR" b="1"/>
              <a:t>Προσοχή</a:t>
            </a:r>
            <a:r>
              <a:rPr lang="en-GB" b="1"/>
              <a:t>:</a:t>
            </a:r>
            <a:r>
              <a:rPr lang="el-GR" b="1"/>
              <a:t> </a:t>
            </a:r>
            <a:r>
              <a:rPr lang="el-GR" b="0" err="1"/>
              <a:t>Παρακαλλώ</a:t>
            </a:r>
            <a:r>
              <a:rPr lang="el-GR" b="0"/>
              <a:t> δώστε έμφαση, ότι αυτό είναι μόνο μια άσκηση.</a:t>
            </a:r>
            <a:r>
              <a:rPr lang="en-GB" b="0"/>
              <a:t> </a:t>
            </a:r>
            <a:r>
              <a:rPr lang="el-GR" b="0"/>
              <a:t>Είναι σημαντικό να συμπεριλαμβάνετε κι άλλες πηγές ιωδίου στη διατροφή σας, και όχι μόνο αποκλειστικά τα αυγά. </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37</a:t>
            </a:fld>
            <a:endParaRPr lang="en-GB"/>
          </a:p>
        </p:txBody>
      </p:sp>
    </p:spTree>
    <p:extLst>
      <p:ext uri="{BB962C8B-B14F-4D97-AF65-F5344CB8AC3E}">
        <p14:creationId xmlns:p14="http://schemas.microsoft.com/office/powerpoint/2010/main" val="3438982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endParaRPr lang="el-GR" b="0" i="0">
              <a:solidFill>
                <a:srgbClr val="000000"/>
              </a:solidFill>
              <a:effectLst/>
              <a:latin typeface="Barlow-Regular"/>
            </a:endParaRPr>
          </a:p>
          <a:p>
            <a:pPr algn="l" rtl="0" fontAlgn="base">
              <a:buFont typeface="Arial" panose="020B0604020202020204" pitchFamily="34" charset="0"/>
              <a:buChar char="•"/>
            </a:pPr>
            <a:r>
              <a:rPr lang="el-GR" sz="1800" b="0" i="0">
                <a:solidFill>
                  <a:srgbClr val="000000"/>
                </a:solidFill>
                <a:effectLst/>
                <a:latin typeface="Barlow-Regular"/>
              </a:rPr>
              <a:t>5 αυγά (για την Κύπρο) </a:t>
            </a:r>
          </a:p>
          <a:p>
            <a:endParaRPr lang="en-GB"/>
          </a:p>
          <a:p>
            <a:r>
              <a:rPr lang="el-GR" b="1"/>
              <a:t>Προσοχή</a:t>
            </a:r>
            <a:r>
              <a:rPr lang="en-GB" b="1"/>
              <a:t>:</a:t>
            </a:r>
            <a:r>
              <a:rPr lang="el-GR" b="1"/>
              <a:t> </a:t>
            </a:r>
            <a:r>
              <a:rPr lang="el-GR" b="0" err="1"/>
              <a:t>Παρακαλλώ</a:t>
            </a:r>
            <a:r>
              <a:rPr lang="el-GR" b="0"/>
              <a:t> δώστε έμφαση, ότι αυτό είναι μόνο μια άσκηση.</a:t>
            </a:r>
            <a:r>
              <a:rPr lang="en-GB" b="0"/>
              <a:t> </a:t>
            </a:r>
            <a:r>
              <a:rPr lang="el-GR" b="0"/>
              <a:t>Είναι σημαντικό να συμπεριλαμβάνετε κι άλλες πηγές ιωδίου στη διατροφή σας, και όχι μόνο αποκλειστικά τα αυγά. </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38</a:t>
            </a:fld>
            <a:endParaRPr lang="en-GB"/>
          </a:p>
        </p:txBody>
      </p:sp>
    </p:spTree>
    <p:extLst>
      <p:ext uri="{BB962C8B-B14F-4D97-AF65-F5344CB8AC3E}">
        <p14:creationId xmlns:p14="http://schemas.microsoft.com/office/powerpoint/2010/main" val="1226452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None/>
            </a:pPr>
            <a:r>
              <a:rPr lang="el-GR" sz="1800" b="0" i="0">
                <a:solidFill>
                  <a:srgbClr val="000000"/>
                </a:solidFill>
                <a:effectLst/>
                <a:latin typeface="Barlow-Regular"/>
              </a:rPr>
              <a:t>1 μερίδα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39</a:t>
            </a:fld>
            <a:endParaRPr lang="en-GB"/>
          </a:p>
        </p:txBody>
      </p:sp>
    </p:spTree>
    <p:extLst>
      <p:ext uri="{BB962C8B-B14F-4D97-AF65-F5344CB8AC3E}">
        <p14:creationId xmlns:p14="http://schemas.microsoft.com/office/powerpoint/2010/main" val="409899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4</a:t>
            </a:fld>
            <a:endParaRPr lang="en-GB"/>
          </a:p>
        </p:txBody>
      </p:sp>
    </p:spTree>
    <p:extLst>
      <p:ext uri="{BB962C8B-B14F-4D97-AF65-F5344CB8AC3E}">
        <p14:creationId xmlns:p14="http://schemas.microsoft.com/office/powerpoint/2010/main" val="3340212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endParaRPr lang="el-GR" b="0" i="0">
              <a:solidFill>
                <a:srgbClr val="000000"/>
              </a:solidFill>
              <a:effectLst/>
              <a:latin typeface="Segoe UI" panose="020B0502040204020203" pitchFamily="34" charset="0"/>
            </a:endParaRPr>
          </a:p>
          <a:p>
            <a:pPr algn="l" rtl="0" fontAlgn="base">
              <a:buFont typeface="Arial" panose="020B0604020202020204" pitchFamily="34" charset="0"/>
              <a:buNone/>
            </a:pPr>
            <a:r>
              <a:rPr lang="el-GR" sz="1800" b="0" i="0">
                <a:solidFill>
                  <a:srgbClr val="000000"/>
                </a:solidFill>
                <a:effectLst/>
                <a:latin typeface="Barlow-Regular"/>
              </a:rPr>
              <a:t>1 μερίδα </a:t>
            </a:r>
          </a:p>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40</a:t>
            </a:fld>
            <a:endParaRPr lang="en-GB"/>
          </a:p>
        </p:txBody>
      </p:sp>
    </p:spTree>
    <p:extLst>
      <p:ext uri="{BB962C8B-B14F-4D97-AF65-F5344CB8AC3E}">
        <p14:creationId xmlns:p14="http://schemas.microsoft.com/office/powerpoint/2010/main" val="2333237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p>
          <a:p>
            <a:r>
              <a:rPr lang="el-GR" sz="1800" b="0" i="0">
                <a:solidFill>
                  <a:srgbClr val="000000"/>
                </a:solidFill>
                <a:effectLst/>
                <a:latin typeface="Barlow-Regular"/>
              </a:rPr>
              <a:t>5 ποτήρια γάλα</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41</a:t>
            </a:fld>
            <a:endParaRPr lang="en-GB"/>
          </a:p>
        </p:txBody>
      </p:sp>
    </p:spTree>
    <p:extLst>
      <p:ext uri="{BB962C8B-B14F-4D97-AF65-F5344CB8AC3E}">
        <p14:creationId xmlns:p14="http://schemas.microsoft.com/office/powerpoint/2010/main" val="2675710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0" i="0" u="sng">
                <a:solidFill>
                  <a:srgbClr val="000000"/>
                </a:solidFill>
                <a:effectLst/>
                <a:latin typeface="Barlow-Regular"/>
              </a:rPr>
              <a:t>Σωστή απάντηση: </a:t>
            </a:r>
            <a:r>
              <a:rPr lang="el-GR" sz="1800" b="0" i="0">
                <a:solidFill>
                  <a:srgbClr val="000000"/>
                </a:solidFill>
                <a:effectLst/>
                <a:latin typeface="Barlow-Regular"/>
              </a:rPr>
              <a:t> </a:t>
            </a:r>
          </a:p>
          <a:p>
            <a:r>
              <a:rPr lang="el-GR" sz="1800" b="0" i="0">
                <a:solidFill>
                  <a:srgbClr val="000000"/>
                </a:solidFill>
                <a:effectLst/>
                <a:latin typeface="Barlow-Regular"/>
              </a:rPr>
              <a:t>5 ποτήρια γάλα</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42</a:t>
            </a:fld>
            <a:endParaRPr lang="en-GB"/>
          </a:p>
        </p:txBody>
      </p:sp>
    </p:spTree>
    <p:extLst>
      <p:ext uri="{BB962C8B-B14F-4D97-AF65-F5344CB8AC3E}">
        <p14:creationId xmlns:p14="http://schemas.microsoft.com/office/powerpoint/2010/main" val="3180824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b="1" u="none" kern="1200" dirty="0">
                <a:solidFill>
                  <a:schemeClr val="tx1"/>
                </a:solidFill>
                <a:effectLst/>
                <a:latin typeface="+mn-lt"/>
                <a:ea typeface="+mn-ea"/>
                <a:cs typeface="+mn-cs"/>
              </a:rPr>
              <a:t>Η άσκηση</a:t>
            </a:r>
            <a:r>
              <a:rPr lang="en-US" sz="1000" b="1" u="none" kern="1200" dirty="0">
                <a:solidFill>
                  <a:schemeClr val="tx1"/>
                </a:solidFill>
                <a:effectLst/>
                <a:latin typeface="+mn-lt"/>
                <a:ea typeface="+mn-ea"/>
                <a:cs typeface="+mn-cs"/>
              </a:rPr>
              <a:t> ‘</a:t>
            </a:r>
            <a:r>
              <a:rPr lang="el-GR" sz="1200" b="1" i="0" u="none" strike="noStrike" baseline="0" dirty="0">
                <a:solidFill>
                  <a:srgbClr val="E72C78"/>
                </a:solidFill>
                <a:latin typeface="NotoSans-Bold"/>
              </a:rPr>
              <a:t>Ανίχνευση ιωδίου: χαρτογράφηση παγκόσμιων προγραμμάτων ενδυνάμωσης’ απαιτεί σύνδεση στο διαδίκτυο για τους μαθητές.</a:t>
            </a:r>
            <a:endParaRPr lang="en-US" sz="10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l-GR" sz="1200" u="sng" kern="1200" dirty="0">
                <a:solidFill>
                  <a:schemeClr val="tx1"/>
                </a:solidFill>
                <a:effectLst/>
                <a:latin typeface="+mn-lt"/>
                <a:ea typeface="+mn-ea"/>
                <a:cs typeface="+mn-cs"/>
              </a:rPr>
              <a:t>Προετοιμαστείτε για την ομαδική εργασία αποφασίζοντας</a:t>
            </a:r>
            <a:r>
              <a:rPr lang="en-US" sz="1200" u="sng" kern="1200" dirty="0">
                <a:solidFill>
                  <a:schemeClr val="tx1"/>
                </a:solidFill>
                <a:effectLst/>
                <a:latin typeface="+mn-lt"/>
                <a:ea typeface="+mn-ea"/>
                <a:cs typeface="+mn-cs"/>
              </a:rPr>
              <a:t>:</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ποια από τις </a:t>
            </a:r>
            <a:r>
              <a:rPr lang="el-GR" sz="1200" kern="1200" dirty="0" smtClean="0">
                <a:solidFill>
                  <a:schemeClr val="tx1"/>
                </a:solidFill>
                <a:effectLst/>
                <a:latin typeface="+mn-lt"/>
                <a:ea typeface="+mn-ea"/>
                <a:cs typeface="+mn-cs"/>
              </a:rPr>
              <a:t>τέσσερα </a:t>
            </a:r>
            <a:r>
              <a:rPr lang="el-GR" sz="1200" kern="1200" dirty="0">
                <a:solidFill>
                  <a:schemeClr val="tx1"/>
                </a:solidFill>
                <a:effectLst/>
                <a:latin typeface="+mn-lt"/>
                <a:ea typeface="+mn-ea"/>
                <a:cs typeface="+mn-cs"/>
              </a:rPr>
              <a:t>εργασίες μπορούν να επιλέξουν οι μαθητές ή κάντε μια προεπιλογή όπου επιλέγετε την εργασία</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ανάλογα με το μέγεθος της ομάδας, θα εξαρτηθεί από τον αριθμό των μαθητών και την επιλεγμένη εργασία</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πώς θα χωρίσετε τους μαθητές σε ομάδες</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l-GR" sz="1200" u="sng" kern="1200" dirty="0">
                <a:solidFill>
                  <a:schemeClr val="tx1"/>
                </a:solidFill>
                <a:effectLst/>
                <a:latin typeface="+mn-lt"/>
                <a:ea typeface="+mn-ea"/>
                <a:cs typeface="+mn-cs"/>
              </a:rPr>
              <a:t>Κατά την εισαγωγή της ομαδικής εργασίας βεβαιωθείτε ότι:</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παρέχετε σαφείς οδηγίες για την εργασία, συμπεριλαμβανομένης ακριβούς καθοδήγησης για το τι πρέπει να κάνουν οι μαθητές και λεπτομέρειες για το αναμενόμενο αποτέλεσμα της ομαδικής εργασίας τους</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εξηγήστε στους μαθητές με ποια κριτήρια θα αξιολογηθούν οι παρουσιάσεις τους στην τάξη</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l-GR" sz="1200" u="sng" kern="1200" dirty="0">
                <a:solidFill>
                  <a:schemeClr val="tx1"/>
                </a:solidFill>
                <a:effectLst/>
                <a:latin typeface="+mn-lt"/>
                <a:ea typeface="+mn-ea"/>
                <a:cs typeface="+mn-cs"/>
              </a:rPr>
              <a:t>Για την ενότητα Β και Γ οι παρουσιάσεις των ομάδων μπορούν να αξιολογηθούν με τα ακόλουθα κριτήρια</a:t>
            </a:r>
            <a:r>
              <a:rPr lang="en-US" sz="1200" u="sng" kern="1200" dirty="0">
                <a:solidFill>
                  <a:schemeClr val="tx1"/>
                </a:solidFill>
                <a:effectLst/>
                <a:latin typeface="+mn-lt"/>
                <a:ea typeface="+mn-ea"/>
                <a:cs typeface="+mn-cs"/>
              </a:rPr>
              <a:t>:</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ικανότητα των μαθητών να διατυπώνουν ερευνητικά ερωτήματα</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συλλογή και ανάλυση δεδομένων</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πόσο αποτελεσματικά έχουν εργαστεί οι μαθητές στην ομάδα</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την ικανότητα των μαθητών να μοιράζονται ιδέες και να επικοινωνούν τα ευρήματά τους</a:t>
            </a:r>
          </a:p>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Πρωτοτυπία και δημιουργικότητα των μαθητών</a:t>
            </a:r>
            <a:endParaRPr lang="da-DK" sz="1200" kern="1200" dirty="0">
              <a:solidFill>
                <a:schemeClr val="tx1"/>
              </a:solidFill>
              <a:effectLst/>
              <a:latin typeface="+mn-lt"/>
              <a:ea typeface="+mn-ea"/>
              <a:cs typeface="+mn-cs"/>
            </a:endParaRPr>
          </a:p>
          <a:p>
            <a:pPr marL="0" lvl="0" indent="0">
              <a:buFont typeface="Arial" panose="020B0604020202020204" pitchFamily="34" charset="0"/>
              <a:buNone/>
            </a:pP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1D9321E1-ABFE-492C-A172-25C1D4654C51}" type="slidenum">
              <a:rPr lang="en-GB" smtClean="0"/>
              <a:t>43</a:t>
            </a:fld>
            <a:endParaRPr lang="en-GB"/>
          </a:p>
        </p:txBody>
      </p:sp>
    </p:spTree>
    <p:extLst>
      <p:ext uri="{BB962C8B-B14F-4D97-AF65-F5344CB8AC3E}">
        <p14:creationId xmlns:p14="http://schemas.microsoft.com/office/powerpoint/2010/main" val="1267556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l-GR" sz="1200" u="sng" kern="1200">
                <a:solidFill>
                  <a:schemeClr val="tx1"/>
                </a:solidFill>
                <a:effectLst/>
                <a:latin typeface="+mn-lt"/>
                <a:ea typeface="+mn-ea"/>
                <a:cs typeface="+mn-cs"/>
              </a:rPr>
              <a:t>Προετοιμαστείτε για την ομαδική εργασία αποφασίζοντας</a:t>
            </a:r>
            <a:r>
              <a:rPr lang="en-US" sz="1200" u="sng" kern="1200">
                <a:solidFill>
                  <a:schemeClr val="tx1"/>
                </a:solidFill>
                <a:effectLst/>
                <a:latin typeface="+mn-lt"/>
                <a:ea typeface="+mn-ea"/>
                <a:cs typeface="+mn-cs"/>
              </a:rPr>
              <a:t>:</a:t>
            </a:r>
            <a:endParaRPr lang="da-DK" sz="1200" u="sng" kern="120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a:solidFill>
                  <a:schemeClr val="tx1"/>
                </a:solidFill>
                <a:effectLst/>
                <a:latin typeface="+mn-lt"/>
                <a:ea typeface="+mn-ea"/>
                <a:cs typeface="+mn-cs"/>
              </a:rPr>
              <a:t>ποια από τις πέντε εργασίες μπορούν να επιλέξουν οι μαθητές ή κάντε μια προεπιλογή όπου επιλέγετε την εργασία</a:t>
            </a:r>
          </a:p>
          <a:p>
            <a:pPr marL="171450" lvl="0" indent="-171450">
              <a:buFont typeface="Arial" panose="020B0604020202020204" pitchFamily="34" charset="0"/>
              <a:buChar char="•"/>
            </a:pPr>
            <a:r>
              <a:rPr lang="el-GR" sz="1200" kern="1200">
                <a:solidFill>
                  <a:schemeClr val="tx1"/>
                </a:solidFill>
                <a:effectLst/>
                <a:latin typeface="+mn-lt"/>
                <a:ea typeface="+mn-ea"/>
                <a:cs typeface="+mn-cs"/>
              </a:rPr>
              <a:t>ανάλογα με το μέγεθος της ομάδας, θα εξαρτηθεί από τον αριθμό των μαθητών και την επιλεγμένη εργασία</a:t>
            </a:r>
          </a:p>
          <a:p>
            <a:pPr marL="171450" lvl="0" indent="-171450">
              <a:buFont typeface="Arial" panose="020B0604020202020204" pitchFamily="34" charset="0"/>
              <a:buChar char="•"/>
            </a:pPr>
            <a:r>
              <a:rPr lang="el-GR" sz="1200" kern="1200">
                <a:solidFill>
                  <a:schemeClr val="tx1"/>
                </a:solidFill>
                <a:effectLst/>
                <a:latin typeface="+mn-lt"/>
                <a:ea typeface="+mn-ea"/>
                <a:cs typeface="+mn-cs"/>
              </a:rPr>
              <a:t>πώς θα χωρίσετε τους μαθητές σε ομάδες</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l-GR" sz="1200" u="sng" kern="1200">
                <a:solidFill>
                  <a:schemeClr val="tx1"/>
                </a:solidFill>
                <a:effectLst/>
                <a:latin typeface="+mn-lt"/>
                <a:ea typeface="+mn-ea"/>
                <a:cs typeface="+mn-cs"/>
              </a:rPr>
              <a:t>Κατά την εισαγωγή της ομαδικής εργασίας βεβαιωθείτε ότι:</a:t>
            </a:r>
            <a:endParaRPr lang="da-DK" sz="1200" u="sng" kern="120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a:solidFill>
                  <a:schemeClr val="tx1"/>
                </a:solidFill>
                <a:effectLst/>
                <a:latin typeface="+mn-lt"/>
                <a:ea typeface="+mn-ea"/>
                <a:cs typeface="+mn-cs"/>
              </a:rPr>
              <a:t>παρέχετε σαφείς οδηγίες για την εργασία, συμπεριλαμβανομένης ακριβούς καθοδήγησης για το τι πρέπει να κάνουν οι μαθητές και λεπτομέρειες για το αναμενόμενο αποτέλεσμα της ομαδικής εργασίας τους</a:t>
            </a:r>
          </a:p>
          <a:p>
            <a:pPr marL="171450" lvl="0" indent="-171450">
              <a:buFont typeface="Arial" panose="020B0604020202020204" pitchFamily="34" charset="0"/>
              <a:buChar char="•"/>
            </a:pPr>
            <a:r>
              <a:rPr lang="el-GR" sz="1200" kern="1200">
                <a:solidFill>
                  <a:schemeClr val="tx1"/>
                </a:solidFill>
                <a:effectLst/>
                <a:latin typeface="+mn-lt"/>
                <a:ea typeface="+mn-ea"/>
                <a:cs typeface="+mn-cs"/>
              </a:rPr>
              <a:t>εξηγήστε στους μαθητές με ποια κριτήρια θα αξιολογηθούν οι παρουσιάσεις τους στην τάξη</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l-GR" sz="1200" u="sng" kern="1200">
                <a:solidFill>
                  <a:schemeClr val="tx1"/>
                </a:solidFill>
                <a:effectLst/>
                <a:latin typeface="+mn-lt"/>
                <a:ea typeface="+mn-ea"/>
                <a:cs typeface="+mn-cs"/>
              </a:rPr>
              <a:t>Για την ενότητα Β και Γ οι παρουσιάσεις των ομάδων μπορούν να αξιολογηθούν με τα ακόλουθα κριτήρια</a:t>
            </a:r>
            <a:r>
              <a:rPr lang="en-US" sz="1200" u="sng" kern="1200">
                <a:solidFill>
                  <a:schemeClr val="tx1"/>
                </a:solidFill>
                <a:effectLst/>
                <a:latin typeface="+mn-lt"/>
                <a:ea typeface="+mn-ea"/>
                <a:cs typeface="+mn-cs"/>
              </a:rPr>
              <a:t>:</a:t>
            </a:r>
            <a:endParaRPr lang="da-DK" sz="1200" u="sng" kern="120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a:solidFill>
                  <a:schemeClr val="tx1"/>
                </a:solidFill>
                <a:effectLst/>
                <a:latin typeface="+mn-lt"/>
                <a:ea typeface="+mn-ea"/>
                <a:cs typeface="+mn-cs"/>
              </a:rPr>
              <a:t>ικανότητα των μαθητών να διατυπώνουν ερευνητικά ερωτήματα</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a:solidFill>
                  <a:schemeClr val="tx1"/>
                </a:solidFill>
                <a:effectLst/>
                <a:latin typeface="+mn-lt"/>
                <a:ea typeface="+mn-ea"/>
                <a:cs typeface="+mn-cs"/>
              </a:rPr>
              <a:t>συλλογή και ανάλυση δεδομένων</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a:solidFill>
                  <a:schemeClr val="tx1"/>
                </a:solidFill>
                <a:effectLst/>
                <a:latin typeface="+mn-lt"/>
                <a:ea typeface="+mn-ea"/>
                <a:cs typeface="+mn-cs"/>
              </a:rPr>
              <a:t>πόσο αποτελεσματικά έχουν εργαστεί οι μαθητές στην ομάδα</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a:solidFill>
                  <a:schemeClr val="tx1"/>
                </a:solidFill>
                <a:effectLst/>
                <a:latin typeface="+mn-lt"/>
                <a:ea typeface="+mn-ea"/>
                <a:cs typeface="+mn-cs"/>
              </a:rPr>
              <a:t>την ικανότητα των μαθητών να μοιράζονται ιδέες και να επικοινωνούν τα ευρήματά τους</a:t>
            </a:r>
          </a:p>
          <a:p>
            <a:pPr marL="171450" lvl="0" indent="-171450">
              <a:buFont typeface="Arial" panose="020B0604020202020204" pitchFamily="34" charset="0"/>
              <a:buChar char="•"/>
            </a:pPr>
            <a:r>
              <a:rPr lang="el-GR" sz="1200" kern="1200">
                <a:solidFill>
                  <a:schemeClr val="tx1"/>
                </a:solidFill>
                <a:effectLst/>
                <a:latin typeface="+mn-lt"/>
                <a:ea typeface="+mn-ea"/>
                <a:cs typeface="+mn-cs"/>
              </a:rPr>
              <a:t>Πρωτοτυπία και δημιουργικότητα των μαθητών</a:t>
            </a:r>
            <a:endParaRPr lang="da-DK" sz="1200" kern="1200">
              <a:solidFill>
                <a:schemeClr val="tx1"/>
              </a:solidFill>
              <a:effectLst/>
              <a:latin typeface="+mn-lt"/>
              <a:ea typeface="+mn-ea"/>
              <a:cs typeface="+mn-cs"/>
            </a:endParaRPr>
          </a:p>
          <a:p>
            <a:endParaRPr lang="da-DK" sz="1200" kern="120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1D9321E1-ABFE-492C-A172-25C1D4654C51}" type="slidenum">
              <a:rPr lang="en-GB" smtClean="0"/>
              <a:t>44</a:t>
            </a:fld>
            <a:endParaRPr lang="en-GB"/>
          </a:p>
        </p:txBody>
      </p:sp>
    </p:spTree>
    <p:extLst>
      <p:ext uri="{BB962C8B-B14F-4D97-AF65-F5344CB8AC3E}">
        <p14:creationId xmlns:p14="http://schemas.microsoft.com/office/powerpoint/2010/main" val="131687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Δείτε την επόμενη διαφάνεια για την μεγαλύτερη εικόνα για τον χάρτη.</a:t>
            </a:r>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5</a:t>
            </a:fld>
            <a:endParaRPr lang="en-GB"/>
          </a:p>
        </p:txBody>
      </p:sp>
    </p:spTree>
    <p:extLst>
      <p:ext uri="{BB962C8B-B14F-4D97-AF65-F5344CB8AC3E}">
        <p14:creationId xmlns:p14="http://schemas.microsoft.com/office/powerpoint/2010/main" val="382325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l-GR" dirty="0"/>
              <a:t>Χρησιμοποιήστε το εφέ του ζουμ στη ρύθμιση προβολή παρουσίασης για να τονίσετε τη χώρα σας.</a:t>
            </a:r>
          </a:p>
          <a:p>
            <a:endParaRPr lang="en-GB" baseline="0" dirty="0"/>
          </a:p>
          <a:p>
            <a:r>
              <a:rPr lang="el-GR" baseline="0" dirty="0"/>
              <a:t>Πιθανόν ρωτήστε τους μαθητές για χώρες όπου ο πληθυσμός έχει επαρκές ιώδιο, όχι αρκετό – ή πολύ. </a:t>
            </a:r>
            <a:endParaRPr lang="en-GB" baseline="0" dirty="0"/>
          </a:p>
          <a:p>
            <a:endParaRPr lang="en-GB" dirty="0"/>
          </a:p>
          <a:p>
            <a:r>
              <a:rPr lang="el-GR" b="1" baseline="0" dirty="0"/>
              <a:t>Υπογραμμίστε ότι ενώ η πρόσληψη του ιωδίου είναι επαρκής για το γενικό πληθυσμό, μπορεί να υπάρχουν υπο-ομάδες που έχουν ανεπαρκή πρόσληψη ιωδίου. </a:t>
            </a:r>
            <a:endParaRPr lang="en-GB" b="1" baseline="0" dirty="0"/>
          </a:p>
        </p:txBody>
      </p:sp>
      <p:sp>
        <p:nvSpPr>
          <p:cNvPr id="4" name="Pladsholder til slidenummer 3"/>
          <p:cNvSpPr>
            <a:spLocks noGrp="1"/>
          </p:cNvSpPr>
          <p:nvPr>
            <p:ph type="sldNum" sz="quarter" idx="10"/>
          </p:nvPr>
        </p:nvSpPr>
        <p:spPr/>
        <p:txBody>
          <a:bodyPr/>
          <a:lstStyle/>
          <a:p>
            <a:fld id="{1D9321E1-ABFE-492C-A172-25C1D4654C51}" type="slidenum">
              <a:rPr lang="en-GB" smtClean="0"/>
              <a:t>6</a:t>
            </a:fld>
            <a:endParaRPr lang="en-GB"/>
          </a:p>
        </p:txBody>
      </p:sp>
    </p:spTree>
    <p:extLst>
      <p:ext uri="{BB962C8B-B14F-4D97-AF65-F5344CB8AC3E}">
        <p14:creationId xmlns:p14="http://schemas.microsoft.com/office/powerpoint/2010/main" val="358224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sz="1200" kern="1200">
                <a:solidFill>
                  <a:schemeClr val="tx1"/>
                </a:solidFill>
                <a:effectLst/>
                <a:latin typeface="+mn-lt"/>
                <a:ea typeface="+mn-ea"/>
                <a:cs typeface="+mn-cs"/>
              </a:rPr>
              <a:t>Γλωσσάρι</a:t>
            </a:r>
            <a:r>
              <a:rPr lang="en-GB" sz="1200" kern="1200">
                <a:solidFill>
                  <a:schemeClr val="tx1"/>
                </a:solidFill>
                <a:effectLst/>
                <a:latin typeface="+mn-lt"/>
                <a:ea typeface="+mn-ea"/>
                <a:cs typeface="+mn-cs"/>
              </a:rPr>
              <a:t>: </a:t>
            </a:r>
            <a:r>
              <a:rPr lang="el-GR" sz="1800" b="1" i="0" u="none" strike="noStrike" baseline="0">
                <a:solidFill>
                  <a:srgbClr val="E8477F"/>
                </a:solidFill>
                <a:latin typeface="NotoSans-Bold"/>
              </a:rPr>
              <a:t>Η νοητική αναπηρία </a:t>
            </a:r>
            <a:r>
              <a:rPr lang="el-GR" sz="1800" b="0" i="0" u="none" strike="noStrike" baseline="0">
                <a:solidFill>
                  <a:srgbClr val="F27EB2"/>
                </a:solidFill>
                <a:latin typeface="NotoSans-Regular"/>
              </a:rPr>
              <a:t>περιλαμβάνει δυσκολίες στις γνωστικές λειτουργίες όπως η μάθηση, η κατανόηση, η μνήμη ή η επίλυση προβλημάτων, οι</a:t>
            </a:r>
          </a:p>
          <a:p>
            <a:pPr algn="l"/>
            <a:r>
              <a:rPr lang="el-GR" sz="1800" b="0" i="0" u="none" strike="noStrike" baseline="0">
                <a:solidFill>
                  <a:srgbClr val="F27EB2"/>
                </a:solidFill>
                <a:latin typeface="NotoSans-Regular"/>
              </a:rPr>
              <a:t>οποίες μπορούν να επηρεάσουν την ικανότητα ενός ατόμου να κατανοεί πληροφορίες ή να </a:t>
            </a:r>
            <a:r>
              <a:rPr lang="el-GR" sz="1800" b="0" i="0" u="none" strike="noStrike" baseline="0" err="1">
                <a:solidFill>
                  <a:srgbClr val="F27EB2"/>
                </a:solidFill>
                <a:latin typeface="NotoSans-Regular"/>
              </a:rPr>
              <a:t>αλληλεπιδρά</a:t>
            </a:r>
            <a:r>
              <a:rPr lang="el-GR" sz="1800" b="0" i="0" u="none" strike="noStrike" baseline="0">
                <a:solidFill>
                  <a:srgbClr val="F27EB2"/>
                </a:solidFill>
                <a:latin typeface="NotoSans-Regular"/>
              </a:rPr>
              <a:t> με τον κόσμο με τυπικούς τρόπους.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a:solidFill>
                  <a:schemeClr val="tx1"/>
                </a:solidFill>
                <a:effectLst/>
                <a:latin typeface="+mn-lt"/>
                <a:ea typeface="+mn-ea"/>
                <a:cs typeface="+mn-cs"/>
              </a:rPr>
              <a:t>Γλωσσάρι</a:t>
            </a:r>
            <a:r>
              <a:rPr lang="en-GB" sz="1200" kern="1200">
                <a:solidFill>
                  <a:schemeClr val="tx1"/>
                </a:solidFill>
                <a:effectLst/>
                <a:latin typeface="+mn-lt"/>
                <a:ea typeface="+mn-ea"/>
                <a:cs typeface="+mn-cs"/>
              </a:rPr>
              <a:t>: </a:t>
            </a:r>
            <a:r>
              <a:rPr lang="el-GR">
                <a:solidFill>
                  <a:schemeClr val="tx1"/>
                </a:solidFill>
              </a:rPr>
              <a:t>Η </a:t>
            </a:r>
            <a:r>
              <a:rPr lang="el-GR" b="1">
                <a:solidFill>
                  <a:schemeClr val="tx1"/>
                </a:solidFill>
              </a:rPr>
              <a:t>έλλειψη ιωδίου </a:t>
            </a:r>
            <a:r>
              <a:rPr lang="el-GR">
                <a:solidFill>
                  <a:schemeClr val="tx1"/>
                </a:solidFill>
              </a:rPr>
              <a:t>ή ανεπάρκεια θρεπτικών συστατικών είναι όταν το σώμα σας δεν παίρνει αρκετά από κάτι που χρειάζεται, όπως σημαντικές βιταμίνες και μέταλλα, όπως το ιώδιο.</a:t>
            </a:r>
            <a:endParaRPr lang="en-GB"/>
          </a:p>
          <a:p>
            <a:pPr algn="l"/>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7</a:t>
            </a:fld>
            <a:endParaRPr lang="en-GB"/>
          </a:p>
        </p:txBody>
      </p:sp>
    </p:spTree>
    <p:extLst>
      <p:ext uri="{BB962C8B-B14F-4D97-AF65-F5344CB8AC3E}">
        <p14:creationId xmlns:p14="http://schemas.microsoft.com/office/powerpoint/2010/main" val="362388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sz="1200" kern="1200">
                <a:solidFill>
                  <a:schemeClr val="tx1"/>
                </a:solidFill>
                <a:effectLst/>
                <a:latin typeface="+mn-lt"/>
                <a:ea typeface="+mn-ea"/>
                <a:cs typeface="+mn-cs"/>
              </a:rPr>
              <a:t>Γλωσσάρι</a:t>
            </a:r>
            <a:r>
              <a:rPr lang="en-GB" sz="1200" kern="1200">
                <a:solidFill>
                  <a:schemeClr val="tx1"/>
                </a:solidFill>
                <a:effectLst/>
                <a:latin typeface="+mn-lt"/>
                <a:ea typeface="+mn-ea"/>
                <a:cs typeface="+mn-cs"/>
              </a:rPr>
              <a:t>: </a:t>
            </a:r>
            <a:r>
              <a:rPr lang="el-GR" sz="1800" b="1" i="0" u="none" strike="noStrike" baseline="0">
                <a:solidFill>
                  <a:srgbClr val="E8477F"/>
                </a:solidFill>
                <a:latin typeface="NotoSans-Bold"/>
              </a:rPr>
              <a:t>Η νοητική αναπηρία </a:t>
            </a:r>
            <a:r>
              <a:rPr lang="el-GR" sz="1800" b="0" i="0" u="none" strike="noStrike" baseline="0">
                <a:solidFill>
                  <a:srgbClr val="F27EB2"/>
                </a:solidFill>
                <a:latin typeface="NotoSans-Regular"/>
              </a:rPr>
              <a:t>περιλαμβάνει δυσκολίες στις γνωστικές λειτουργίες όπως η μάθηση, η κατανόηση, η μνήμη ή η επίλυση προβλημάτων, οι</a:t>
            </a:r>
          </a:p>
          <a:p>
            <a:pPr algn="l"/>
            <a:r>
              <a:rPr lang="el-GR" sz="1800" b="0" i="0" u="none" strike="noStrike" baseline="0">
                <a:solidFill>
                  <a:srgbClr val="F27EB2"/>
                </a:solidFill>
                <a:latin typeface="NotoSans-Regular"/>
              </a:rPr>
              <a:t>οποίες μπορούν να επηρεάσουν την ικανότητα ενός ατόμου να κατανοεί πληροφορίες ή να </a:t>
            </a:r>
            <a:r>
              <a:rPr lang="el-GR" sz="1800" b="0" i="0" u="none" strike="noStrike" baseline="0" err="1">
                <a:solidFill>
                  <a:srgbClr val="F27EB2"/>
                </a:solidFill>
                <a:latin typeface="NotoSans-Regular"/>
              </a:rPr>
              <a:t>αλληλεπιδρά</a:t>
            </a:r>
            <a:r>
              <a:rPr lang="el-GR" sz="1800" b="0" i="0" u="none" strike="noStrike" baseline="0">
                <a:solidFill>
                  <a:srgbClr val="F27EB2"/>
                </a:solidFill>
                <a:latin typeface="NotoSans-Regular"/>
              </a:rPr>
              <a:t> με τον κόσμο με τυπικούς τρόπους.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a:solidFill>
                  <a:schemeClr val="tx1"/>
                </a:solidFill>
                <a:effectLst/>
                <a:latin typeface="+mn-lt"/>
                <a:ea typeface="+mn-ea"/>
                <a:cs typeface="+mn-cs"/>
              </a:rPr>
              <a:t>Γλωσσάρι</a:t>
            </a:r>
            <a:r>
              <a:rPr lang="en-GB" sz="1200" kern="1200">
                <a:solidFill>
                  <a:schemeClr val="tx1"/>
                </a:solidFill>
                <a:effectLst/>
                <a:latin typeface="+mn-lt"/>
                <a:ea typeface="+mn-ea"/>
                <a:cs typeface="+mn-cs"/>
              </a:rPr>
              <a:t>: </a:t>
            </a:r>
            <a:r>
              <a:rPr lang="el-GR">
                <a:solidFill>
                  <a:schemeClr val="tx1"/>
                </a:solidFill>
              </a:rPr>
              <a:t>Η </a:t>
            </a:r>
            <a:r>
              <a:rPr lang="el-GR" b="1">
                <a:solidFill>
                  <a:schemeClr val="tx1"/>
                </a:solidFill>
              </a:rPr>
              <a:t>έλλειψη ιωδίου </a:t>
            </a:r>
            <a:r>
              <a:rPr lang="el-GR">
                <a:solidFill>
                  <a:schemeClr val="tx1"/>
                </a:solidFill>
              </a:rPr>
              <a:t>ή ανεπάρκεια θρεπτικών συστατικών είναι όταν το σώμα σας δεν παίρνει αρκετά από κάτι που χρειάζεται, όπως σημαντικές βιταμίνες και μέταλλα, όπως το ιώδιο.</a:t>
            </a:r>
            <a:endParaRPr lang="en-GB"/>
          </a:p>
          <a:p>
            <a:pPr algn="l"/>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8</a:t>
            </a:fld>
            <a:endParaRPr lang="en-GB"/>
          </a:p>
        </p:txBody>
      </p:sp>
    </p:spTree>
    <p:extLst>
      <p:ext uri="{BB962C8B-B14F-4D97-AF65-F5344CB8AC3E}">
        <p14:creationId xmlns:p14="http://schemas.microsoft.com/office/powerpoint/2010/main" val="1807473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9</a:t>
            </a:fld>
            <a:endParaRPr lang="en-GB"/>
          </a:p>
        </p:txBody>
      </p:sp>
    </p:spTree>
    <p:extLst>
      <p:ext uri="{BB962C8B-B14F-4D97-AF65-F5344CB8AC3E}">
        <p14:creationId xmlns:p14="http://schemas.microsoft.com/office/powerpoint/2010/main" val="64522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a:p>
        </p:txBody>
      </p:sp>
      <p:sp>
        <p:nvSpPr>
          <p:cNvPr id="5" name="Footer Placeholder 4"/>
          <p:cNvSpPr>
            <a:spLocks noGrp="1"/>
          </p:cNvSpPr>
          <p:nvPr>
            <p:ph type="ftr" sz="quarter" idx="11"/>
          </p:nvPr>
        </p:nvSpPr>
        <p:spPr/>
        <p:txBody>
          <a:bodyPr/>
          <a:lstStyle/>
          <a:p>
            <a:r>
              <a:rPr lang="en-GB"/>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106353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143947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311112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3213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a:p>
        </p:txBody>
      </p:sp>
      <p:sp>
        <p:nvSpPr>
          <p:cNvPr id="5" name="Footer Placeholder 4"/>
          <p:cNvSpPr>
            <a:spLocks noGrp="1"/>
          </p:cNvSpPr>
          <p:nvPr>
            <p:ph type="ftr" sz="quarter" idx="11"/>
          </p:nvPr>
        </p:nvSpPr>
        <p:spPr/>
        <p:txBody>
          <a:bodyPr/>
          <a:lstStyle/>
          <a:p>
            <a:r>
              <a:rPr lang="en-GB"/>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34314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0EA6F5-7898-42E4-B684-6284AEB9C508}" type="datetimeFigureOut">
              <a:rPr lang="en-GB" smtClean="0"/>
              <a:t>13/09/2024</a:t>
            </a:fld>
            <a:endParaRPr lang="en-GB"/>
          </a:p>
        </p:txBody>
      </p:sp>
      <p:sp>
        <p:nvSpPr>
          <p:cNvPr id="4" name="Footer Placeholder 3"/>
          <p:cNvSpPr>
            <a:spLocks noGrp="1"/>
          </p:cNvSpPr>
          <p:nvPr>
            <p:ph type="ftr" sz="quarter" idx="11"/>
          </p:nvPr>
        </p:nvSpPr>
        <p:spPr/>
        <p:txBody>
          <a:bodyPr/>
          <a:lstStyle/>
          <a:p>
            <a:r>
              <a:rPr lang="en-GB"/>
              <a:t>Module A</a:t>
            </a:r>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381975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140EA6F5-7898-42E4-B684-6284AEB9C508}" type="datetimeFigureOut">
              <a:rPr lang="en-GB" smtClean="0"/>
              <a:t>13/09/2024</a:t>
            </a:fld>
            <a:endParaRPr lang="en-GB"/>
          </a:p>
        </p:txBody>
      </p:sp>
      <p:sp>
        <p:nvSpPr>
          <p:cNvPr id="5" name="Footer Placeholder 4"/>
          <p:cNvSpPr>
            <a:spLocks noGrp="1"/>
          </p:cNvSpPr>
          <p:nvPr>
            <p:ph type="ftr" sz="quarter" idx="11"/>
          </p:nvPr>
        </p:nvSpPr>
        <p:spPr/>
        <p:txBody>
          <a:bodyPr/>
          <a:lstStyle/>
          <a:p>
            <a:r>
              <a:rPr lang="en-GB"/>
              <a:t>The ABC of iodine</a:t>
            </a:r>
          </a:p>
        </p:txBody>
      </p:sp>
      <p:sp>
        <p:nvSpPr>
          <p:cNvPr id="6" name="Slide Number Placeholder 5"/>
          <p:cNvSpPr>
            <a:spLocks noGrp="1"/>
          </p:cNvSpPr>
          <p:nvPr>
            <p:ph type="sldNum" sz="quarter" idx="12"/>
          </p:nvPr>
        </p:nvSpPr>
        <p:spPr/>
        <p:txBody>
          <a:bodyPr/>
          <a:lstStyle/>
          <a:p>
            <a:fld id="{78FFCAE0-8FE4-485D-829F-E15FA3687CE9}" type="slidenum">
              <a:rPr lang="en-GB" smtClean="0"/>
              <a:t>‹Nr.›</a:t>
            </a:fld>
            <a:endParaRPr lang="en-GB"/>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648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140EA6F5-7898-42E4-B684-6284AEB9C508}" type="datetimeFigureOut">
              <a:rPr lang="en-GB" smtClean="0"/>
              <a:t>13/09/2024</a:t>
            </a:fld>
            <a:endParaRPr lang="en-GB"/>
          </a:p>
        </p:txBody>
      </p:sp>
      <p:sp>
        <p:nvSpPr>
          <p:cNvPr id="6" name="Footer Placeholder 5"/>
          <p:cNvSpPr>
            <a:spLocks noGrp="1"/>
          </p:cNvSpPr>
          <p:nvPr>
            <p:ph type="ftr" sz="quarter" idx="11"/>
          </p:nvPr>
        </p:nvSpPr>
        <p:spPr/>
        <p:txBody>
          <a:bodyPr/>
          <a:lstStyle/>
          <a:p>
            <a:r>
              <a:rPr lang="en-GB"/>
              <a:t>Module A</a:t>
            </a:r>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3183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140EA6F5-7898-42E4-B684-6284AEB9C508}" type="datetimeFigureOut">
              <a:rPr lang="en-GB" smtClean="0"/>
              <a:t>13/09/2024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9894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140EA6F5-7898-42E4-B684-6284AEB9C508}" type="datetimeFigureOut">
              <a:rPr lang="en-GB" smtClean="0"/>
              <a:t>13/09/2024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3278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EA6F5-7898-42E4-B684-6284AEB9C508}" type="datetimeFigureOut">
              <a:rPr lang="en-GB" smtClean="0"/>
              <a:t>13/09/2024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398054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13/09/2024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FCAE0-8FE4-485D-829F-E15FA3687CE9}" type="slidenum">
              <a:rPr lang="en-GB" smtClean="0"/>
              <a:t>‹Nr.›</a:t>
            </a:fld>
            <a:endParaRPr lang="en-GB"/>
          </a:p>
        </p:txBody>
      </p:sp>
    </p:spTree>
    <p:extLst>
      <p:ext uri="{BB962C8B-B14F-4D97-AF65-F5344CB8AC3E}">
        <p14:creationId xmlns:p14="http://schemas.microsoft.com/office/powerpoint/2010/main" val="25167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A6F5-7898-42E4-B684-6284AEB9C508}" type="datetimeFigureOut">
              <a:rPr lang="en-GB" smtClean="0"/>
              <a:t>13/09/2024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Module 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CAE0-8FE4-485D-829F-E15FA3687CE9}" type="slidenum">
              <a:rPr lang="en-GB" smtClean="0"/>
              <a:t>‹Nr.›</a:t>
            </a:fld>
            <a:endParaRPr lang="en-GB"/>
          </a:p>
        </p:txBody>
      </p:sp>
    </p:spTree>
    <p:extLst>
      <p:ext uri="{BB962C8B-B14F-4D97-AF65-F5344CB8AC3E}">
        <p14:creationId xmlns:p14="http://schemas.microsoft.com/office/powerpoint/2010/main" val="5476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07000"/>
              </a:lnSpc>
              <a:spcAft>
                <a:spcPts val="800"/>
              </a:spcAft>
            </a:pPr>
            <a:r>
              <a:rPr lang="en-GB" sz="6600" b="1">
                <a:solidFill>
                  <a:srgbClr val="B3186D"/>
                </a:solidFill>
                <a:latin typeface="Sans open"/>
                <a:ea typeface="Calibri" panose="020F0502020204030204" pitchFamily="34" charset="0"/>
                <a:cs typeface="Times New Roman" panose="02020603050405020304" pitchFamily="18" charset="0"/>
              </a:rPr>
              <a:t>H </a:t>
            </a:r>
            <a:r>
              <a:rPr lang="el-GR" sz="6600" b="1">
                <a:solidFill>
                  <a:srgbClr val="B3186D"/>
                </a:solidFill>
                <a:latin typeface="Sans open"/>
                <a:ea typeface="Calibri" panose="020F0502020204030204" pitchFamily="34" charset="0"/>
                <a:cs typeface="Times New Roman" panose="02020603050405020304" pitchFamily="18" charset="0"/>
              </a:rPr>
              <a:t>αλφαβήτα</a:t>
            </a:r>
            <a:r>
              <a:rPr lang="en-GB" sz="6600" b="1">
                <a:solidFill>
                  <a:srgbClr val="B3186D"/>
                </a:solidFill>
                <a:effectLst/>
                <a:latin typeface="Sans open"/>
                <a:ea typeface="Calibri" panose="020F0502020204030204" pitchFamily="34" charset="0"/>
                <a:cs typeface="Times New Roman" panose="02020603050405020304" pitchFamily="18" charset="0"/>
              </a:rPr>
              <a:t> </a:t>
            </a:r>
            <a:r>
              <a:rPr lang="el-GR" sz="6600" b="1">
                <a:solidFill>
                  <a:srgbClr val="B3186D"/>
                </a:solidFill>
                <a:effectLst/>
                <a:latin typeface="Sans open"/>
                <a:ea typeface="Calibri" panose="020F0502020204030204" pitchFamily="34" charset="0"/>
                <a:cs typeface="Times New Roman" panose="02020603050405020304" pitchFamily="18" charset="0"/>
              </a:rPr>
              <a:t>του ιωδίου</a:t>
            </a:r>
            <a:r>
              <a:rPr lang="en-GB" sz="6600" b="1">
                <a:solidFill>
                  <a:srgbClr val="B3186D"/>
                </a:solidFill>
                <a:effectLst/>
                <a:latin typeface="Sans open"/>
                <a:ea typeface="Calibri" panose="020F0502020204030204" pitchFamily="34" charset="0"/>
                <a:cs typeface="Times New Roman" panose="02020603050405020304" pitchFamily="18" charset="0"/>
              </a:rPr>
              <a:t> </a:t>
            </a:r>
            <a:r>
              <a:rPr lang="da-DK" sz="4000">
                <a:effectLst/>
                <a:latin typeface="Sans open"/>
                <a:ea typeface="Calibri" panose="020F0502020204030204" pitchFamily="34" charset="0"/>
                <a:cs typeface="Times New Roman" panose="02020603050405020304" pitchFamily="18" charset="0"/>
              </a:rPr>
              <a:t/>
            </a:r>
            <a:br>
              <a:rPr lang="da-DK" sz="4000">
                <a:effectLst/>
                <a:latin typeface="Sans open"/>
                <a:ea typeface="Calibri" panose="020F0502020204030204" pitchFamily="34" charset="0"/>
                <a:cs typeface="Times New Roman" panose="02020603050405020304" pitchFamily="18" charset="0"/>
              </a:rPr>
            </a:br>
            <a:endParaRPr lang="da-DK" sz="4000">
              <a:effectLst/>
              <a:latin typeface="Sans open"/>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normAutofit lnSpcReduction="10000"/>
          </a:bodyPr>
          <a:lstStyle/>
          <a:p>
            <a:r>
              <a:rPr lang="el-GR" sz="5400">
                <a:solidFill>
                  <a:srgbClr val="B3186D"/>
                </a:solidFill>
                <a:latin typeface="Sans open"/>
                <a:ea typeface="Calibri" panose="020F0502020204030204" pitchFamily="34" charset="0"/>
                <a:cs typeface="Times New Roman" panose="02020603050405020304" pitchFamily="18" charset="0"/>
              </a:rPr>
              <a:t>Ένα εγχειρίδιο για μαθητές</a:t>
            </a:r>
          </a:p>
          <a:p>
            <a:r>
              <a:rPr lang="el-GR" sz="5400">
                <a:solidFill>
                  <a:srgbClr val="B3186D"/>
                </a:solidFill>
                <a:latin typeface="Sans open"/>
                <a:ea typeface="Calibri" panose="020F0502020204030204" pitchFamily="34" charset="0"/>
                <a:cs typeface="Times New Roman" panose="02020603050405020304" pitchFamily="18" charset="0"/>
              </a:rPr>
              <a:t>και εκπαιδευτικούς</a:t>
            </a:r>
            <a:endParaRPr lang="en-GB"/>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320" y="5257800"/>
            <a:ext cx="1524000" cy="1370330"/>
          </a:xfrm>
          <a:prstGeom prst="rect">
            <a:avLst/>
          </a:prstGeom>
        </p:spPr>
      </p:pic>
    </p:spTree>
    <p:extLst>
      <p:ext uri="{BB962C8B-B14F-4D97-AF65-F5344CB8AC3E}">
        <p14:creationId xmlns:p14="http://schemas.microsoft.com/office/powerpoint/2010/main" val="21503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941" y="120525"/>
            <a:ext cx="1861594" cy="2632657"/>
          </a:xfrm>
          <a:prstGeom prst="rect">
            <a:avLst/>
          </a:prstGeom>
        </p:spPr>
      </p:pic>
      <p:sp>
        <p:nvSpPr>
          <p:cNvPr id="2" name="Title 1"/>
          <p:cNvSpPr>
            <a:spLocks noGrp="1"/>
          </p:cNvSpPr>
          <p:nvPr>
            <p:ph type="title"/>
          </p:nvPr>
        </p:nvSpPr>
        <p:spPr/>
        <p:txBody>
          <a:bodyPr>
            <a:normAutofit/>
          </a:bodyPr>
          <a:lstStyle/>
          <a:p>
            <a:r>
              <a:rPr lang="el-GR" dirty="0">
                <a:solidFill>
                  <a:srgbClr val="B3186D"/>
                </a:solidFill>
                <a:latin typeface="Sans open"/>
                <a:ea typeface="Calibri"/>
                <a:cs typeface="Times New Roman"/>
              </a:rPr>
              <a:t>Ιώδιο: τροφοδοτεί την ανάπτυξη και </a:t>
            </a:r>
            <a:br>
              <a:rPr lang="el-GR" dirty="0">
                <a:solidFill>
                  <a:srgbClr val="B3186D"/>
                </a:solidFill>
                <a:latin typeface="Sans open"/>
                <a:ea typeface="Calibri"/>
                <a:cs typeface="Times New Roman"/>
              </a:rPr>
            </a:br>
            <a:r>
              <a:rPr lang="el-GR" dirty="0">
                <a:solidFill>
                  <a:srgbClr val="B3186D"/>
                </a:solidFill>
                <a:latin typeface="Sans open"/>
                <a:ea typeface="Calibri"/>
                <a:cs typeface="Times New Roman"/>
              </a:rPr>
              <a:t>την ενέργεια</a:t>
            </a:r>
            <a:endParaRPr lang="en-US" dirty="0">
              <a:solidFill>
                <a:srgbClr val="B3186D"/>
              </a:solidFill>
              <a:latin typeface="Sans open"/>
              <a:ea typeface="Calibri"/>
              <a:cs typeface="Times New Roman"/>
            </a:endParaRPr>
          </a:p>
        </p:txBody>
      </p:sp>
      <p:sp>
        <p:nvSpPr>
          <p:cNvPr id="3" name="Content Placeholder 2"/>
          <p:cNvSpPr>
            <a:spLocks noGrp="1"/>
          </p:cNvSpPr>
          <p:nvPr>
            <p:ph idx="1"/>
          </p:nvPr>
        </p:nvSpPr>
        <p:spPr>
          <a:xfrm>
            <a:off x="838200" y="1868389"/>
            <a:ext cx="8083487" cy="4351338"/>
          </a:xfrm>
        </p:spPr>
        <p:txBody>
          <a:bodyPr>
            <a:normAutofit fontScale="85000" lnSpcReduction="10000"/>
          </a:bodyPr>
          <a:lstStyle/>
          <a:p>
            <a:pPr marL="0" indent="0">
              <a:buNone/>
            </a:pPr>
            <a:r>
              <a:rPr lang="el-GR"/>
              <a:t>Χρειάζεσαι ιώδιο για την παραγωγή </a:t>
            </a:r>
            <a:r>
              <a:rPr lang="el-GR" err="1"/>
              <a:t>θυρεοειδικών</a:t>
            </a:r>
            <a:r>
              <a:rPr lang="el-GR"/>
              <a:t> ορμονών, οι οποίες είναι απαραίτητες για την ανάπτυξη και το μεταβολισμό. Ο θυρεοειδής αδένας βρίσκεται μπροστά από το λαιμό σου, κάτω από το μήλο του Αδάμ. Εάν δεν μπορεί να παράγει τη σωστή ποσότητα </a:t>
            </a:r>
            <a:r>
              <a:rPr lang="el-GR" err="1"/>
              <a:t>θυρεοειδικών</a:t>
            </a:r>
            <a:r>
              <a:rPr lang="el-GR"/>
              <a:t> ορμονών, αυτό μπορεί να οδηγήσει σε αρνητικές επιπτώσεις στην υγεία.</a:t>
            </a:r>
          </a:p>
          <a:p>
            <a:pPr marL="0" indent="0">
              <a:buNone/>
            </a:pPr>
            <a:r>
              <a:rPr lang="el-GR"/>
              <a:t> Επίσης, εάν ο θυρεοειδής αδένας δε λαμβάνει αρκετό ιώδιο, μπορεί να οδηγήσει σε ασθένειες του θυρεοειδούς (παράγεται πολύ λίγη ή υπερβολική ποσότητα </a:t>
            </a:r>
            <a:r>
              <a:rPr lang="el-GR" err="1"/>
              <a:t>θυρεοειδικής</a:t>
            </a:r>
            <a:r>
              <a:rPr lang="el-GR"/>
              <a:t> ορμόνης). Δεδομένου ότι οι ορμόνες του θυρεοειδούς είναι σημαντικές για το μεταβολισμό, η έλλειψη ιωδίου μπορεί να οδηγήσει σε προβλήματα στη ρύθμιση της θερμοκρασίας του σώματος, κόπωση, κούραση και αλλαγές βάρους.</a:t>
            </a:r>
            <a:endParaRPr lang="da-DK"/>
          </a:p>
          <a:p>
            <a:pPr marL="0" indent="0">
              <a:buNone/>
            </a:pPr>
            <a:endParaRPr lang="en-GB"/>
          </a:p>
        </p:txBody>
      </p:sp>
      <p:grpSp>
        <p:nvGrpSpPr>
          <p:cNvPr id="14" name="Gruppe 13"/>
          <p:cNvGrpSpPr/>
          <p:nvPr/>
        </p:nvGrpSpPr>
        <p:grpSpPr>
          <a:xfrm>
            <a:off x="9045863" y="2541697"/>
            <a:ext cx="2996271" cy="3089575"/>
            <a:chOff x="8772739" y="4375027"/>
            <a:chExt cx="3030543" cy="3132508"/>
          </a:xfrm>
        </p:grpSpPr>
        <p:sp>
          <p:nvSpPr>
            <p:cNvPr id="9" name="Afrundet rektangel 8"/>
            <p:cNvSpPr/>
            <p:nvPr/>
          </p:nvSpPr>
          <p:spPr>
            <a:xfrm>
              <a:off x="8772739" y="4803022"/>
              <a:ext cx="3020732" cy="2704513"/>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frundet rektangel 10"/>
            <p:cNvSpPr/>
            <p:nvPr/>
          </p:nvSpPr>
          <p:spPr>
            <a:xfrm>
              <a:off x="9097701" y="4375027"/>
              <a:ext cx="1243364" cy="564967"/>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felt 11"/>
            <p:cNvSpPr txBox="1"/>
            <p:nvPr/>
          </p:nvSpPr>
          <p:spPr>
            <a:xfrm>
              <a:off x="9028250" y="4382633"/>
              <a:ext cx="1302717" cy="436875"/>
            </a:xfrm>
            <a:prstGeom prst="rect">
              <a:avLst/>
            </a:prstGeom>
            <a:noFill/>
          </p:spPr>
          <p:txBody>
            <a:bodyPr wrap="square" lIns="91440" tIns="45720" rIns="91440" bIns="45720" rtlCol="0" anchor="t">
              <a:spAutoFit/>
            </a:bodyPr>
            <a:lstStyle/>
            <a:p>
              <a:r>
                <a:rPr lang="en-GB" sz="2200" dirty="0" err="1">
                  <a:solidFill>
                    <a:schemeClr val="bg1"/>
                  </a:solidFill>
                  <a:latin typeface="Open Sans"/>
                  <a:ea typeface="Open Sans"/>
                  <a:cs typeface="Open Sans"/>
                </a:rPr>
                <a:t>Γεγονός</a:t>
              </a:r>
              <a:endParaRPr lang="en-GB" sz="2200" dirty="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felt 12"/>
            <p:cNvSpPr txBox="1"/>
            <p:nvPr/>
          </p:nvSpPr>
          <p:spPr>
            <a:xfrm>
              <a:off x="8924081" y="4928383"/>
              <a:ext cx="2879201" cy="2496428"/>
            </a:xfrm>
            <a:prstGeom prst="rect">
              <a:avLst/>
            </a:prstGeom>
            <a:noFill/>
          </p:spPr>
          <p:txBody>
            <a:bodyPr wrap="square" lIns="91440" tIns="45720" rIns="91440" bIns="45720" rtlCol="0" anchor="t">
              <a:spAutoFit/>
            </a:bodyPr>
            <a:lstStyle/>
            <a:p>
              <a:r>
                <a:rPr lang="en-US" sz="2200" dirty="0">
                  <a:solidFill>
                    <a:schemeClr val="bg1"/>
                  </a:solidFill>
                </a:rPr>
                <a:t>Ο </a:t>
              </a:r>
              <a:r>
                <a:rPr lang="en-US" sz="2200" dirty="0" err="1">
                  <a:solidFill>
                    <a:schemeClr val="bg1"/>
                  </a:solidFill>
                </a:rPr>
                <a:t>θυρεοειδής</a:t>
              </a:r>
              <a:r>
                <a:rPr lang="en-US" sz="2200" dirty="0">
                  <a:solidFill>
                    <a:schemeClr val="bg1"/>
                  </a:solidFill>
                </a:rPr>
                <a:t> α</a:t>
              </a:r>
              <a:r>
                <a:rPr lang="en-US" sz="2200" dirty="0" err="1">
                  <a:solidFill>
                    <a:schemeClr val="bg1"/>
                  </a:solidFill>
                </a:rPr>
                <a:t>δέν</a:t>
              </a:r>
              <a:r>
                <a:rPr lang="en-US" sz="2200" dirty="0">
                  <a:solidFill>
                    <a:schemeClr val="bg1"/>
                  </a:solidFill>
                </a:rPr>
                <a:t>ας </a:t>
              </a:r>
              <a:r>
                <a:rPr lang="en-US" sz="2200" dirty="0" err="1">
                  <a:solidFill>
                    <a:schemeClr val="bg1"/>
                  </a:solidFill>
                </a:rPr>
                <a:t>είν</a:t>
              </a:r>
              <a:r>
                <a:rPr lang="en-US" sz="2200" dirty="0">
                  <a:solidFill>
                    <a:schemeClr val="bg1"/>
                  </a:solidFill>
                </a:rPr>
                <a:t>αι </a:t>
              </a:r>
              <a:r>
                <a:rPr lang="en-US" sz="2200" dirty="0" err="1">
                  <a:solidFill>
                    <a:schemeClr val="bg1"/>
                  </a:solidFill>
                </a:rPr>
                <a:t>έν</a:t>
              </a:r>
              <a:r>
                <a:rPr lang="en-US" sz="2200" dirty="0">
                  <a:solidFill>
                    <a:schemeClr val="bg1"/>
                  </a:solidFill>
                </a:rPr>
                <a:t>ας </a:t>
              </a:r>
              <a:r>
                <a:rPr lang="en-US" sz="2200" dirty="0" err="1">
                  <a:solidFill>
                    <a:schemeClr val="bg1"/>
                  </a:solidFill>
                </a:rPr>
                <a:t>μικρός</a:t>
              </a:r>
              <a:r>
                <a:rPr lang="en-US" sz="2200" dirty="0">
                  <a:solidFill>
                    <a:schemeClr val="bg1"/>
                  </a:solidFill>
                </a:rPr>
                <a:t> α</a:t>
              </a:r>
              <a:r>
                <a:rPr lang="en-US" sz="2200" dirty="0" err="1">
                  <a:solidFill>
                    <a:schemeClr val="bg1"/>
                  </a:solidFill>
                </a:rPr>
                <a:t>δέν</a:t>
              </a:r>
              <a:r>
                <a:rPr lang="en-US" sz="2200" dirty="0">
                  <a:solidFill>
                    <a:schemeClr val="bg1"/>
                  </a:solidFill>
                </a:rPr>
                <a:t>ας </a:t>
              </a:r>
              <a:r>
                <a:rPr lang="en-US" sz="2200" dirty="0" err="1">
                  <a:solidFill>
                    <a:schemeClr val="bg1"/>
                  </a:solidFill>
                </a:rPr>
                <a:t>σε</a:t>
              </a:r>
              <a:r>
                <a:rPr lang="en-US" sz="2200" dirty="0">
                  <a:solidFill>
                    <a:schemeClr val="bg1"/>
                  </a:solidFill>
                </a:rPr>
                <a:t> </a:t>
              </a:r>
              <a:r>
                <a:rPr lang="en-US" sz="2200" dirty="0" err="1">
                  <a:solidFill>
                    <a:schemeClr val="bg1"/>
                  </a:solidFill>
                </a:rPr>
                <a:t>σχήμ</a:t>
              </a:r>
              <a:r>
                <a:rPr lang="en-US" sz="2200" dirty="0">
                  <a:solidFill>
                    <a:schemeClr val="bg1"/>
                  </a:solidFill>
                </a:rPr>
                <a:t>α π</a:t>
              </a:r>
              <a:r>
                <a:rPr lang="en-US" sz="2200" dirty="0" err="1">
                  <a:solidFill>
                    <a:schemeClr val="bg1"/>
                  </a:solidFill>
                </a:rPr>
                <a:t>ετ</a:t>
              </a:r>
              <a:r>
                <a:rPr lang="en-US" sz="2200" dirty="0">
                  <a:solidFill>
                    <a:schemeClr val="bg1"/>
                  </a:solidFill>
                </a:rPr>
                <a:t>α</a:t>
              </a:r>
              <a:r>
                <a:rPr lang="en-US" sz="2200" dirty="0" err="1">
                  <a:solidFill>
                    <a:schemeClr val="bg1"/>
                  </a:solidFill>
                </a:rPr>
                <a:t>λούδ</a:t>
              </a:r>
              <a:r>
                <a:rPr lang="en-US" sz="2200" dirty="0">
                  <a:solidFill>
                    <a:schemeClr val="bg1"/>
                  </a:solidFill>
                </a:rPr>
                <a:t>ας </a:t>
              </a:r>
              <a:r>
                <a:rPr lang="en-US" sz="2200" dirty="0" err="1">
                  <a:solidFill>
                    <a:schemeClr val="bg1"/>
                  </a:solidFill>
                </a:rPr>
                <a:t>στο</a:t>
              </a:r>
              <a:r>
                <a:rPr lang="en-US" sz="2200" dirty="0">
                  <a:solidFill>
                    <a:schemeClr val="bg1"/>
                  </a:solidFill>
                </a:rPr>
                <a:t> μπ</a:t>
              </a:r>
              <a:r>
                <a:rPr lang="en-US" sz="2200" dirty="0" err="1">
                  <a:solidFill>
                    <a:schemeClr val="bg1"/>
                  </a:solidFill>
                </a:rPr>
                <a:t>ροστινό</a:t>
              </a:r>
              <a:r>
                <a:rPr lang="en-US" sz="2200" dirty="0">
                  <a:solidFill>
                    <a:schemeClr val="bg1"/>
                  </a:solidFill>
                </a:rPr>
                <a:t> </a:t>
              </a:r>
              <a:r>
                <a:rPr lang="en-US" sz="2200" dirty="0" err="1">
                  <a:solidFill>
                    <a:schemeClr val="bg1"/>
                  </a:solidFill>
                </a:rPr>
                <a:t>μέρος</a:t>
              </a:r>
              <a:r>
                <a:rPr lang="en-US" sz="2200" dirty="0">
                  <a:solidFill>
                    <a:schemeClr val="bg1"/>
                  </a:solidFill>
                </a:rPr>
                <a:t> </a:t>
              </a:r>
              <a:r>
                <a:rPr lang="en-US" sz="2200" dirty="0" err="1">
                  <a:solidFill>
                    <a:schemeClr val="bg1"/>
                  </a:solidFill>
                </a:rPr>
                <a:t>του</a:t>
              </a:r>
              <a:r>
                <a:rPr lang="en-US" sz="2200" dirty="0">
                  <a:solidFill>
                    <a:schemeClr val="bg1"/>
                  </a:solidFill>
                </a:rPr>
                <a:t> λα</a:t>
              </a:r>
              <a:r>
                <a:rPr lang="en-US" sz="2200" dirty="0" err="1">
                  <a:solidFill>
                    <a:schemeClr val="bg1"/>
                  </a:solidFill>
                </a:rPr>
                <a:t>ιμού</a:t>
              </a:r>
              <a:r>
                <a:rPr lang="en-US" sz="2200" dirty="0">
                  <a:solidFill>
                    <a:schemeClr val="bg1"/>
                  </a:solidFill>
                </a:rPr>
                <a:t>, </a:t>
              </a:r>
              <a:r>
                <a:rPr lang="en-US" sz="2200" dirty="0" err="1">
                  <a:solidFill>
                    <a:schemeClr val="bg1"/>
                  </a:solidFill>
                </a:rPr>
                <a:t>κάτω</a:t>
              </a:r>
              <a:r>
                <a:rPr lang="en-US" sz="2200" dirty="0">
                  <a:solidFill>
                    <a:schemeClr val="bg1"/>
                  </a:solidFill>
                </a:rPr>
                <a:t> από </a:t>
              </a:r>
              <a:r>
                <a:rPr lang="en-US" sz="2200" dirty="0" err="1">
                  <a:solidFill>
                    <a:schemeClr val="bg1"/>
                  </a:solidFill>
                </a:rPr>
                <a:t>το</a:t>
              </a:r>
              <a:r>
                <a:rPr lang="en-US" sz="2200" dirty="0">
                  <a:solidFill>
                    <a:schemeClr val="bg1"/>
                  </a:solidFill>
                </a:rPr>
                <a:t> </a:t>
              </a:r>
              <a:r>
                <a:rPr lang="en-US" sz="2200" dirty="0" err="1">
                  <a:solidFill>
                    <a:schemeClr val="bg1"/>
                  </a:solidFill>
                </a:rPr>
                <a:t>μήλο</a:t>
              </a:r>
              <a:r>
                <a:rPr lang="en-US" sz="2200" dirty="0">
                  <a:solidFill>
                    <a:schemeClr val="bg1"/>
                  </a:solidFill>
                </a:rPr>
                <a:t> </a:t>
              </a:r>
              <a:r>
                <a:rPr lang="en-US" sz="2200" dirty="0" err="1">
                  <a:solidFill>
                    <a:schemeClr val="bg1"/>
                  </a:solidFill>
                </a:rPr>
                <a:t>τον</a:t>
              </a:r>
              <a:r>
                <a:rPr lang="en-US" sz="2200" dirty="0">
                  <a:solidFill>
                    <a:schemeClr val="bg1"/>
                  </a:solidFill>
                </a:rPr>
                <a:t> </a:t>
              </a:r>
              <a:r>
                <a:rPr lang="en-US" sz="2200" dirty="0" err="1">
                  <a:solidFill>
                    <a:schemeClr val="bg1"/>
                  </a:solidFill>
                </a:rPr>
                <a:t>λάρυγγ</a:t>
              </a:r>
              <a:r>
                <a:rPr lang="en-US" sz="2200" dirty="0">
                  <a:solidFill>
                    <a:schemeClr val="bg1"/>
                  </a:solidFill>
                </a:rPr>
                <a:t>α.</a:t>
              </a:r>
              <a:endParaRPr lang="en-US" sz="2200" dirty="0">
                <a:solidFill>
                  <a:schemeClr val="bg1"/>
                </a:solidFill>
                <a:ea typeface="Calibri"/>
                <a:cs typeface="Calibri"/>
              </a:endParaRPr>
            </a:p>
          </p:txBody>
        </p:sp>
      </p:grpSp>
    </p:spTree>
    <p:extLst>
      <p:ext uri="{BB962C8B-B14F-4D97-AF65-F5344CB8AC3E}">
        <p14:creationId xmlns:p14="http://schemas.microsoft.com/office/powerpoint/2010/main" val="12973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21415" t="12474" r="28153" b="12685"/>
          <a:stretch/>
        </p:blipFill>
        <p:spPr>
          <a:xfrm>
            <a:off x="6934201" y="1690688"/>
            <a:ext cx="4053016" cy="4374292"/>
          </a:xfrm>
          <a:prstGeom prst="rect">
            <a:avLst/>
          </a:prstGeom>
        </p:spPr>
      </p:pic>
      <p:sp>
        <p:nvSpPr>
          <p:cNvPr id="2" name="Title 1"/>
          <p:cNvSpPr>
            <a:spLocks noGrp="1"/>
          </p:cNvSpPr>
          <p:nvPr>
            <p:ph type="title"/>
          </p:nvPr>
        </p:nvSpPr>
        <p:spPr/>
        <p:txBody>
          <a:bodyPr>
            <a:normAutofit/>
          </a:bodyPr>
          <a:lstStyle/>
          <a:p>
            <a:pPr marL="0" indent="0"/>
            <a:r>
              <a:rPr lang="el-GR">
                <a:solidFill>
                  <a:srgbClr val="B3186D"/>
                </a:solidFill>
                <a:latin typeface="Sans open"/>
                <a:ea typeface="Calibri" panose="020F0502020204030204" pitchFamily="34" charset="0"/>
                <a:cs typeface="Times New Roman" panose="02020603050405020304" pitchFamily="18" charset="0"/>
              </a:rPr>
              <a:t>Ιώδιο στην εγκυμοσύνη: ανάπτυξη</a:t>
            </a:r>
            <a:br>
              <a:rPr lang="el-GR">
                <a:solidFill>
                  <a:srgbClr val="B3186D"/>
                </a:solidFill>
                <a:latin typeface="Sans open"/>
                <a:ea typeface="Calibri" panose="020F0502020204030204" pitchFamily="34" charset="0"/>
                <a:cs typeface="Times New Roman" panose="02020603050405020304" pitchFamily="18" charset="0"/>
              </a:rPr>
            </a:br>
            <a:r>
              <a:rPr lang="el-GR">
                <a:solidFill>
                  <a:srgbClr val="B3186D"/>
                </a:solidFill>
                <a:latin typeface="Sans open"/>
                <a:ea typeface="Calibri" panose="020F0502020204030204" pitchFamily="34" charset="0"/>
                <a:cs typeface="Times New Roman" panose="02020603050405020304" pitchFamily="18" charset="0"/>
              </a:rPr>
              <a:t>του εγκεφάλου του μωρού</a:t>
            </a:r>
            <a:endParaRPr lang="en-US">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5873580" cy="4351338"/>
          </a:xfrm>
        </p:spPr>
        <p:txBody>
          <a:bodyPr>
            <a:normAutofit fontScale="92500" lnSpcReduction="20000"/>
          </a:bodyPr>
          <a:lstStyle/>
          <a:p>
            <a:pPr marL="0" indent="0">
              <a:buNone/>
            </a:pPr>
            <a:r>
              <a:rPr lang="el-GR"/>
              <a:t>Είναι σημαντικό μια κοπέλα να έχει μια καλή πρόσληψη ιωδίου πριν μείνει έγκυος. </a:t>
            </a:r>
          </a:p>
          <a:p>
            <a:pPr marL="0" indent="0">
              <a:buNone/>
            </a:pPr>
            <a:r>
              <a:rPr lang="el-GR"/>
              <a:t>Το ιώδιο είναι ζωτικής σημασίας κατά τη διάρκεια της εγκυμοσύνης επειδή υποστηρίζει την παραγωγή </a:t>
            </a:r>
            <a:r>
              <a:rPr lang="el-GR" err="1"/>
              <a:t>θυρεοειδικών</a:t>
            </a:r>
            <a:r>
              <a:rPr lang="el-GR"/>
              <a:t> ορμονών. Αυτές οι ορμόνες είναι απαραίτητες για τη σωστή ανάπτυξη του εγκεφάλου και του νευρικού συστήματος του μωρού.</a:t>
            </a:r>
            <a:endParaRPr lang="en-US"/>
          </a:p>
          <a:p>
            <a:pPr marL="0" indent="0">
              <a:buNone/>
            </a:pPr>
            <a:r>
              <a:rPr lang="el-GR"/>
              <a:t>Έτσι, το ιώδιο είναι σημαντικό για την ανάπτυξη των γνωστικών ικανοτήτων, τη μάθηση και τη γενική υγεία καθώς το μωρό μεγαλώνει.</a:t>
            </a:r>
            <a:endParaRPr lang="en-US" sz="1000"/>
          </a:p>
          <a:p>
            <a:pPr marL="0" indent="0">
              <a:buNone/>
            </a:pPr>
            <a:endParaRPr lang="en-US"/>
          </a:p>
          <a:p>
            <a:pPr marL="0" indent="0">
              <a:buNone/>
            </a:pPr>
            <a:endParaRPr lang="en-US"/>
          </a:p>
          <a:p>
            <a:pPr marL="0" indent="0">
              <a:buNone/>
            </a:pPr>
            <a:endParaRPr lang="en-GB"/>
          </a:p>
        </p:txBody>
      </p:sp>
    </p:spTree>
    <p:extLst>
      <p:ext uri="{BB962C8B-B14F-4D97-AF65-F5344CB8AC3E}">
        <p14:creationId xmlns:p14="http://schemas.microsoft.com/office/powerpoint/2010/main" val="413542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l-GR">
                <a:solidFill>
                  <a:srgbClr val="B3186D"/>
                </a:solidFill>
                <a:latin typeface="Sans open"/>
                <a:ea typeface="Calibri" panose="020F0502020204030204" pitchFamily="34" charset="0"/>
                <a:cs typeface="Times New Roman" panose="02020603050405020304" pitchFamily="18" charset="0"/>
              </a:rPr>
              <a:t>Γιατί πρέπει να νοιαζόμαστε για την έλλειψη ιωδίου σήμερα;</a:t>
            </a:r>
            <a:endParaRPr lang="en-US">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l-GR"/>
              <a:t>Ενώ οι περιπτώσεις σοβαρής ανεπάρκειας ιωδίου μειώνονται, εξακολουθεί να υπάρχει μέτρια και ήπια ανεπάρκεια ιωδίου σε διάφορους πληθυσμούς. Καθώς δεν είναι πλέον ένα προφανές, ορατό ζήτημα, πολλοί άνθρωποι δε γνωρίζουν τη σημασία του να έχουν αρκετό ιώδιο στη διατροφή τους.</a:t>
            </a:r>
            <a:endParaRPr lang="en-US"/>
          </a:p>
          <a:p>
            <a:pPr marL="0" indent="0">
              <a:buNone/>
            </a:pPr>
            <a:r>
              <a:rPr lang="el-GR"/>
              <a:t>Η ανεπάρκεια ιωδίου μπορεί να επηρεάσει την υγεία όλων των πληθυσμιακών ομάδων και είναι η μεγαλύτερη αιτία διανοητικής αναπηρίας, η οποία όμως μπορεί να προληφθεί.</a:t>
            </a:r>
            <a:endParaRPr lang="en-US"/>
          </a:p>
          <a:p>
            <a:pPr marL="0" indent="0">
              <a:buNone/>
            </a:pPr>
            <a:endParaRPr lang="en-GB"/>
          </a:p>
        </p:txBody>
      </p:sp>
    </p:spTree>
    <p:extLst>
      <p:ext uri="{BB962C8B-B14F-4D97-AF65-F5344CB8AC3E}">
        <p14:creationId xmlns:p14="http://schemas.microsoft.com/office/powerpoint/2010/main" val="424951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617" y="365125"/>
            <a:ext cx="10780183" cy="1336146"/>
          </a:xfrm>
        </p:spPr>
        <p:txBody>
          <a:bodyPr>
            <a:normAutofit/>
          </a:bodyPr>
          <a:lstStyle/>
          <a:p>
            <a:r>
              <a:rPr lang="en-US" dirty="0">
                <a:solidFill>
                  <a:srgbClr val="B3186D"/>
                </a:solidFill>
                <a:latin typeface="Sans open"/>
                <a:ea typeface="Calibri"/>
                <a:cs typeface="Times New Roman"/>
              </a:rPr>
              <a:t>Η </a:t>
            </a:r>
            <a:r>
              <a:rPr lang="en-US" dirty="0" err="1">
                <a:solidFill>
                  <a:srgbClr val="B3186D"/>
                </a:solidFill>
                <a:latin typeface="Sans open"/>
                <a:ea typeface="Calibri"/>
                <a:cs typeface="Times New Roman"/>
              </a:rPr>
              <a:t>λήψη</a:t>
            </a:r>
            <a:r>
              <a:rPr lang="en-US" dirty="0">
                <a:solidFill>
                  <a:srgbClr val="B3186D"/>
                </a:solidFill>
                <a:latin typeface="Sans open"/>
                <a:ea typeface="Calibri"/>
                <a:cs typeface="Times New Roman"/>
              </a:rPr>
              <a:t> </a:t>
            </a:r>
            <a:r>
              <a:rPr lang="en-US" dirty="0" err="1">
                <a:solidFill>
                  <a:srgbClr val="B3186D"/>
                </a:solidFill>
                <a:latin typeface="Sans open"/>
                <a:ea typeface="Calibri"/>
                <a:cs typeface="Times New Roman"/>
              </a:rPr>
              <a:t>της</a:t>
            </a:r>
            <a:r>
              <a:rPr lang="en-US" dirty="0">
                <a:solidFill>
                  <a:srgbClr val="B3186D"/>
                </a:solidFill>
                <a:latin typeface="Sans open"/>
                <a:ea typeface="Calibri"/>
                <a:cs typeface="Times New Roman"/>
              </a:rPr>
              <a:t> </a:t>
            </a:r>
            <a:r>
              <a:rPr lang="en-US" dirty="0" err="1">
                <a:solidFill>
                  <a:srgbClr val="B3186D"/>
                </a:solidFill>
                <a:latin typeface="Sans open"/>
                <a:ea typeface="Calibri"/>
                <a:cs typeface="Times New Roman"/>
              </a:rPr>
              <a:t>σωστής</a:t>
            </a:r>
            <a:r>
              <a:rPr lang="en-US" dirty="0">
                <a:solidFill>
                  <a:srgbClr val="B3186D"/>
                </a:solidFill>
                <a:latin typeface="Sans open"/>
                <a:ea typeface="Calibri"/>
                <a:cs typeface="Times New Roman"/>
              </a:rPr>
              <a:t> π</a:t>
            </a:r>
            <a:r>
              <a:rPr lang="en-US" dirty="0" err="1">
                <a:solidFill>
                  <a:srgbClr val="B3186D"/>
                </a:solidFill>
                <a:latin typeface="Sans open"/>
                <a:ea typeface="Calibri"/>
                <a:cs typeface="Times New Roman"/>
              </a:rPr>
              <a:t>οσότητ</a:t>
            </a:r>
            <a:r>
              <a:rPr lang="en-US" dirty="0">
                <a:solidFill>
                  <a:srgbClr val="B3186D"/>
                </a:solidFill>
                <a:latin typeface="Sans open"/>
                <a:ea typeface="Calibri"/>
                <a:cs typeface="Times New Roman"/>
              </a:rPr>
              <a:t>ας </a:t>
            </a:r>
            <a:r>
              <a:rPr lang="en-US" dirty="0" err="1">
                <a:solidFill>
                  <a:srgbClr val="B3186D"/>
                </a:solidFill>
                <a:latin typeface="Sans open"/>
                <a:ea typeface="Calibri"/>
                <a:cs typeface="Times New Roman"/>
              </a:rPr>
              <a:t>ιωδίου</a:t>
            </a:r>
            <a:r>
              <a:rPr lang="en-US" dirty="0">
                <a:solidFill>
                  <a:srgbClr val="B3186D"/>
                </a:solidFill>
                <a:latin typeface="Sans open"/>
                <a:ea typeface="Calibri"/>
                <a:cs typeface="Times New Roman"/>
              </a:rPr>
              <a:t> </a:t>
            </a:r>
            <a:r>
              <a:rPr lang="en-US" dirty="0" err="1">
                <a:solidFill>
                  <a:srgbClr val="B3186D"/>
                </a:solidFill>
                <a:latin typeface="Sans open"/>
                <a:ea typeface="Calibri"/>
                <a:cs typeface="Times New Roman"/>
              </a:rPr>
              <a:t>είν</a:t>
            </a:r>
            <a:r>
              <a:rPr lang="en-US" dirty="0">
                <a:solidFill>
                  <a:srgbClr val="B3186D"/>
                </a:solidFill>
                <a:latin typeface="Sans open"/>
                <a:ea typeface="Calibri"/>
                <a:cs typeface="Times New Roman"/>
              </a:rPr>
              <a:t>αι </a:t>
            </a:r>
            <a:r>
              <a:rPr lang="en-US" dirty="0" err="1">
                <a:solidFill>
                  <a:srgbClr val="B3186D"/>
                </a:solidFill>
                <a:latin typeface="Sans open"/>
                <a:ea typeface="Calibri"/>
                <a:cs typeface="Times New Roman"/>
              </a:rPr>
              <a:t>σημ</a:t>
            </a:r>
            <a:r>
              <a:rPr lang="en-US" dirty="0">
                <a:solidFill>
                  <a:srgbClr val="B3186D"/>
                </a:solidFill>
                <a:latin typeface="Sans open"/>
                <a:ea typeface="Calibri"/>
                <a:cs typeface="Times New Roman"/>
              </a:rPr>
              <a:t>α</a:t>
            </a:r>
            <a:r>
              <a:rPr lang="en-US" dirty="0" err="1">
                <a:solidFill>
                  <a:srgbClr val="B3186D"/>
                </a:solidFill>
                <a:latin typeface="Sans open"/>
                <a:ea typeface="Calibri"/>
                <a:cs typeface="Times New Roman"/>
              </a:rPr>
              <a:t>ντική</a:t>
            </a:r>
            <a:r>
              <a:rPr lang="en-US" dirty="0">
                <a:solidFill>
                  <a:srgbClr val="B3186D"/>
                </a:solidFill>
                <a:latin typeface="Sans open"/>
                <a:ea typeface="Calibri"/>
                <a:cs typeface="Times New Roman"/>
              </a:rPr>
              <a:t> </a:t>
            </a:r>
            <a:r>
              <a:rPr lang="en-US" dirty="0" err="1">
                <a:solidFill>
                  <a:srgbClr val="B3186D"/>
                </a:solidFill>
                <a:latin typeface="Sans open"/>
                <a:ea typeface="Calibri"/>
                <a:cs typeface="Times New Roman"/>
              </a:rPr>
              <a:t>γι</a:t>
            </a:r>
            <a:r>
              <a:rPr lang="en-US" dirty="0">
                <a:solidFill>
                  <a:srgbClr val="B3186D"/>
                </a:solidFill>
                <a:latin typeface="Sans open"/>
                <a:ea typeface="Calibri"/>
                <a:cs typeface="Times New Roman"/>
              </a:rPr>
              <a:t>α </a:t>
            </a:r>
            <a:r>
              <a:rPr lang="en-US" dirty="0" err="1">
                <a:solidFill>
                  <a:srgbClr val="B3186D"/>
                </a:solidFill>
                <a:latin typeface="Sans open"/>
                <a:ea typeface="Calibri"/>
                <a:cs typeface="Times New Roman"/>
              </a:rPr>
              <a:t>την</a:t>
            </a:r>
            <a:r>
              <a:rPr lang="en-US" dirty="0">
                <a:solidFill>
                  <a:srgbClr val="B3186D"/>
                </a:solidFill>
                <a:latin typeface="Sans open"/>
                <a:ea typeface="Calibri"/>
                <a:cs typeface="Times New Roman"/>
              </a:rPr>
              <a:t> κα</a:t>
            </a:r>
            <a:r>
              <a:rPr lang="en-US" dirty="0" err="1">
                <a:solidFill>
                  <a:srgbClr val="B3186D"/>
                </a:solidFill>
                <a:latin typeface="Sans open"/>
                <a:ea typeface="Calibri"/>
                <a:cs typeface="Times New Roman"/>
              </a:rPr>
              <a:t>λή</a:t>
            </a:r>
            <a:r>
              <a:rPr lang="en-US" dirty="0">
                <a:solidFill>
                  <a:srgbClr val="B3186D"/>
                </a:solidFill>
                <a:latin typeface="Sans open"/>
                <a:ea typeface="Calibri"/>
                <a:cs typeface="Times New Roman"/>
              </a:rPr>
              <a:t> </a:t>
            </a:r>
            <a:r>
              <a:rPr lang="en-US" dirty="0" err="1">
                <a:solidFill>
                  <a:srgbClr val="B3186D"/>
                </a:solidFill>
                <a:latin typeface="Sans open"/>
                <a:ea typeface="Calibri"/>
                <a:cs typeface="Times New Roman"/>
              </a:rPr>
              <a:t>υγεί</a:t>
            </a:r>
            <a:r>
              <a:rPr lang="en-US" dirty="0">
                <a:solidFill>
                  <a:srgbClr val="B3186D"/>
                </a:solidFill>
                <a:latin typeface="Sans open"/>
                <a:ea typeface="Calibri"/>
                <a:cs typeface="Times New Roman"/>
              </a:rPr>
              <a:t>α </a:t>
            </a:r>
            <a:endParaRPr lang="en-US">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77091" y="2066256"/>
            <a:ext cx="6479843" cy="4737221"/>
          </a:xfrm>
        </p:spPr>
        <p:txBody>
          <a:bodyPr vert="horz" lIns="91440" tIns="45720" rIns="91440" bIns="45720" rtlCol="0" anchor="t">
            <a:noAutofit/>
          </a:bodyPr>
          <a:lstStyle/>
          <a:p>
            <a:pPr marL="0" indent="0">
              <a:buNone/>
            </a:pPr>
            <a:r>
              <a:rPr lang="el-GR" sz="2300" dirty="0"/>
              <a:t>Μπορεί να πιστεύεις ότι αν το λίγο ιώδιο είναι καλό για την ανθρώπινη υγεία, τότε η κατανάλωση</a:t>
            </a:r>
          </a:p>
          <a:p>
            <a:pPr marL="0" indent="0">
              <a:buNone/>
            </a:pPr>
            <a:r>
              <a:rPr lang="el-GR" sz="2300" dirty="0"/>
              <a:t>περισσότερου ιωδίου είναι ακόμα καλύτερη. Αλλά όπως πολλά θρεπτικά συστατικά, μπορείς να</a:t>
            </a:r>
          </a:p>
          <a:p>
            <a:pPr marL="0" indent="0">
              <a:buNone/>
            </a:pPr>
            <a:r>
              <a:rPr lang="el-GR" sz="2300" dirty="0"/>
              <a:t>έχεις πάρα πολύ από αυτό. Ένα παράδειγμα αυτού είναι τα φύκια. Αν και είναι μια καλή πηγή</a:t>
            </a:r>
          </a:p>
          <a:p>
            <a:pPr marL="0" indent="0">
              <a:buNone/>
            </a:pPr>
            <a:r>
              <a:rPr lang="el-GR" sz="2300" dirty="0"/>
              <a:t>ιωδίου, έχουν πολύ υψηλή περιεκτικότητα σε ιώδιο, επομένως είναι σημαντικό να κατανοήσουμε</a:t>
            </a:r>
          </a:p>
          <a:p>
            <a:pPr marL="0" indent="0">
              <a:buNone/>
            </a:pPr>
            <a:r>
              <a:rPr lang="el-GR" sz="2300" dirty="0"/>
              <a:t>πόσο πρέπει να τρώμε. Η εξασφάλιση επαρκούς αλλά όχι υπερβολικής πρόσληψης ιωδίου είναι</a:t>
            </a:r>
          </a:p>
          <a:p>
            <a:pPr marL="0" indent="0">
              <a:buNone/>
            </a:pPr>
            <a:r>
              <a:rPr lang="el-GR" sz="2300" dirty="0"/>
              <a:t>απαραίτητη για την υγεία</a:t>
            </a:r>
            <a:endParaRPr lang="en-US" sz="2300" dirty="0"/>
          </a:p>
        </p:txBody>
      </p:sp>
      <p:pic>
        <p:nvPicPr>
          <p:cNvPr id="8" name="Εικόνα 7">
            <a:extLst>
              <a:ext uri="{FF2B5EF4-FFF2-40B4-BE49-F238E27FC236}">
                <a16:creationId xmlns="" xmlns:a16="http://schemas.microsoft.com/office/drawing/2014/main" id="{F974BA67-CEEA-05ED-8D23-4F7B766FBC56}"/>
              </a:ext>
            </a:extLst>
          </p:cNvPr>
          <p:cNvPicPr>
            <a:picLocks noChangeAspect="1"/>
          </p:cNvPicPr>
          <p:nvPr/>
        </p:nvPicPr>
        <p:blipFill>
          <a:blip r:embed="rId3"/>
          <a:stretch>
            <a:fillRect/>
          </a:stretch>
        </p:blipFill>
        <p:spPr>
          <a:xfrm>
            <a:off x="6464274" y="2361537"/>
            <a:ext cx="5506054" cy="3097154"/>
          </a:xfrm>
          <a:prstGeom prst="rect">
            <a:avLst/>
          </a:prstGeom>
        </p:spPr>
      </p:pic>
    </p:spTree>
    <p:extLst>
      <p:ext uri="{BB962C8B-B14F-4D97-AF65-F5344CB8AC3E}">
        <p14:creationId xmlns:p14="http://schemas.microsoft.com/office/powerpoint/2010/main" val="4257181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err="1">
                <a:solidFill>
                  <a:srgbClr val="B3186D"/>
                </a:solidFill>
                <a:latin typeface="Sans open"/>
                <a:ea typeface="Calibri" panose="020F0502020204030204" pitchFamily="34" charset="0"/>
                <a:cs typeface="Times New Roman" panose="02020603050405020304" pitchFamily="18" charset="0"/>
              </a:rPr>
              <a:t>Συνιστώμενη</a:t>
            </a:r>
            <a:r>
              <a:rPr lang="el-GR">
                <a:solidFill>
                  <a:srgbClr val="B3186D"/>
                </a:solidFill>
                <a:latin typeface="Sans open"/>
                <a:ea typeface="Calibri" panose="020F0502020204030204" pitchFamily="34" charset="0"/>
                <a:cs typeface="Times New Roman" panose="02020603050405020304" pitchFamily="18" charset="0"/>
              </a:rPr>
              <a:t> πρόσληψη ιωδίου</a:t>
            </a:r>
            <a:r>
              <a:rPr lang="en-US">
                <a:solidFill>
                  <a:srgbClr val="B3186D"/>
                </a:solidFill>
                <a:latin typeface="Sans open"/>
                <a:ea typeface="Calibri" panose="020F0502020204030204" pitchFamily="34" charset="0"/>
                <a:cs typeface="Times New Roman" panose="02020603050405020304" pitchFamily="18" charset="0"/>
              </a:rPr>
              <a:t/>
            </a:r>
            <a:br>
              <a:rPr lang="en-US">
                <a:solidFill>
                  <a:srgbClr val="B3186D"/>
                </a:solidFill>
                <a:latin typeface="Sans open"/>
                <a:ea typeface="Calibri" panose="020F0502020204030204" pitchFamily="34" charset="0"/>
                <a:cs typeface="Times New Roman" panose="02020603050405020304" pitchFamily="18" charset="0"/>
              </a:rPr>
            </a:br>
            <a:r>
              <a:rPr lang="en-US" sz="2600">
                <a:solidFill>
                  <a:srgbClr val="B3186D"/>
                </a:solidFill>
                <a:latin typeface="Sans open"/>
                <a:ea typeface="Calibri" panose="020F0502020204030204" pitchFamily="34" charset="0"/>
                <a:cs typeface="Times New Roman" panose="02020603050405020304" pitchFamily="18" charset="0"/>
              </a:rPr>
              <a:t>– </a:t>
            </a:r>
            <a:r>
              <a:rPr lang="el-GR" sz="2600">
                <a:solidFill>
                  <a:srgbClr val="B3186D"/>
                </a:solidFill>
                <a:latin typeface="Sans open"/>
                <a:ea typeface="Calibri" panose="020F0502020204030204" pitchFamily="34" charset="0"/>
                <a:cs typeface="Times New Roman" panose="02020603050405020304" pitchFamily="18" charset="0"/>
              </a:rPr>
              <a:t>και για την εγκυμοσύνη και το θηλασμό</a:t>
            </a:r>
            <a:endParaRPr lang="en-GB" sz="260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7597017" y="1916145"/>
            <a:ext cx="3911893" cy="4351338"/>
          </a:xfrm>
        </p:spPr>
        <p:txBody>
          <a:bodyPr>
            <a:normAutofit fontScale="92500"/>
          </a:bodyPr>
          <a:lstStyle/>
          <a:p>
            <a:pPr marL="0" indent="0">
              <a:buNone/>
            </a:pPr>
            <a:r>
              <a:rPr lang="el-GR" sz="2600" dirty="0"/>
              <a:t>Ο Παγκόσμιος Οργανισμός Υγείας (ΠΟΥ) συνιστά την ακόλουθη πρόσληψη ιωδίου ανά ημέρα(2007). Αυτές οι συστάσεις βασίζονται στη μέση ημερήσια πρόσληψη ιωδίου που είναι απαραίτητη</a:t>
            </a:r>
            <a:r>
              <a:rPr lang="en-GB" sz="2600" dirty="0"/>
              <a:t> </a:t>
            </a:r>
            <a:r>
              <a:rPr lang="el-GR" sz="2600" dirty="0"/>
              <a:t>για τη</a:t>
            </a:r>
            <a:r>
              <a:rPr lang="en-GB" sz="2600" dirty="0"/>
              <a:t> </a:t>
            </a:r>
            <a:r>
              <a:rPr lang="el-GR" sz="2600" dirty="0"/>
              <a:t>διατήρηση των</a:t>
            </a:r>
            <a:r>
              <a:rPr lang="en-GB" sz="2600" dirty="0"/>
              <a:t> </a:t>
            </a:r>
            <a:r>
              <a:rPr lang="el-GR" sz="2600" dirty="0"/>
              <a:t>θυρεοειδικών ορμονών και της συνολικής ευημερίας για διαφορετικές</a:t>
            </a:r>
            <a:r>
              <a:rPr lang="en-GB" sz="2600" dirty="0"/>
              <a:t> </a:t>
            </a:r>
            <a:r>
              <a:rPr lang="el-GR" sz="2600" dirty="0"/>
              <a:t>ηλικιακές ομάδες και στάδια ζωής.</a:t>
            </a:r>
            <a:endParaRPr lang="en-US" sz="2600" dirty="0"/>
          </a:p>
          <a:p>
            <a:pPr marL="0" indent="0">
              <a:buNone/>
            </a:pPr>
            <a:endParaRPr lang="en-GB" sz="2600" dirty="0"/>
          </a:p>
        </p:txBody>
      </p:sp>
      <p:pic>
        <p:nvPicPr>
          <p:cNvPr id="6" name="Picture 5">
            <a:extLst>
              <a:ext uri="{FF2B5EF4-FFF2-40B4-BE49-F238E27FC236}">
                <a16:creationId xmlns="" xmlns:a16="http://schemas.microsoft.com/office/drawing/2014/main" id="{BC949D7D-6A4B-4C15-2336-1712B7AFDC4F}"/>
              </a:ext>
            </a:extLst>
          </p:cNvPr>
          <p:cNvPicPr>
            <a:picLocks noChangeAspect="1"/>
          </p:cNvPicPr>
          <p:nvPr/>
        </p:nvPicPr>
        <p:blipFill>
          <a:blip r:embed="rId3"/>
          <a:stretch>
            <a:fillRect/>
          </a:stretch>
        </p:blipFill>
        <p:spPr>
          <a:xfrm>
            <a:off x="959499" y="1629166"/>
            <a:ext cx="5948640" cy="4925297"/>
          </a:xfrm>
          <a:prstGeom prst="rect">
            <a:avLst/>
          </a:prstGeom>
        </p:spPr>
      </p:pic>
    </p:spTree>
    <p:extLst>
      <p:ext uri="{BB962C8B-B14F-4D97-AF65-F5344CB8AC3E}">
        <p14:creationId xmlns:p14="http://schemas.microsoft.com/office/powerpoint/2010/main" val="130105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4309"/>
            <a:ext cx="10515600" cy="1325563"/>
          </a:xfrm>
        </p:spPr>
        <p:txBody>
          <a:bodyPr/>
          <a:lstStyle/>
          <a:p>
            <a:r>
              <a:rPr lang="el-GR" err="1">
                <a:solidFill>
                  <a:srgbClr val="B3186D"/>
                </a:solidFill>
                <a:latin typeface="Sans open"/>
                <a:ea typeface="Calibri" panose="020F0502020204030204" pitchFamily="34" charset="0"/>
                <a:cs typeface="Times New Roman" panose="02020603050405020304" pitchFamily="18" charset="0"/>
              </a:rPr>
              <a:t>Συνιστώμενη</a:t>
            </a:r>
            <a:r>
              <a:rPr lang="el-GR">
                <a:solidFill>
                  <a:srgbClr val="B3186D"/>
                </a:solidFill>
                <a:latin typeface="Sans open"/>
                <a:ea typeface="Calibri" panose="020F0502020204030204" pitchFamily="34" charset="0"/>
                <a:cs typeface="Times New Roman" panose="02020603050405020304" pitchFamily="18" charset="0"/>
              </a:rPr>
              <a:t> πρόσληψη</a:t>
            </a:r>
            <a:endParaRPr lang="en-GB"/>
          </a:p>
        </p:txBody>
      </p:sp>
      <p:sp>
        <p:nvSpPr>
          <p:cNvPr id="5" name="Afrundet rektangel 4"/>
          <p:cNvSpPr/>
          <p:nvPr/>
        </p:nvSpPr>
        <p:spPr>
          <a:xfrm>
            <a:off x="8057190" y="1630315"/>
            <a:ext cx="3008207" cy="3827979"/>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frundet rektangel 5"/>
          <p:cNvSpPr/>
          <p:nvPr/>
        </p:nvSpPr>
        <p:spPr>
          <a:xfrm>
            <a:off x="8176800" y="1144916"/>
            <a:ext cx="1266863" cy="557223"/>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felt 6"/>
          <p:cNvSpPr txBox="1"/>
          <p:nvPr/>
        </p:nvSpPr>
        <p:spPr>
          <a:xfrm>
            <a:off x="8208527" y="1194751"/>
            <a:ext cx="1688556" cy="430887"/>
          </a:xfrm>
          <a:prstGeom prst="rect">
            <a:avLst/>
          </a:prstGeom>
          <a:noFill/>
        </p:spPr>
        <p:txBody>
          <a:bodyPr wrap="square" rtlCol="0">
            <a:spAutoFit/>
          </a:bodyPr>
          <a:lstStyle/>
          <a:p>
            <a:r>
              <a:rPr lang="el-GR" sz="2200">
                <a:solidFill>
                  <a:schemeClr val="bg1"/>
                </a:solidFill>
                <a:latin typeface="Open Sans" panose="020B0606030504020204" pitchFamily="34" charset="0"/>
                <a:ea typeface="Open Sans" panose="020B0606030504020204" pitchFamily="34" charset="0"/>
                <a:cs typeface="Open Sans" panose="020B0606030504020204" pitchFamily="34" charset="0"/>
              </a:rPr>
              <a:t>Γεγονός</a:t>
            </a:r>
            <a:endParaRPr lang="en-GB" sz="2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kstfelt 7"/>
          <p:cNvSpPr txBox="1"/>
          <p:nvPr/>
        </p:nvSpPr>
        <p:spPr>
          <a:xfrm>
            <a:off x="8146473" y="1731817"/>
            <a:ext cx="3034145" cy="3647152"/>
          </a:xfrm>
          <a:prstGeom prst="rect">
            <a:avLst/>
          </a:prstGeom>
          <a:noFill/>
        </p:spPr>
        <p:txBody>
          <a:bodyPr wrap="square" rtlCol="0">
            <a:spAutoFit/>
          </a:bodyPr>
          <a:lstStyle/>
          <a:p>
            <a:r>
              <a:rPr lang="el-GR" sz="2100">
                <a:solidFill>
                  <a:schemeClr val="bg1"/>
                </a:solidFill>
              </a:rPr>
              <a:t>Ένα </a:t>
            </a:r>
            <a:r>
              <a:rPr lang="el-GR" sz="2100" err="1">
                <a:solidFill>
                  <a:schemeClr val="bg1"/>
                </a:solidFill>
              </a:rPr>
              <a:t>μg</a:t>
            </a:r>
            <a:r>
              <a:rPr lang="el-GR" sz="2100">
                <a:solidFill>
                  <a:schemeClr val="bg1"/>
                </a:solidFill>
              </a:rPr>
              <a:t> (μικρογραμμάριο) είναι τόσο μικρή ποσότητα που είναι δύσκολο να απεικονιστεί. Η ποσότητα ιωδίου που χρειάζεσαι ανά ημέρα είναι τόσο μικρή που θα χρειαστείς λιγότερο από ένα κουταλάκι του γλυκού ιωδίου για όλη σου τη ζωή.</a:t>
            </a:r>
            <a:endParaRPr lang="en-US" sz="2100">
              <a:solidFill>
                <a:schemeClr val="bg1"/>
              </a:solidFill>
            </a:endParaRPr>
          </a:p>
        </p:txBody>
      </p:sp>
      <p:pic>
        <p:nvPicPr>
          <p:cNvPr id="3" name="Picture 2">
            <a:extLst>
              <a:ext uri="{FF2B5EF4-FFF2-40B4-BE49-F238E27FC236}">
                <a16:creationId xmlns="" xmlns:a16="http://schemas.microsoft.com/office/drawing/2014/main" id="{B661BB00-14A5-7BEB-9BAB-C699D70A020D}"/>
              </a:ext>
            </a:extLst>
          </p:cNvPr>
          <p:cNvPicPr>
            <a:picLocks noChangeAspect="1"/>
          </p:cNvPicPr>
          <p:nvPr/>
        </p:nvPicPr>
        <p:blipFill>
          <a:blip r:embed="rId3"/>
          <a:stretch>
            <a:fillRect/>
          </a:stretch>
        </p:blipFill>
        <p:spPr>
          <a:xfrm>
            <a:off x="959499" y="1629166"/>
            <a:ext cx="5948640" cy="4925297"/>
          </a:xfrm>
          <a:prstGeom prst="rect">
            <a:avLst/>
          </a:prstGeom>
        </p:spPr>
      </p:pic>
    </p:spTree>
    <p:extLst>
      <p:ext uri="{BB962C8B-B14F-4D97-AF65-F5344CB8AC3E}">
        <p14:creationId xmlns:p14="http://schemas.microsoft.com/office/powerpoint/2010/main" val="41770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solidFill>
                  <a:srgbClr val="B3186D"/>
                </a:solidFill>
                <a:latin typeface="Sans open"/>
                <a:ea typeface="Calibri" panose="020F0502020204030204" pitchFamily="34" charset="0"/>
                <a:cs typeface="Times New Roman" panose="02020603050405020304" pitchFamily="18" charset="0"/>
              </a:rPr>
              <a:t>Ο κύκλος του ιωδίου</a:t>
            </a:r>
            <a:endParaRPr lang="en-GB">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690688"/>
            <a:ext cx="4370408" cy="4741702"/>
          </a:xfrm>
        </p:spPr>
        <p:txBody>
          <a:bodyPr>
            <a:normAutofit/>
          </a:bodyPr>
          <a:lstStyle/>
          <a:p>
            <a:pPr marL="0" indent="0">
              <a:buNone/>
            </a:pPr>
            <a:r>
              <a:rPr lang="el-GR"/>
              <a:t>Το ταξίδι του ιωδίου ξεκινά από τον ωκεανό, όπου τα ψάρια, τα οστρακοειδή και τα φύκια το απορροφούν από το θαλασσινό νερό. Από τον ωκεανό, το ιώδιο εξατμίζεται στον αέρα σε μικροσκοπικά σταγονίδια. Αυτά τα σταγονίδια πέφτουν στη στεριά όταν βρέχει και το έδαφος απορροφά το ιώδιο.</a:t>
            </a:r>
            <a:endParaRPr lang="en-GB"/>
          </a:p>
        </p:txBody>
      </p:sp>
      <p:pic>
        <p:nvPicPr>
          <p:cNvPr id="5" name="Picture 4">
            <a:extLst>
              <a:ext uri="{FF2B5EF4-FFF2-40B4-BE49-F238E27FC236}">
                <a16:creationId xmlns="" xmlns:a16="http://schemas.microsoft.com/office/drawing/2014/main" id="{DFD9DFA2-7986-A782-26D0-FFBA5250DDB8}"/>
              </a:ext>
            </a:extLst>
          </p:cNvPr>
          <p:cNvPicPr>
            <a:picLocks noChangeAspect="1"/>
          </p:cNvPicPr>
          <p:nvPr/>
        </p:nvPicPr>
        <p:blipFill>
          <a:blip r:embed="rId4"/>
          <a:stretch>
            <a:fillRect/>
          </a:stretch>
        </p:blipFill>
        <p:spPr>
          <a:xfrm>
            <a:off x="6240646" y="1690688"/>
            <a:ext cx="5027199" cy="3732883"/>
          </a:xfrm>
          <a:prstGeom prst="rect">
            <a:avLst/>
          </a:prstGeom>
        </p:spPr>
      </p:pic>
    </p:spTree>
    <p:extLst>
      <p:ext uri="{BB962C8B-B14F-4D97-AF65-F5344CB8AC3E}">
        <p14:creationId xmlns:p14="http://schemas.microsoft.com/office/powerpoint/2010/main" val="205968127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Ο κύκλος του ιωδίου</a:t>
            </a:r>
            <a:endParaRPr lang="en-GB"/>
          </a:p>
        </p:txBody>
      </p:sp>
      <p:sp>
        <p:nvSpPr>
          <p:cNvPr id="3" name="Pladsholder til indhold 2"/>
          <p:cNvSpPr>
            <a:spLocks noGrp="1"/>
          </p:cNvSpPr>
          <p:nvPr>
            <p:ph idx="1"/>
          </p:nvPr>
        </p:nvSpPr>
        <p:spPr>
          <a:xfrm>
            <a:off x="609600" y="1981199"/>
            <a:ext cx="5015696" cy="4195763"/>
          </a:xfrm>
        </p:spPr>
        <p:txBody>
          <a:bodyPr>
            <a:normAutofit fontScale="85000" lnSpcReduction="10000"/>
          </a:bodyPr>
          <a:lstStyle/>
          <a:p>
            <a:pPr marL="0" indent="0">
              <a:buNone/>
            </a:pPr>
            <a:r>
              <a:rPr lang="el-GR"/>
              <a:t>Επιπλέον, οι εθνικοί κανονισμοί για την περιεκτικότητα σε ιώδιο στις ζωοτροφές, τα προγράμματα εμπλουτισμού τροφίμων και ιωδίωσης αλατιού επηρεάζουν το επίπεδο ιωδίου στα τρόφιμα. Σε ορισμένες χώρες, το ιώδιο χρησιμοποιείται επίσης ως απολυμαντικό κατά το άρμεγμα και έτσι το γάλα και τα γαλακτοκομικά προϊόντα είναι επίσης καλές πηγές ιωδίου στη διατροφή σου. Ως εκ τούτου, το ιώδιο εισέρχεται στην τροφική αλυσίδα με διάφορους τρόπους.</a:t>
            </a:r>
            <a:endParaRPr lang="en-GB"/>
          </a:p>
        </p:txBody>
      </p:sp>
      <p:sp>
        <p:nvSpPr>
          <p:cNvPr id="4" name="Rectangle 3"/>
          <p:cNvSpPr/>
          <p:nvPr/>
        </p:nvSpPr>
        <p:spPr>
          <a:xfrm>
            <a:off x="683168" y="2812472"/>
            <a:ext cx="1847128" cy="383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1246909" y="4793672"/>
            <a:ext cx="4635515" cy="1878844"/>
          </a:xfrm>
          <a:prstGeom prst="wedgeRectCallout">
            <a:avLst>
              <a:gd name="adj1" fmla="val -48102"/>
              <a:gd name="adj2" fmla="val -144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a:solidFill>
                  <a:schemeClr val="tx1"/>
                </a:solidFill>
              </a:rPr>
              <a:t>Ο</a:t>
            </a:r>
            <a:r>
              <a:rPr lang="el-GR" sz="1600" b="1">
                <a:solidFill>
                  <a:schemeClr val="tx1"/>
                </a:solidFill>
              </a:rPr>
              <a:t> εμπλουτισμός </a:t>
            </a:r>
            <a:r>
              <a:rPr lang="el-GR" sz="1600">
                <a:solidFill>
                  <a:schemeClr val="tx1"/>
                </a:solidFill>
              </a:rPr>
              <a:t>είναι όταν απαραίτητες</a:t>
            </a:r>
            <a:r>
              <a:rPr lang="en-US" sz="1600">
                <a:solidFill>
                  <a:schemeClr val="tx1"/>
                </a:solidFill>
              </a:rPr>
              <a:t> </a:t>
            </a:r>
            <a:r>
              <a:rPr lang="el-GR" sz="1600">
                <a:solidFill>
                  <a:schemeClr val="tx1"/>
                </a:solidFill>
              </a:rPr>
              <a:t>βιταμίνες ή μέταλλα, όπως το</a:t>
            </a:r>
            <a:r>
              <a:rPr lang="en-US" sz="1600">
                <a:solidFill>
                  <a:schemeClr val="tx1"/>
                </a:solidFill>
              </a:rPr>
              <a:t> </a:t>
            </a:r>
            <a:r>
              <a:rPr lang="el-GR" sz="1600">
                <a:solidFill>
                  <a:schemeClr val="tx1"/>
                </a:solidFill>
              </a:rPr>
              <a:t>ιώδιο,</a:t>
            </a:r>
            <a:r>
              <a:rPr lang="en-US" sz="1600">
                <a:solidFill>
                  <a:schemeClr val="tx1"/>
                </a:solidFill>
              </a:rPr>
              <a:t> </a:t>
            </a:r>
            <a:r>
              <a:rPr lang="el-GR" sz="1600">
                <a:solidFill>
                  <a:schemeClr val="tx1"/>
                </a:solidFill>
              </a:rPr>
              <a:t>προστίθενται σε ορισμένα τρόφιμα όπως το</a:t>
            </a:r>
            <a:r>
              <a:rPr lang="en-US" sz="1600">
                <a:solidFill>
                  <a:schemeClr val="tx1"/>
                </a:solidFill>
              </a:rPr>
              <a:t> </a:t>
            </a:r>
            <a:r>
              <a:rPr lang="el-GR" sz="1600">
                <a:solidFill>
                  <a:schemeClr val="tx1"/>
                </a:solidFill>
              </a:rPr>
              <a:t>αλάτι, το ψωμί, τα</a:t>
            </a:r>
            <a:r>
              <a:rPr lang="en-US" sz="1600">
                <a:solidFill>
                  <a:schemeClr val="tx1"/>
                </a:solidFill>
              </a:rPr>
              <a:t> </a:t>
            </a:r>
            <a:r>
              <a:rPr lang="el-GR" sz="1600">
                <a:solidFill>
                  <a:schemeClr val="tx1"/>
                </a:solidFill>
              </a:rPr>
              <a:t>δημητριακά ή το γάλα. Ο</a:t>
            </a:r>
            <a:r>
              <a:rPr lang="en-US" sz="1600">
                <a:solidFill>
                  <a:schemeClr val="tx1"/>
                </a:solidFill>
              </a:rPr>
              <a:t> </a:t>
            </a:r>
            <a:r>
              <a:rPr lang="el-GR" sz="1600">
                <a:solidFill>
                  <a:schemeClr val="tx1"/>
                </a:solidFill>
              </a:rPr>
              <a:t>στόχος είναι να αυξηθεί η ποσότητα ορισμένων</a:t>
            </a:r>
            <a:r>
              <a:rPr lang="en-US" sz="1600">
                <a:solidFill>
                  <a:schemeClr val="tx1"/>
                </a:solidFill>
              </a:rPr>
              <a:t> </a:t>
            </a:r>
            <a:r>
              <a:rPr lang="el-GR" sz="1600">
                <a:solidFill>
                  <a:schemeClr val="tx1"/>
                </a:solidFill>
              </a:rPr>
              <a:t>θρεπτικών συστατικών σε συγκεκριμένα</a:t>
            </a:r>
            <a:r>
              <a:rPr lang="en-US" sz="1600">
                <a:solidFill>
                  <a:schemeClr val="tx1"/>
                </a:solidFill>
              </a:rPr>
              <a:t> </a:t>
            </a:r>
            <a:r>
              <a:rPr lang="el-GR" sz="1600">
                <a:solidFill>
                  <a:schemeClr val="tx1"/>
                </a:solidFill>
              </a:rPr>
              <a:t>τρόφιμα και να διασφαλιστεί ότι</a:t>
            </a:r>
            <a:r>
              <a:rPr lang="en-US" sz="1600">
                <a:solidFill>
                  <a:schemeClr val="tx1"/>
                </a:solidFill>
              </a:rPr>
              <a:t> </a:t>
            </a:r>
            <a:r>
              <a:rPr lang="el-GR" sz="1600">
                <a:solidFill>
                  <a:schemeClr val="tx1"/>
                </a:solidFill>
              </a:rPr>
              <a:t>οι άνθρωποι</a:t>
            </a:r>
            <a:r>
              <a:rPr lang="en-US" sz="1600">
                <a:solidFill>
                  <a:schemeClr val="tx1"/>
                </a:solidFill>
              </a:rPr>
              <a:t> </a:t>
            </a:r>
            <a:r>
              <a:rPr lang="el-GR" sz="1600">
                <a:solidFill>
                  <a:schemeClr val="tx1"/>
                </a:solidFill>
              </a:rPr>
              <a:t>λαμβάνουν επαρκείς ποσότητες από τις</a:t>
            </a:r>
            <a:r>
              <a:rPr lang="en-US" sz="1600">
                <a:solidFill>
                  <a:schemeClr val="tx1"/>
                </a:solidFill>
              </a:rPr>
              <a:t> </a:t>
            </a:r>
            <a:r>
              <a:rPr lang="el-GR" sz="1600">
                <a:solidFill>
                  <a:schemeClr val="tx1"/>
                </a:solidFill>
              </a:rPr>
              <a:t>σημαντικές βιταμίνες</a:t>
            </a:r>
            <a:r>
              <a:rPr lang="en-US" sz="1600">
                <a:solidFill>
                  <a:schemeClr val="tx1"/>
                </a:solidFill>
              </a:rPr>
              <a:t> </a:t>
            </a:r>
            <a:r>
              <a:rPr lang="el-GR" sz="1600">
                <a:solidFill>
                  <a:schemeClr val="tx1"/>
                </a:solidFill>
              </a:rPr>
              <a:t>και μέταλλα.</a:t>
            </a:r>
            <a:endParaRPr lang="en-GB" sz="1600">
              <a:solidFill>
                <a:schemeClr val="tx1"/>
              </a:solidFill>
            </a:endParaRPr>
          </a:p>
        </p:txBody>
      </p:sp>
      <p:pic>
        <p:nvPicPr>
          <p:cNvPr id="7" name="Picture 6">
            <a:extLst>
              <a:ext uri="{FF2B5EF4-FFF2-40B4-BE49-F238E27FC236}">
                <a16:creationId xmlns="" xmlns:a16="http://schemas.microsoft.com/office/drawing/2014/main" id="{7AF75F26-624A-4502-28C9-765D5CF14624}"/>
              </a:ext>
            </a:extLst>
          </p:cNvPr>
          <p:cNvPicPr>
            <a:picLocks noChangeAspect="1"/>
          </p:cNvPicPr>
          <p:nvPr/>
        </p:nvPicPr>
        <p:blipFill>
          <a:blip r:embed="rId3"/>
          <a:stretch>
            <a:fillRect/>
          </a:stretch>
        </p:blipFill>
        <p:spPr>
          <a:xfrm>
            <a:off x="5991279" y="1027906"/>
            <a:ext cx="5903872" cy="4587281"/>
          </a:xfrm>
          <a:prstGeom prst="rect">
            <a:avLst/>
          </a:prstGeom>
        </p:spPr>
      </p:pic>
    </p:spTree>
    <p:extLst>
      <p:ext uri="{BB962C8B-B14F-4D97-AF65-F5344CB8AC3E}">
        <p14:creationId xmlns:p14="http://schemas.microsoft.com/office/powerpoint/2010/main" val="32177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365125"/>
            <a:ext cx="11970327" cy="1325563"/>
          </a:xfrm>
        </p:spPr>
        <p:txBody>
          <a:bodyPr>
            <a:normAutofit fontScale="90000"/>
          </a:bodyPr>
          <a:lstStyle/>
          <a:p>
            <a:r>
              <a:rPr lang="el-GR">
                <a:solidFill>
                  <a:srgbClr val="B3186D"/>
                </a:solidFill>
                <a:latin typeface="Sans open"/>
                <a:ea typeface="Calibri" panose="020F0502020204030204" pitchFamily="34" charset="0"/>
                <a:cs typeface="Times New Roman" panose="02020603050405020304" pitchFamily="18" charset="0"/>
              </a:rPr>
              <a:t>Πώς μπορούν οι χώρες να διασφαλίσουν ότι οι</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άνθρωποι λαμβάνουν αρκετό ιώδιο στη</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διατροφή</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τους;</a:t>
            </a:r>
            <a:endParaRPr lang="en-GB">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304800" y="1825625"/>
            <a:ext cx="11998036" cy="4351338"/>
          </a:xfrm>
        </p:spPr>
        <p:txBody>
          <a:bodyPr>
            <a:normAutofit/>
          </a:bodyPr>
          <a:lstStyle/>
          <a:p>
            <a:pPr marL="0" indent="0">
              <a:buNone/>
            </a:pPr>
            <a:r>
              <a:rPr lang="el-GR"/>
              <a:t>Οι χώρες μπορεί να έχουν διαφορετικούς τρόπους για να διασφαλίσουν ότι ο πληθυσμός τους</a:t>
            </a:r>
            <a:r>
              <a:rPr lang="en-US"/>
              <a:t> </a:t>
            </a:r>
            <a:r>
              <a:rPr lang="el-GR"/>
              <a:t>καταναλώνει αρκετό ιώδιο. Πολλές χώρες έχουν</a:t>
            </a:r>
            <a:r>
              <a:rPr lang="en-US"/>
              <a:t> </a:t>
            </a:r>
            <a:r>
              <a:rPr lang="el-GR"/>
              <a:t>προγράμματα ιωδίωσης αλατιού, αλλά μπορεί</a:t>
            </a:r>
            <a:r>
              <a:rPr lang="en-US"/>
              <a:t> </a:t>
            </a:r>
            <a:r>
              <a:rPr lang="el-GR"/>
              <a:t>να διαφέρουν ως προς το πόσο ιώδιο προστίθεται στο αλάτι (αυτό εξαρτάται από το πόσο ιώδιο</a:t>
            </a:r>
            <a:r>
              <a:rPr lang="en-US"/>
              <a:t> </a:t>
            </a:r>
            <a:r>
              <a:rPr lang="el-GR"/>
              <a:t>χρειάζονται οι άνθρωποι σε μια συγκεκριμένη χώρα). Σε ορισμένες χώρες, είναι υποχρεωτική η</a:t>
            </a:r>
            <a:r>
              <a:rPr lang="en-US"/>
              <a:t> </a:t>
            </a:r>
            <a:r>
              <a:rPr lang="el-GR"/>
              <a:t>χρήση ιωδιούχου αλατιού (αλάτι με προσθήκη ιωδίου) για την παραγωγή ψωμιού και έτοιμων</a:t>
            </a:r>
            <a:r>
              <a:rPr lang="en-US"/>
              <a:t> </a:t>
            </a:r>
            <a:r>
              <a:rPr lang="el-GR"/>
              <a:t>τροφίμων, ενώ σε άλλες είναι εθελοντική.</a:t>
            </a:r>
            <a:endParaRPr lang="en-US"/>
          </a:p>
        </p:txBody>
      </p:sp>
      <p:pic>
        <p:nvPicPr>
          <p:cNvPr id="4" name="Billede 3"/>
          <p:cNvPicPr>
            <a:picLocks noChangeAspect="1"/>
          </p:cNvPicPr>
          <p:nvPr/>
        </p:nvPicPr>
        <p:blipFill>
          <a:blip r:embed="rId3"/>
          <a:stretch>
            <a:fillRect/>
          </a:stretch>
        </p:blipFill>
        <p:spPr>
          <a:xfrm>
            <a:off x="1419225" y="4744327"/>
            <a:ext cx="2038350" cy="1933575"/>
          </a:xfrm>
          <a:prstGeom prst="rect">
            <a:avLst/>
          </a:prstGeom>
        </p:spPr>
      </p:pic>
      <p:pic>
        <p:nvPicPr>
          <p:cNvPr id="5" name="Billede 4"/>
          <p:cNvPicPr>
            <a:picLocks noChangeAspect="1"/>
          </p:cNvPicPr>
          <p:nvPr/>
        </p:nvPicPr>
        <p:blipFill>
          <a:blip r:embed="rId3"/>
          <a:stretch>
            <a:fillRect/>
          </a:stretch>
        </p:blipFill>
        <p:spPr>
          <a:xfrm>
            <a:off x="8089619" y="4719275"/>
            <a:ext cx="2038350" cy="1933575"/>
          </a:xfrm>
          <a:prstGeom prst="rect">
            <a:avLst/>
          </a:prstGeom>
        </p:spPr>
      </p:pic>
      <p:pic>
        <p:nvPicPr>
          <p:cNvPr id="6" name="Billede 5"/>
          <p:cNvPicPr>
            <a:picLocks noChangeAspect="1"/>
          </p:cNvPicPr>
          <p:nvPr/>
        </p:nvPicPr>
        <p:blipFill>
          <a:blip r:embed="rId3"/>
          <a:stretch>
            <a:fillRect/>
          </a:stretch>
        </p:blipFill>
        <p:spPr>
          <a:xfrm>
            <a:off x="5866155" y="4719275"/>
            <a:ext cx="2038350" cy="1933575"/>
          </a:xfrm>
          <a:prstGeom prst="rect">
            <a:avLst/>
          </a:prstGeom>
        </p:spPr>
      </p:pic>
      <p:pic>
        <p:nvPicPr>
          <p:cNvPr id="7" name="Billede 6"/>
          <p:cNvPicPr>
            <a:picLocks noChangeAspect="1"/>
          </p:cNvPicPr>
          <p:nvPr/>
        </p:nvPicPr>
        <p:blipFill>
          <a:blip r:embed="rId3"/>
          <a:stretch>
            <a:fillRect/>
          </a:stretch>
        </p:blipFill>
        <p:spPr>
          <a:xfrm>
            <a:off x="3642690" y="4719275"/>
            <a:ext cx="2038350" cy="1933575"/>
          </a:xfrm>
          <a:prstGeom prst="rect">
            <a:avLst/>
          </a:prstGeom>
        </p:spPr>
      </p:pic>
    </p:spTree>
    <p:extLst>
      <p:ext uri="{BB962C8B-B14F-4D97-AF65-F5344CB8AC3E}">
        <p14:creationId xmlns:p14="http://schemas.microsoft.com/office/powerpoint/2010/main" val="234617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283036" cy="3209362"/>
          </a:xfrm>
        </p:spPr>
        <p:txBody>
          <a:bodyPr>
            <a:normAutofit fontScale="85000" lnSpcReduction="20000"/>
          </a:bodyPr>
          <a:lstStyle/>
          <a:p>
            <a:pPr marL="0" indent="0">
              <a:buNone/>
            </a:pPr>
            <a:r>
              <a:rPr lang="el-GR"/>
              <a:t>Υπάρχουν επίσης και άλλοι τρόποι εισαγωγής του</a:t>
            </a:r>
            <a:r>
              <a:rPr lang="en-US"/>
              <a:t> </a:t>
            </a:r>
            <a:r>
              <a:rPr lang="el-GR"/>
              <a:t>ιωδίου στην τροφική αλυσίδα,</a:t>
            </a:r>
            <a:r>
              <a:rPr lang="en-US"/>
              <a:t> </a:t>
            </a:r>
            <a:r>
              <a:rPr lang="el-GR"/>
              <a:t>συμπεριλαμβανομένου του εμπλουτισμού</a:t>
            </a:r>
            <a:r>
              <a:rPr lang="en-US"/>
              <a:t> </a:t>
            </a:r>
            <a:r>
              <a:rPr lang="el-GR"/>
              <a:t>ορισμένων τροφίμων,</a:t>
            </a:r>
            <a:r>
              <a:rPr lang="en-US"/>
              <a:t> </a:t>
            </a:r>
            <a:r>
              <a:rPr lang="el-GR"/>
              <a:t>των ζωοτροφών και της χρήσης απολυμαντικών στην παραγωγή τροφίμων. Αυτά επηρεάζουν</a:t>
            </a:r>
            <a:r>
              <a:rPr lang="en-US"/>
              <a:t> </a:t>
            </a:r>
            <a:r>
              <a:rPr lang="el-GR"/>
              <a:t>το πόσο ιώδιο καταλήγει σε τρόφιμα όπως το γάλα και τα αυγά λόγω του τι τρώνε τα ζώα ή του</a:t>
            </a:r>
            <a:r>
              <a:rPr lang="en-US"/>
              <a:t> </a:t>
            </a:r>
            <a:r>
              <a:rPr lang="el-GR"/>
              <a:t>τρόπου παραγωγής τους. Επιπλέον, σε ορισμένες χώρες διατίθενται συμπληρώματα διατροφής</a:t>
            </a:r>
            <a:r>
              <a:rPr lang="en-US"/>
              <a:t> </a:t>
            </a:r>
            <a:r>
              <a:rPr lang="el-GR"/>
              <a:t>που περιέχουν ιώδιο.</a:t>
            </a:r>
            <a:endParaRPr lang="en-US"/>
          </a:p>
          <a:p>
            <a:pPr marL="0" indent="0">
              <a:buNone/>
            </a:pPr>
            <a:endParaRPr lang="en-GB"/>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724" y="1825626"/>
            <a:ext cx="4923344" cy="2943144"/>
          </a:xfrm>
          <a:prstGeom prst="rect">
            <a:avLst/>
          </a:prstGeom>
        </p:spPr>
      </p:pic>
      <p:sp>
        <p:nvSpPr>
          <p:cNvPr id="5" name="Content Placeholder 2"/>
          <p:cNvSpPr txBox="1">
            <a:spLocks/>
          </p:cNvSpPr>
          <p:nvPr/>
        </p:nvSpPr>
        <p:spPr>
          <a:xfrm>
            <a:off x="762000" y="4849091"/>
            <a:ext cx="10019459" cy="4703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a:t>Η νομοθεσία σχετικά με το ιωδιούχο αλάτι, την καλλιέργεια</a:t>
            </a:r>
            <a:r>
              <a:rPr lang="en-US"/>
              <a:t> </a:t>
            </a:r>
            <a:r>
              <a:rPr lang="el-GR"/>
              <a:t>τροφίμων και τις γεωγραφικές</a:t>
            </a:r>
            <a:r>
              <a:rPr lang="en-US"/>
              <a:t> </a:t>
            </a:r>
            <a:r>
              <a:rPr lang="el-GR"/>
              <a:t>συνθήκες μπορεί να δημιουργήσει σημαντικές διαφορές στην πρόσληψη ιωδίου μεταξύ των</a:t>
            </a:r>
            <a:r>
              <a:rPr lang="en-US"/>
              <a:t> </a:t>
            </a:r>
            <a:r>
              <a:rPr lang="el-GR"/>
              <a:t>χωρών – ακόμη και εκείνων που βρίσκονται γεωγραφικά κοντά </a:t>
            </a:r>
            <a:r>
              <a:rPr lang="en-US"/>
              <a:t> </a:t>
            </a:r>
            <a:r>
              <a:rPr lang="el-GR"/>
              <a:t> μία στην άλλη.</a:t>
            </a:r>
            <a:endParaRPr lang="en-US"/>
          </a:p>
          <a:p>
            <a:pPr marL="0" indent="0">
              <a:buFont typeface="Arial" panose="020B0604020202020204" pitchFamily="34" charset="0"/>
              <a:buNone/>
            </a:pPr>
            <a:endParaRPr lang="en-GB"/>
          </a:p>
        </p:txBody>
      </p:sp>
      <p:sp>
        <p:nvSpPr>
          <p:cNvPr id="7" name="Title 1">
            <a:extLst>
              <a:ext uri="{FF2B5EF4-FFF2-40B4-BE49-F238E27FC236}">
                <a16:creationId xmlns="" xmlns:a16="http://schemas.microsoft.com/office/drawing/2014/main" id="{3E6C945F-ABB5-331C-D966-9D8BA730CDFB}"/>
              </a:ext>
            </a:extLst>
          </p:cNvPr>
          <p:cNvSpPr>
            <a:spLocks noGrp="1"/>
          </p:cNvSpPr>
          <p:nvPr>
            <p:ph type="title"/>
          </p:nvPr>
        </p:nvSpPr>
        <p:spPr>
          <a:xfrm>
            <a:off x="858838" y="374650"/>
            <a:ext cx="11125344" cy="1316038"/>
          </a:xfrm>
        </p:spPr>
        <p:txBody>
          <a:bodyPr>
            <a:normAutofit fontScale="90000"/>
          </a:bodyPr>
          <a:lstStyle/>
          <a:p>
            <a:r>
              <a:rPr lang="el-GR">
                <a:solidFill>
                  <a:srgbClr val="B3186D"/>
                </a:solidFill>
                <a:latin typeface="Sans open"/>
                <a:ea typeface="Calibri" panose="020F0502020204030204" pitchFamily="34" charset="0"/>
                <a:cs typeface="Times New Roman" panose="02020603050405020304" pitchFamily="18" charset="0"/>
              </a:rPr>
              <a:t>Πώς μπορούν οι χώρες να διασφαλίσουν ότι οι</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άνθρωποι λαμβάνουν αρκετό ιώδιο στη</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διατροφή</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τους;</a:t>
            </a:r>
            <a:endParaRPr lang="en-GB">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84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2EFE60-84D7-7590-9C41-B486FA922D4A}"/>
              </a:ext>
            </a:extLst>
          </p:cNvPr>
          <p:cNvSpPr>
            <a:spLocks noGrp="1"/>
          </p:cNvSpPr>
          <p:nvPr>
            <p:ph type="title"/>
          </p:nvPr>
        </p:nvSpPr>
        <p:spPr/>
        <p:txBody>
          <a:bodyPr/>
          <a:lstStyle/>
          <a:p>
            <a:r>
              <a:rPr lang="el-GR" sz="4400">
                <a:solidFill>
                  <a:srgbClr val="B3186D"/>
                </a:solidFill>
                <a:latin typeface="Sans open"/>
                <a:ea typeface="Calibri" panose="020F0502020204030204" pitchFamily="34" charset="0"/>
                <a:cs typeface="Times New Roman" panose="02020603050405020304" pitchFamily="18" charset="0"/>
              </a:rPr>
              <a:t>Εργαλείο Ανατροφοδότησης Ιωδίου</a:t>
            </a:r>
            <a:endParaRPr lang="da-DK"/>
          </a:p>
        </p:txBody>
      </p:sp>
      <p:sp>
        <p:nvSpPr>
          <p:cNvPr id="3" name="Content Placeholder 2">
            <a:extLst>
              <a:ext uri="{FF2B5EF4-FFF2-40B4-BE49-F238E27FC236}">
                <a16:creationId xmlns="" xmlns:a16="http://schemas.microsoft.com/office/drawing/2014/main" id="{E80FE3EC-E9A9-BFCE-9F89-F5F30AA92AE8}"/>
              </a:ext>
            </a:extLst>
          </p:cNvPr>
          <p:cNvSpPr>
            <a:spLocks noGrp="1"/>
          </p:cNvSpPr>
          <p:nvPr>
            <p:ph idx="1"/>
          </p:nvPr>
        </p:nvSpPr>
        <p:spPr/>
        <p:txBody>
          <a:bodyPr/>
          <a:lstStyle/>
          <a:p>
            <a:pPr marL="0" indent="0">
              <a:buNone/>
            </a:pPr>
            <a:r>
              <a:rPr lang="el-GR"/>
              <a:t>Παρακαλώ, αφιερώστε 5 λεπτά για να συμπληρώσετε το εργαλείο ανατροφοδότησης ιωδίου ατομικά</a:t>
            </a:r>
            <a:endParaRPr lang="en-US"/>
          </a:p>
        </p:txBody>
      </p:sp>
    </p:spTree>
    <p:extLst>
      <p:ext uri="{BB962C8B-B14F-4D97-AF65-F5344CB8AC3E}">
        <p14:creationId xmlns:p14="http://schemas.microsoft.com/office/powerpoint/2010/main" val="233789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219"/>
            <a:ext cx="11353800" cy="2050907"/>
          </a:xfrm>
        </p:spPr>
        <p:txBody>
          <a:bodyPr>
            <a:normAutofit/>
          </a:bodyPr>
          <a:lstStyle/>
          <a:p>
            <a:r>
              <a:rPr lang="el-GR" sz="4900" dirty="0">
                <a:solidFill>
                  <a:srgbClr val="B3186D"/>
                </a:solidFill>
                <a:latin typeface="Sans open"/>
                <a:ea typeface="Calibri" panose="020F0502020204030204" pitchFamily="34" charset="0"/>
                <a:cs typeface="Times New Roman" panose="02020603050405020304" pitchFamily="18" charset="0"/>
              </a:rPr>
              <a:t>Πηγές ιωδίου</a:t>
            </a:r>
            <a:r>
              <a:rPr lang="en-GB" dirty="0">
                <a:solidFill>
                  <a:srgbClr val="B3186D"/>
                </a:solidFill>
                <a:latin typeface="Sans open"/>
                <a:ea typeface="Calibri" panose="020F0502020204030204" pitchFamily="34" charset="0"/>
                <a:cs typeface="Times New Roman" panose="02020603050405020304" pitchFamily="18" charset="0"/>
              </a:rPr>
              <a:t/>
            </a:r>
            <a:br>
              <a:rPr lang="en-GB" dirty="0">
                <a:solidFill>
                  <a:srgbClr val="B3186D"/>
                </a:solidFill>
                <a:latin typeface="Sans open"/>
                <a:ea typeface="Calibri" panose="020F0502020204030204" pitchFamily="34" charset="0"/>
                <a:cs typeface="Times New Roman" panose="02020603050405020304" pitchFamily="18" charset="0"/>
              </a:rPr>
            </a:br>
            <a:r>
              <a:rPr lang="el-GR" sz="2900" dirty="0">
                <a:solidFill>
                  <a:srgbClr val="B3186D"/>
                </a:solidFill>
                <a:latin typeface="Sans open"/>
                <a:ea typeface="Calibri" panose="020F0502020204030204" pitchFamily="34" charset="0"/>
                <a:cs typeface="Times New Roman" panose="02020603050405020304" pitchFamily="18" charset="0"/>
              </a:rPr>
              <a:t>Μεγέθη μερίδων για να λαμβάνεις τις συνιστώμενες ημερήσιες ποσότητες ιωδίου μέσω της διατροφής</a:t>
            </a:r>
            <a:endParaRPr lang="en-GB" sz="2900" dirty="0">
              <a:solidFill>
                <a:srgbClr val="B3186D"/>
              </a:solidFill>
              <a:latin typeface="Sans open"/>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FFB220E8-4266-6050-7641-5D701A7442A8}"/>
              </a:ext>
            </a:extLst>
          </p:cNvPr>
          <p:cNvPicPr>
            <a:picLocks noChangeAspect="1"/>
          </p:cNvPicPr>
          <p:nvPr/>
        </p:nvPicPr>
        <p:blipFill>
          <a:blip r:embed="rId3"/>
          <a:stretch>
            <a:fillRect/>
          </a:stretch>
        </p:blipFill>
        <p:spPr>
          <a:xfrm>
            <a:off x="1890097" y="1573386"/>
            <a:ext cx="7977471" cy="5284614"/>
          </a:xfrm>
          <a:prstGeom prst="rect">
            <a:avLst/>
          </a:prstGeom>
        </p:spPr>
      </p:pic>
    </p:spTree>
    <p:extLst>
      <p:ext uri="{BB962C8B-B14F-4D97-AF65-F5344CB8AC3E}">
        <p14:creationId xmlns:p14="http://schemas.microsoft.com/office/powerpoint/2010/main" val="266429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solidFill>
                  <a:srgbClr val="B3186D"/>
                </a:solidFill>
                <a:latin typeface="Sans open"/>
                <a:ea typeface="Calibri" panose="020F0502020204030204" pitchFamily="34" charset="0"/>
                <a:cs typeface="Times New Roman" panose="02020603050405020304" pitchFamily="18" charset="0"/>
              </a:rPr>
              <a:t>Είναι το αλάτι κακό για εμάς</a:t>
            </a:r>
            <a:r>
              <a:rPr lang="en-US">
                <a:solidFill>
                  <a:srgbClr val="B3186D"/>
                </a:solidFill>
                <a:latin typeface="Sans open"/>
                <a:ea typeface="Calibri" panose="020F0502020204030204" pitchFamily="34" charset="0"/>
                <a:cs typeface="Times New Roman" panose="02020603050405020304" pitchFamily="18" charset="0"/>
              </a:rPr>
              <a:t>;</a:t>
            </a:r>
            <a:endParaRPr lang="en-GB">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5747795" cy="4351338"/>
          </a:xfrm>
        </p:spPr>
        <p:txBody>
          <a:bodyPr>
            <a:normAutofit fontScale="92500" lnSpcReduction="10000"/>
          </a:bodyPr>
          <a:lstStyle/>
          <a:p>
            <a:pPr marL="0" indent="0">
              <a:buNone/>
            </a:pPr>
            <a:r>
              <a:rPr lang="el-GR"/>
              <a:t>Ο ΠΟΥ υποστηρίζει την ιωδίωση αλατιού ως</a:t>
            </a:r>
            <a:r>
              <a:rPr lang="en-US"/>
              <a:t> </a:t>
            </a:r>
            <a:r>
              <a:rPr lang="el-GR"/>
              <a:t>την καλύτερη στρατηγική για να</a:t>
            </a:r>
            <a:r>
              <a:rPr lang="en-US"/>
              <a:t> </a:t>
            </a:r>
            <a:r>
              <a:rPr lang="el-GR"/>
              <a:t>διασφαλιστεί ότι οι άνθρωποι λαμβάνουν</a:t>
            </a:r>
            <a:r>
              <a:rPr lang="en-US"/>
              <a:t> </a:t>
            </a:r>
            <a:r>
              <a:rPr lang="el-GR"/>
              <a:t>αρκετό ιώδιο. Αλλά ο ΠΟΥ ανησυχεί επίσης</a:t>
            </a:r>
            <a:r>
              <a:rPr lang="en-US"/>
              <a:t> </a:t>
            </a:r>
            <a:r>
              <a:rPr lang="el-GR"/>
              <a:t>για το πόσο αλάτι τρώνε οι</a:t>
            </a:r>
            <a:r>
              <a:rPr lang="en-US"/>
              <a:t> </a:t>
            </a:r>
            <a:r>
              <a:rPr lang="el-GR"/>
              <a:t>άνθρωποι, επειδή μπορεί να προκαλέσει άλλα προβλήματα υγείας, όπως</a:t>
            </a:r>
            <a:r>
              <a:rPr lang="en-US"/>
              <a:t> </a:t>
            </a:r>
            <a:r>
              <a:rPr lang="el-GR"/>
              <a:t>υψηλή αρτηριακή πίεση, καρδιακές παθήσεις και εγκεφαλικό. Αυτό που</a:t>
            </a:r>
            <a:r>
              <a:rPr lang="en-US"/>
              <a:t> </a:t>
            </a:r>
            <a:r>
              <a:rPr lang="el-GR"/>
              <a:t>πραγματικά πρέπει να κάνουν οι άνθρωποι είναι να τρώνε λιγότερο αλάτι,</a:t>
            </a:r>
            <a:r>
              <a:rPr lang="en-US"/>
              <a:t> </a:t>
            </a:r>
            <a:r>
              <a:rPr lang="el-GR"/>
              <a:t>αλλά να βεβαιώνονται ότι είναι ιωδιούχο.</a:t>
            </a:r>
            <a:endParaRPr lang="en-US"/>
          </a:p>
          <a:p>
            <a:pPr marL="0" indent="0">
              <a:buNone/>
            </a:pPr>
            <a:endParaRPr lang="en-GB">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057" y="1825625"/>
            <a:ext cx="5231300" cy="3707838"/>
          </a:xfrm>
          <a:prstGeom prst="rect">
            <a:avLst/>
          </a:prstGeom>
        </p:spPr>
      </p:pic>
    </p:spTree>
    <p:extLst>
      <p:ext uri="{BB962C8B-B14F-4D97-AF65-F5344CB8AC3E}">
        <p14:creationId xmlns:p14="http://schemas.microsoft.com/office/powerpoint/2010/main" val="2894380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solidFill>
                  <a:srgbClr val="B3186D"/>
                </a:solidFill>
                <a:latin typeface="Sans open"/>
                <a:ea typeface="Calibri" panose="020F0502020204030204" pitchFamily="34" charset="0"/>
                <a:cs typeface="Times New Roman" panose="02020603050405020304" pitchFamily="18" charset="0"/>
              </a:rPr>
              <a:t>Σχεδιάζοντας γεύματα πλούσια σε ιώδιο</a:t>
            </a:r>
            <a:r>
              <a:rPr lang="en-US">
                <a:solidFill>
                  <a:srgbClr val="B3186D"/>
                </a:solidFill>
                <a:latin typeface="Sans open"/>
                <a:ea typeface="Calibri" panose="020F0502020204030204" pitchFamily="34" charset="0"/>
                <a:cs typeface="Times New Roman" panose="02020603050405020304" pitchFamily="18" charset="0"/>
              </a:rPr>
              <a:t>: </a:t>
            </a:r>
            <a:r>
              <a:rPr lang="el-GR">
                <a:solidFill>
                  <a:srgbClr val="B3186D"/>
                </a:solidFill>
                <a:latin typeface="Sans open"/>
                <a:ea typeface="Calibri" panose="020F0502020204030204" pitchFamily="34" charset="0"/>
                <a:cs typeface="Times New Roman" panose="02020603050405020304" pitchFamily="18" charset="0"/>
              </a:rPr>
              <a:t>Μια ομαδική εργασία</a:t>
            </a:r>
            <a:endParaRPr lang="en-GB">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95746" y="1825624"/>
            <a:ext cx="6187020" cy="4852967"/>
          </a:xfrm>
        </p:spPr>
        <p:txBody>
          <a:bodyPr>
            <a:normAutofit lnSpcReduction="10000"/>
          </a:bodyPr>
          <a:lstStyle/>
          <a:p>
            <a:pPr marL="0" indent="0">
              <a:buNone/>
            </a:pPr>
            <a:r>
              <a:rPr lang="el-GR"/>
              <a:t>Σε ένα μικρό γκρουπ ή δύο και δύο μαζί, σκεφτείτε ένα μεσημεριανό φαγητό πλούσιο σε ιώδιο.</a:t>
            </a:r>
            <a:endParaRPr lang="en-US"/>
          </a:p>
          <a:p>
            <a:pPr marL="0" indent="0">
              <a:buNone/>
            </a:pPr>
            <a:r>
              <a:rPr lang="el-GR"/>
              <a:t>Μπορείτε επίσης να συνθέσεις τα τρία κύρια γεύματα για 1) μια εγκυμονούσα, 2) μια μη εγκυμονούσα γυναίκα, 3) έναν </a:t>
            </a:r>
            <a:r>
              <a:rPr lang="en-US"/>
              <a:t>vegetarian, </a:t>
            </a:r>
            <a:r>
              <a:rPr lang="el-GR"/>
              <a:t>και έναν 4) </a:t>
            </a:r>
            <a:r>
              <a:rPr lang="en-US"/>
              <a:t>vegan, </a:t>
            </a:r>
            <a:r>
              <a:rPr lang="el-GR"/>
              <a:t>βεβαιώνοντας ότι οι καλύπτονται οι ανάγκες του ιωδίου. </a:t>
            </a:r>
            <a:endParaRPr lang="en-US"/>
          </a:p>
          <a:p>
            <a:pPr marL="0" indent="0">
              <a:buNone/>
            </a:pPr>
            <a:r>
              <a:rPr lang="el-GR"/>
              <a:t>Παρουσίασε τη δουλειά σου στους υπόλοιπους και συζήτησέ την με τους συμμαθητές σου.</a:t>
            </a:r>
          </a:p>
          <a:p>
            <a:pPr marL="0" indent="0">
              <a:buNone/>
            </a:pPr>
            <a:endParaRPr lang="en-US"/>
          </a:p>
          <a:p>
            <a:pPr marL="0" indent="0">
              <a:buNone/>
            </a:pPr>
            <a:endParaRPr lang="en-US">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765" y="1825624"/>
            <a:ext cx="4946732" cy="3568179"/>
          </a:xfrm>
          <a:prstGeom prst="rect">
            <a:avLst/>
          </a:prstGeom>
        </p:spPr>
      </p:pic>
    </p:spTree>
    <p:extLst>
      <p:ext uri="{BB962C8B-B14F-4D97-AF65-F5344CB8AC3E}">
        <p14:creationId xmlns:p14="http://schemas.microsoft.com/office/powerpoint/2010/main" val="268111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solidFill>
                  <a:srgbClr val="B3186D"/>
                </a:solidFill>
                <a:latin typeface="Sans open"/>
                <a:ea typeface="Calibri" panose="020F0502020204030204" pitchFamily="34" charset="0"/>
                <a:cs typeface="Times New Roman" panose="02020603050405020304" pitchFamily="18" charset="0"/>
              </a:rPr>
              <a:t>Πράγματα να θυμάσαι</a:t>
            </a:r>
            <a:endParaRPr lang="en-GB">
              <a:solidFill>
                <a:srgbClr val="B3186D"/>
              </a:solidFill>
              <a:latin typeface="Sans open"/>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26A75EEB-1AB9-0373-8A77-72247A98C2C9}"/>
              </a:ext>
            </a:extLst>
          </p:cNvPr>
          <p:cNvPicPr>
            <a:picLocks noChangeAspect="1"/>
          </p:cNvPicPr>
          <p:nvPr/>
        </p:nvPicPr>
        <p:blipFill>
          <a:blip r:embed="rId3"/>
          <a:stretch>
            <a:fillRect/>
          </a:stretch>
        </p:blipFill>
        <p:spPr>
          <a:xfrm>
            <a:off x="2178826" y="1335440"/>
            <a:ext cx="7834348" cy="5316164"/>
          </a:xfrm>
          <a:prstGeom prst="rect">
            <a:avLst/>
          </a:prstGeom>
        </p:spPr>
      </p:pic>
    </p:spTree>
    <p:extLst>
      <p:ext uri="{BB962C8B-B14F-4D97-AF65-F5344CB8AC3E}">
        <p14:creationId xmlns:p14="http://schemas.microsoft.com/office/powerpoint/2010/main" val="72741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B3186D"/>
                </a:solidFill>
                <a:latin typeface="Sans open"/>
                <a:ea typeface="Calibri" panose="020F0502020204030204" pitchFamily="34" charset="0"/>
                <a:cs typeface="Times New Roman" panose="02020603050405020304" pitchFamily="18" charset="0"/>
              </a:rPr>
              <a:t>Σταυρόλεξο</a:t>
            </a:r>
            <a:endParaRPr lang="en-GB" dirty="0"/>
          </a:p>
        </p:txBody>
      </p:sp>
      <p:pic>
        <p:nvPicPr>
          <p:cNvPr id="6" name="Picture 5">
            <a:extLst>
              <a:ext uri="{FF2B5EF4-FFF2-40B4-BE49-F238E27FC236}">
                <a16:creationId xmlns="" xmlns:a16="http://schemas.microsoft.com/office/drawing/2014/main" id="{355FBA30-E981-CB79-37BF-702C7C1C5AC8}"/>
              </a:ext>
            </a:extLst>
          </p:cNvPr>
          <p:cNvPicPr>
            <a:picLocks noChangeAspect="1"/>
          </p:cNvPicPr>
          <p:nvPr/>
        </p:nvPicPr>
        <p:blipFill>
          <a:blip r:embed="rId3"/>
          <a:stretch>
            <a:fillRect/>
          </a:stretch>
        </p:blipFill>
        <p:spPr>
          <a:xfrm>
            <a:off x="1668476" y="1569240"/>
            <a:ext cx="8171234" cy="4581728"/>
          </a:xfrm>
          <a:prstGeom prst="rect">
            <a:avLst/>
          </a:prstGeom>
        </p:spPr>
      </p:pic>
    </p:spTree>
    <p:extLst>
      <p:ext uri="{BB962C8B-B14F-4D97-AF65-F5344CB8AC3E}">
        <p14:creationId xmlns:p14="http://schemas.microsoft.com/office/powerpoint/2010/main" val="344863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Εντόπισε τα λάθη</a:t>
            </a:r>
            <a:endParaRPr lang="en-GB"/>
          </a:p>
        </p:txBody>
      </p:sp>
      <p:sp>
        <p:nvSpPr>
          <p:cNvPr id="3" name="Content Placeholder 2"/>
          <p:cNvSpPr>
            <a:spLocks noGrp="1"/>
          </p:cNvSpPr>
          <p:nvPr>
            <p:ph idx="1"/>
          </p:nvPr>
        </p:nvSpPr>
        <p:spPr>
          <a:xfrm>
            <a:off x="838199" y="1690688"/>
            <a:ext cx="10810461" cy="4203216"/>
          </a:xfrm>
        </p:spPr>
        <p:txBody>
          <a:bodyPr>
            <a:noAutofit/>
          </a:bodyPr>
          <a:lstStyle/>
          <a:p>
            <a:pPr marL="0" indent="0">
              <a:buNone/>
            </a:pPr>
            <a:r>
              <a:rPr lang="el-GR" sz="2300"/>
              <a:t>Η επαρκής πρόσληψη ιωδίου είναι απαραίτητη για την πρόληψη της έλλειψης σιδήρου.</a:t>
            </a:r>
            <a:endParaRPr lang="en-US" sz="2300"/>
          </a:p>
          <a:p>
            <a:pPr marL="0" indent="0">
              <a:buNone/>
            </a:pPr>
            <a:endParaRPr lang="el-GR" sz="2300"/>
          </a:p>
          <a:p>
            <a:pPr marL="0" indent="0">
              <a:buNone/>
            </a:pPr>
            <a:r>
              <a:rPr lang="el-GR" sz="2300"/>
              <a:t>Το να υπάρχει αρκετό ιώδιο στη διατροφή είναι ιδιαίτερα σημαντικό κατά τη διάρκεια της τρίτης ηλικίας.</a:t>
            </a:r>
            <a:endParaRPr lang="en-US" sz="2300"/>
          </a:p>
          <a:p>
            <a:pPr marL="0" indent="0">
              <a:buNone/>
            </a:pPr>
            <a:endParaRPr lang="el-GR" sz="2300"/>
          </a:p>
          <a:p>
            <a:pPr marL="0" indent="0">
              <a:buNone/>
            </a:pPr>
            <a:r>
              <a:rPr lang="el-GR" sz="2300"/>
              <a:t>Μια παγκόσμια εκστρατεία πριν από 100 χρόνια για το ιωδιούχο αλάτι βοήθησε στη μείωση της συχνότητας της κώφωσης. </a:t>
            </a:r>
          </a:p>
          <a:p>
            <a:pPr marL="0" indent="0">
              <a:buNone/>
            </a:pPr>
            <a:endParaRPr lang="el-GR" sz="2300"/>
          </a:p>
          <a:p>
            <a:pPr marL="0" indent="0">
              <a:buNone/>
            </a:pPr>
            <a:r>
              <a:rPr lang="el-GR" sz="2300"/>
              <a:t>Εκτός από το ιωδιούχο αλάτι, άλλες σημαντικές πηγές ιωδίου είναι η σοκολάτα και το ρύζι.</a:t>
            </a:r>
          </a:p>
        </p:txBody>
      </p:sp>
    </p:spTree>
    <p:extLst>
      <p:ext uri="{BB962C8B-B14F-4D97-AF65-F5344CB8AC3E}">
        <p14:creationId xmlns:p14="http://schemas.microsoft.com/office/powerpoint/2010/main" val="50109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a:t>A1: </a:t>
            </a:r>
            <a:r>
              <a:rPr lang="el-GR" b="1"/>
              <a:t>Ποιες λειτουργίες επηρεάζει και ρυθμίζει το ιώδιο στο σώμα σου; </a:t>
            </a:r>
            <a:r>
              <a:rPr lang="en-US"/>
              <a:t>(</a:t>
            </a:r>
            <a:r>
              <a:rPr lang="el-GR"/>
              <a:t>Μπορείς να επιλέξεις περισσότερες από μία απαντήσεις</a:t>
            </a:r>
            <a:r>
              <a:rPr lang="en-US"/>
              <a:t>.)</a:t>
            </a:r>
            <a:endParaRPr lang="da-DK"/>
          </a:p>
          <a:p>
            <a:pPr>
              <a:buFont typeface="Wingdings" panose="05000000000000000000" pitchFamily="2" charset="2"/>
              <a:buChar char="q"/>
            </a:pPr>
            <a:r>
              <a:rPr lang="el-GR"/>
              <a:t>Κυκλοφορία του αίματος</a:t>
            </a:r>
            <a:endParaRPr lang="da-DK"/>
          </a:p>
          <a:p>
            <a:pPr>
              <a:buFont typeface="Wingdings" panose="05000000000000000000" pitchFamily="2" charset="2"/>
              <a:buChar char="q"/>
            </a:pPr>
            <a:r>
              <a:rPr lang="el-GR"/>
              <a:t>Μεταβολισμός</a:t>
            </a:r>
            <a:endParaRPr lang="da-DK"/>
          </a:p>
          <a:p>
            <a:pPr>
              <a:buFont typeface="Wingdings" panose="05000000000000000000" pitchFamily="2" charset="2"/>
              <a:buChar char="q"/>
            </a:pPr>
            <a:r>
              <a:rPr lang="el-GR"/>
              <a:t>Ανάπτυξη του εγκεφάλου</a:t>
            </a:r>
            <a:r>
              <a:rPr lang="en-US"/>
              <a:t>, </a:t>
            </a:r>
            <a:r>
              <a:rPr lang="el-GR"/>
              <a:t>ιδιαίτερα κατά την εγκυμοσύνη</a:t>
            </a:r>
            <a:r>
              <a:rPr lang="en-US"/>
              <a:t> </a:t>
            </a:r>
            <a:r>
              <a:rPr lang="el-GR"/>
              <a:t>και την πρώιμη παιδική ηλικία</a:t>
            </a:r>
            <a:endParaRPr lang="da-DK"/>
          </a:p>
          <a:p>
            <a:pPr>
              <a:buFont typeface="Wingdings" panose="05000000000000000000" pitchFamily="2" charset="2"/>
              <a:buChar char="q"/>
            </a:pPr>
            <a:r>
              <a:rPr lang="el-GR"/>
              <a:t>Αναπαραγωγικές λειτουργίες και γονιμότητα</a:t>
            </a:r>
            <a:r>
              <a:rPr lang="en-US"/>
              <a:t> </a:t>
            </a:r>
            <a:endParaRPr lang="da-DK"/>
          </a:p>
          <a:p>
            <a:pPr>
              <a:buFont typeface="Wingdings" panose="05000000000000000000" pitchFamily="2" charset="2"/>
              <a:buChar char="q"/>
            </a:pPr>
            <a:r>
              <a:rPr lang="el-GR"/>
              <a:t>Αναπνευστική λειτουργία</a:t>
            </a:r>
            <a:endParaRPr lang="da-DK"/>
          </a:p>
          <a:p>
            <a:pPr>
              <a:buFont typeface="Wingdings" panose="05000000000000000000" pitchFamily="2" charset="2"/>
              <a:buChar char="q"/>
            </a:pPr>
            <a:r>
              <a:rPr lang="el-GR"/>
              <a:t>Ανάπτυξη</a:t>
            </a:r>
            <a:r>
              <a:rPr lang="en-US"/>
              <a:t>, </a:t>
            </a:r>
            <a:r>
              <a:rPr lang="el-GR"/>
              <a:t>ιδιαίτερα κατά την παιδική ηλικία και την εφηβεία</a:t>
            </a:r>
            <a:endParaRPr lang="en-GB"/>
          </a:p>
        </p:txBody>
      </p:sp>
    </p:spTree>
    <p:extLst>
      <p:ext uri="{BB962C8B-B14F-4D97-AF65-F5344CB8AC3E}">
        <p14:creationId xmlns:p14="http://schemas.microsoft.com/office/powerpoint/2010/main" val="241441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a:t>A1: </a:t>
            </a:r>
            <a:r>
              <a:rPr lang="el-GR" b="1"/>
              <a:t>Ποιες λειτουργίες επηρεάζει και ρυθμίζει το ιώδιο στο σώμα σου; </a:t>
            </a:r>
            <a:r>
              <a:rPr lang="en-US"/>
              <a:t>(</a:t>
            </a:r>
            <a:r>
              <a:rPr lang="el-GR"/>
              <a:t>Μπορείς να επιλέξεις περισσότερες από μία απαντήσεις</a:t>
            </a:r>
            <a:r>
              <a:rPr lang="en-US"/>
              <a:t>.)</a:t>
            </a:r>
            <a:endParaRPr lang="da-DK"/>
          </a:p>
          <a:p>
            <a:pPr>
              <a:buFont typeface="Wingdings" panose="05000000000000000000" pitchFamily="2" charset="2"/>
              <a:buChar char="q"/>
            </a:pPr>
            <a:r>
              <a:rPr lang="el-GR"/>
              <a:t>Κυκλοφορία του αίματος</a:t>
            </a:r>
            <a:endParaRPr lang="da-DK"/>
          </a:p>
          <a:p>
            <a:pPr>
              <a:buFont typeface="Wingdings" panose="05000000000000000000" pitchFamily="2" charset="2"/>
              <a:buChar char="ü"/>
            </a:pPr>
            <a:r>
              <a:rPr lang="el-GR">
                <a:solidFill>
                  <a:schemeClr val="accent6">
                    <a:lumMod val="75000"/>
                  </a:schemeClr>
                </a:solidFill>
              </a:rPr>
              <a:t>Μεταβολισμός</a:t>
            </a:r>
            <a:endParaRPr lang="da-DK">
              <a:solidFill>
                <a:schemeClr val="accent6">
                  <a:lumMod val="75000"/>
                </a:schemeClr>
              </a:solidFill>
            </a:endParaRPr>
          </a:p>
          <a:p>
            <a:pPr>
              <a:buFont typeface="Wingdings" panose="05000000000000000000" pitchFamily="2" charset="2"/>
              <a:buChar char="ü"/>
            </a:pPr>
            <a:r>
              <a:rPr lang="el-GR">
                <a:solidFill>
                  <a:schemeClr val="accent6">
                    <a:lumMod val="75000"/>
                  </a:schemeClr>
                </a:solidFill>
              </a:rPr>
              <a:t>Ανάπτυξη του εγκεφάλου, ιδιαίτερα κατά την εγκυμοσύνη και την πρώιμη παιδική ηλικία</a:t>
            </a:r>
            <a:endParaRPr lang="da-DK">
              <a:solidFill>
                <a:schemeClr val="accent6">
                  <a:lumMod val="75000"/>
                </a:schemeClr>
              </a:solidFill>
            </a:endParaRPr>
          </a:p>
          <a:p>
            <a:pPr>
              <a:buFont typeface="Wingdings" panose="05000000000000000000" pitchFamily="2" charset="2"/>
              <a:buChar char="q"/>
            </a:pPr>
            <a:r>
              <a:rPr lang="el-GR"/>
              <a:t>Αναπαραγωγικές λειτουργίες και γονιμότητα</a:t>
            </a:r>
            <a:r>
              <a:rPr lang="en-US"/>
              <a:t> </a:t>
            </a:r>
            <a:endParaRPr lang="da-DK"/>
          </a:p>
          <a:p>
            <a:pPr>
              <a:buFont typeface="Wingdings" panose="05000000000000000000" pitchFamily="2" charset="2"/>
              <a:buChar char="q"/>
            </a:pPr>
            <a:r>
              <a:rPr lang="el-GR"/>
              <a:t>Αναπνευστική λειτουργία</a:t>
            </a:r>
            <a:endParaRPr lang="da-DK"/>
          </a:p>
          <a:p>
            <a:pPr>
              <a:buFont typeface="Wingdings" panose="05000000000000000000" pitchFamily="2" charset="2"/>
              <a:buChar char="ü"/>
            </a:pPr>
            <a:r>
              <a:rPr lang="el-GR">
                <a:solidFill>
                  <a:schemeClr val="accent6">
                    <a:lumMod val="75000"/>
                  </a:schemeClr>
                </a:solidFill>
              </a:rPr>
              <a:t>Ανάπτυξη, ιδιαίτερα κατά την παιδική ηλικία και την εφηβεία</a:t>
            </a:r>
          </a:p>
          <a:p>
            <a:pPr>
              <a:buFont typeface="Wingdings" panose="05000000000000000000" pitchFamily="2" charset="2"/>
              <a:buChar char="ü"/>
            </a:pPr>
            <a:endParaRPr lang="en-GB"/>
          </a:p>
        </p:txBody>
      </p:sp>
    </p:spTree>
    <p:extLst>
      <p:ext uri="{BB962C8B-B14F-4D97-AF65-F5344CB8AC3E}">
        <p14:creationId xmlns:p14="http://schemas.microsoft.com/office/powerpoint/2010/main" val="283842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vert="horz" lIns="91440" tIns="45720" rIns="91440" bIns="45720" rtlCol="0" anchor="t">
            <a:normAutofit/>
          </a:bodyPr>
          <a:lstStyle/>
          <a:p>
            <a:r>
              <a:rPr lang="en-US" b="1" dirty="0"/>
              <a:t>A2: </a:t>
            </a:r>
            <a:r>
              <a:rPr lang="el-GR" b="1" dirty="0"/>
              <a:t>Συμπλήρωσε τα κενά</a:t>
            </a:r>
            <a:endParaRPr lang="da-DK" dirty="0"/>
          </a:p>
          <a:p>
            <a:r>
              <a:rPr lang="el-GR"/>
              <a:t>ανεπαρκής πρόσληψη ιωδίου στη διατροφή μπορεί να οδηγήσει σε μια κατάσταση γνωστή ως __________________, η οποία χαρακτηρίζεται από έναν διευρυμένο________________         _____________.</a:t>
            </a:r>
            <a:endParaRPr lang="el-GR" dirty="0">
              <a:ea typeface="Calibri"/>
              <a:cs typeface="Calibri"/>
            </a:endParaRPr>
          </a:p>
          <a:p>
            <a:pPr algn="l" rtl="0" fontAlgn="base">
              <a:buFont typeface="Arial" panose="020B0604020202020204" pitchFamily="34" charset="0"/>
              <a:buChar char="•"/>
            </a:pPr>
            <a:r>
              <a:rPr lang="el-GR" sz="2800" b="0" i="0" dirty="0">
                <a:solidFill>
                  <a:srgbClr val="000000"/>
                </a:solidFill>
                <a:effectLst/>
                <a:latin typeface="Barlow-Regular"/>
              </a:rPr>
              <a:t>Η καμπύλη σε σχήμα U δείχνει ότι μπορείς να προσλάβεις και </a:t>
            </a:r>
            <a:r>
              <a:rPr lang="el-GR" dirty="0"/>
              <a:t>_______</a:t>
            </a:r>
            <a:r>
              <a:rPr lang="el-GR" sz="2800" b="0" i="0" dirty="0">
                <a:solidFill>
                  <a:srgbClr val="000000"/>
                </a:solidFill>
                <a:effectLst/>
                <a:latin typeface="Barlow-Regular"/>
              </a:rPr>
              <a:t> και πάρα πολύ </a:t>
            </a:r>
            <a:r>
              <a:rPr lang="el-GR" dirty="0"/>
              <a:t>_______</a:t>
            </a:r>
            <a:r>
              <a:rPr lang="el-GR" sz="2800" b="0" i="0" dirty="0">
                <a:solidFill>
                  <a:srgbClr val="000000"/>
                </a:solidFill>
                <a:effectLst/>
                <a:latin typeface="Barlow-Regular"/>
              </a:rPr>
              <a:t> ιώδιο. </a:t>
            </a:r>
          </a:p>
          <a:p>
            <a:pPr algn="l" rtl="0" fontAlgn="base">
              <a:buFont typeface="Arial" panose="020B0604020202020204" pitchFamily="34" charset="0"/>
              <a:buChar char="•"/>
            </a:pPr>
            <a:r>
              <a:rPr lang="el-GR" sz="2800" b="0" i="0">
                <a:solidFill>
                  <a:srgbClr val="000000"/>
                </a:solidFill>
                <a:effectLst/>
                <a:latin typeface="Barlow-Regular"/>
              </a:rPr>
              <a:t>Όταν υπάρχει πολύ λίγο ιώδιο κατά τη διάρκεια της εγκυμοσύνης, μπορεί να οδηγήσεις σε </a:t>
            </a:r>
            <a:r>
              <a:rPr lang="el-GR"/>
              <a:t>____________ </a:t>
            </a:r>
            <a:r>
              <a:rPr lang="el-GR" sz="2800" b="0" i="0">
                <a:solidFill>
                  <a:srgbClr val="000000"/>
                </a:solidFill>
                <a:effectLst/>
                <a:latin typeface="Barlow-Regular"/>
              </a:rPr>
              <a:t>και εξασθενημένη ανάπτυξη του </a:t>
            </a:r>
            <a:r>
              <a:rPr lang="el-GR"/>
              <a:t>__________________________ </a:t>
            </a:r>
            <a:r>
              <a:rPr lang="el-GR" sz="2800" b="0" i="0">
                <a:solidFill>
                  <a:srgbClr val="000000"/>
                </a:solidFill>
                <a:effectLst/>
                <a:latin typeface="Barlow-Regular"/>
              </a:rPr>
              <a:t>. </a:t>
            </a:r>
          </a:p>
          <a:p>
            <a:pPr marL="0" indent="0">
              <a:buNone/>
            </a:pPr>
            <a:endParaRPr lang="en-GB"/>
          </a:p>
        </p:txBody>
      </p:sp>
    </p:spTree>
    <p:extLst>
      <p:ext uri="{BB962C8B-B14F-4D97-AF65-F5344CB8AC3E}">
        <p14:creationId xmlns:p14="http://schemas.microsoft.com/office/powerpoint/2010/main" val="323158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US" b="1"/>
              <a:t>A3: </a:t>
            </a:r>
            <a:r>
              <a:rPr lang="el-GR" b="1"/>
              <a:t>Ποιες τροφές είναι καλές πηγές ιωδίου; (</a:t>
            </a:r>
            <a:r>
              <a:rPr lang="el-GR"/>
              <a:t>Μπορείς να επιλέξεις περισσότερες από μία απαντήσεις)</a:t>
            </a:r>
            <a:endParaRPr lang="da-DK"/>
          </a:p>
          <a:p>
            <a:pPr>
              <a:buFont typeface="Wingdings" panose="05000000000000000000" pitchFamily="2" charset="2"/>
              <a:buChar char="q"/>
            </a:pPr>
            <a:r>
              <a:rPr lang="el-GR"/>
              <a:t>Αυγά</a:t>
            </a:r>
            <a:endParaRPr lang="da-DK"/>
          </a:p>
          <a:p>
            <a:pPr lvl="0">
              <a:buFont typeface="Wingdings" panose="05000000000000000000" pitchFamily="2" charset="2"/>
              <a:buChar char="q"/>
            </a:pPr>
            <a:r>
              <a:rPr lang="el-GR"/>
              <a:t>Ψωμί</a:t>
            </a:r>
            <a:r>
              <a:rPr lang="en-US"/>
              <a:t> </a:t>
            </a:r>
            <a:endParaRPr lang="da-DK"/>
          </a:p>
          <a:p>
            <a:pPr lvl="0">
              <a:buFont typeface="Wingdings" panose="05000000000000000000" pitchFamily="2" charset="2"/>
              <a:buChar char="q"/>
            </a:pPr>
            <a:r>
              <a:rPr lang="el-GR"/>
              <a:t>Δημητριακά</a:t>
            </a:r>
            <a:endParaRPr lang="da-DK"/>
          </a:p>
          <a:p>
            <a:pPr lvl="0">
              <a:buFont typeface="Wingdings" panose="05000000000000000000" pitchFamily="2" charset="2"/>
              <a:buChar char="q"/>
            </a:pPr>
            <a:r>
              <a:rPr lang="el-GR"/>
              <a:t>Γάλα και γαλακτοκομικά προϊόντα</a:t>
            </a:r>
          </a:p>
          <a:p>
            <a:pPr lvl="0">
              <a:buFont typeface="Wingdings" panose="05000000000000000000" pitchFamily="2" charset="2"/>
              <a:buChar char="q"/>
            </a:pPr>
            <a:r>
              <a:rPr lang="el-GR"/>
              <a:t>Ψάρια και θαλασσινά</a:t>
            </a:r>
          </a:p>
          <a:p>
            <a:pPr lvl="0">
              <a:buFont typeface="Wingdings" panose="05000000000000000000" pitchFamily="2" charset="2"/>
              <a:buChar char="q"/>
            </a:pPr>
            <a:r>
              <a:rPr lang="en-US"/>
              <a:t>F</a:t>
            </a:r>
            <a:r>
              <a:rPr lang="el-GR"/>
              <a:t>Φρούτα και λαχανικά</a:t>
            </a:r>
          </a:p>
          <a:p>
            <a:pPr lvl="0">
              <a:buFont typeface="Wingdings" panose="05000000000000000000" pitchFamily="2" charset="2"/>
              <a:buChar char="q"/>
            </a:pPr>
            <a:r>
              <a:rPr lang="el-GR"/>
              <a:t>Πατάτες</a:t>
            </a:r>
            <a:endParaRPr lang="da-DK"/>
          </a:p>
          <a:p>
            <a:pPr lvl="0">
              <a:buFont typeface="Wingdings" panose="05000000000000000000" pitchFamily="2" charset="2"/>
              <a:buChar char="q"/>
            </a:pPr>
            <a:r>
              <a:rPr lang="el-GR"/>
              <a:t>Φυτικά έλαια</a:t>
            </a:r>
            <a:endParaRPr lang="da-DK"/>
          </a:p>
          <a:p>
            <a:pPr lvl="0">
              <a:buFont typeface="Wingdings" panose="05000000000000000000" pitchFamily="2" charset="2"/>
              <a:buChar char="q"/>
            </a:pPr>
            <a:r>
              <a:rPr lang="el-GR"/>
              <a:t>Ιωδιούχο αλάτι</a:t>
            </a:r>
            <a:endParaRPr lang="da-DK"/>
          </a:p>
          <a:p>
            <a:pPr marL="0" indent="0">
              <a:buNone/>
            </a:pPr>
            <a:endParaRPr lang="en-GB"/>
          </a:p>
        </p:txBody>
      </p:sp>
    </p:spTree>
    <p:extLst>
      <p:ext uri="{BB962C8B-B14F-4D97-AF65-F5344CB8AC3E}">
        <p14:creationId xmlns:p14="http://schemas.microsoft.com/office/powerpoint/2010/main" val="194851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err="1">
                <a:solidFill>
                  <a:srgbClr val="B3186D"/>
                </a:solidFill>
                <a:latin typeface="Sans open"/>
                <a:ea typeface="Calibri"/>
                <a:cs typeface="Times New Roman"/>
              </a:rPr>
              <a:t>Γι</a:t>
            </a:r>
            <a:r>
              <a:rPr lang="en-US" sz="5400">
                <a:solidFill>
                  <a:srgbClr val="B3186D"/>
                </a:solidFill>
                <a:latin typeface="Sans open"/>
                <a:ea typeface="Calibri"/>
                <a:cs typeface="Times New Roman"/>
              </a:rPr>
              <a:t>α</a:t>
            </a:r>
            <a:r>
              <a:rPr lang="en-US" sz="5400" err="1">
                <a:solidFill>
                  <a:srgbClr val="B3186D"/>
                </a:solidFill>
                <a:latin typeface="Sans open"/>
                <a:ea typeface="Calibri"/>
                <a:cs typeface="Times New Roman"/>
              </a:rPr>
              <a:t>τί</a:t>
            </a:r>
            <a:r>
              <a:rPr lang="en-US" sz="5400">
                <a:solidFill>
                  <a:srgbClr val="B3186D"/>
                </a:solidFill>
                <a:latin typeface="Sans open"/>
                <a:ea typeface="Calibri"/>
                <a:cs typeface="Times New Roman"/>
              </a:rPr>
              <a:t> </a:t>
            </a:r>
            <a:r>
              <a:rPr lang="en-US" sz="5400" err="1">
                <a:solidFill>
                  <a:srgbClr val="B3186D"/>
                </a:solidFill>
                <a:latin typeface="Sans open"/>
                <a:ea typeface="Calibri"/>
                <a:cs typeface="Times New Roman"/>
              </a:rPr>
              <a:t>είν</a:t>
            </a:r>
            <a:r>
              <a:rPr lang="en-US" sz="5400">
                <a:solidFill>
                  <a:srgbClr val="B3186D"/>
                </a:solidFill>
                <a:latin typeface="Sans open"/>
                <a:ea typeface="Calibri"/>
                <a:cs typeface="Times New Roman"/>
              </a:rPr>
              <a:t>αι </a:t>
            </a:r>
            <a:r>
              <a:rPr lang="en-US" sz="5400" err="1">
                <a:solidFill>
                  <a:srgbClr val="B3186D"/>
                </a:solidFill>
                <a:latin typeface="Sans open"/>
                <a:ea typeface="Calibri"/>
                <a:cs typeface="Times New Roman"/>
              </a:rPr>
              <a:t>σημ</a:t>
            </a:r>
            <a:r>
              <a:rPr lang="en-US" sz="5400">
                <a:solidFill>
                  <a:srgbClr val="B3186D"/>
                </a:solidFill>
                <a:latin typeface="Sans open"/>
                <a:ea typeface="Calibri"/>
                <a:cs typeface="Times New Roman"/>
              </a:rPr>
              <a:t>α</a:t>
            </a:r>
            <a:r>
              <a:rPr lang="en-US" sz="5400" err="1">
                <a:solidFill>
                  <a:srgbClr val="B3186D"/>
                </a:solidFill>
                <a:latin typeface="Sans open"/>
                <a:ea typeface="Calibri"/>
                <a:cs typeface="Times New Roman"/>
              </a:rPr>
              <a:t>ντικό</a:t>
            </a:r>
            <a:r>
              <a:rPr lang="en-US" sz="5400">
                <a:solidFill>
                  <a:srgbClr val="B3186D"/>
                </a:solidFill>
                <a:latin typeface="Sans open"/>
                <a:ea typeface="Calibri"/>
                <a:cs typeface="Times New Roman"/>
              </a:rPr>
              <a:t> </a:t>
            </a:r>
            <a:r>
              <a:rPr lang="en-US" sz="5400" err="1">
                <a:solidFill>
                  <a:srgbClr val="B3186D"/>
                </a:solidFill>
                <a:latin typeface="Sans open"/>
                <a:ea typeface="Calibri"/>
                <a:cs typeface="Times New Roman"/>
              </a:rPr>
              <a:t>το</a:t>
            </a:r>
            <a:r>
              <a:rPr lang="en-US" sz="5400">
                <a:solidFill>
                  <a:srgbClr val="B3186D"/>
                </a:solidFill>
                <a:latin typeface="Sans open"/>
                <a:ea typeface="Calibri"/>
                <a:cs typeface="Times New Roman"/>
              </a:rPr>
              <a:t> </a:t>
            </a:r>
            <a:r>
              <a:rPr lang="en-US" sz="5400" err="1">
                <a:solidFill>
                  <a:srgbClr val="B3186D"/>
                </a:solidFill>
                <a:latin typeface="Sans open"/>
                <a:ea typeface="Calibri"/>
                <a:cs typeface="Times New Roman"/>
              </a:rPr>
              <a:t>ιώδιο</a:t>
            </a:r>
            <a:r>
              <a:rPr lang="en-US" sz="5400">
                <a:solidFill>
                  <a:srgbClr val="B3186D"/>
                </a:solidFill>
                <a:latin typeface="Sans open"/>
                <a:ea typeface="Calibri"/>
                <a:cs typeface="Times New Roman"/>
              </a:rPr>
              <a:t>;</a:t>
            </a:r>
            <a:endParaRPr lang="en-US"/>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l-GR" dirty="0" err="1"/>
              <a:t>Tο</a:t>
            </a:r>
            <a:r>
              <a:rPr lang="el-GR" dirty="0"/>
              <a:t> ιώδιο είναι ένα απαραίτητο μέταλλο που παίζει βασικό ρόλο στον οργανισμό για μια υγιή ζωή.</a:t>
            </a:r>
          </a:p>
          <a:p>
            <a:pPr marL="0" indent="0">
              <a:buNone/>
            </a:pPr>
            <a:r>
              <a:rPr lang="el-GR" dirty="0"/>
              <a:t>Το χρειάζεσαι μόνο σε μικρές ποσότητες κάθε μέρα. Βοηθά τον θυρεοειδή σου αδένα, ο οποίος</a:t>
            </a:r>
          </a:p>
          <a:p>
            <a:pPr marL="0" indent="0">
              <a:buNone/>
            </a:pPr>
            <a:r>
              <a:rPr lang="el-GR" dirty="0"/>
              <a:t>ελέγχει πόσο γρήγορα το σώμα σου χρησιμοποιεί την ενέργεια. Είναι κρίσιμο για την ανάπτυξη</a:t>
            </a:r>
          </a:p>
          <a:p>
            <a:pPr marL="0" indent="0">
              <a:buNone/>
            </a:pPr>
            <a:r>
              <a:rPr lang="el-GR" dirty="0"/>
              <a:t>και τη διατήρηση της ενέργειας. Χωρίς αρκετό ιώδιο, το σώμα σου μπορεί να μην λειτουργεί όπως</a:t>
            </a:r>
          </a:p>
          <a:p>
            <a:pPr marL="0" indent="0">
              <a:buNone/>
            </a:pPr>
            <a:r>
              <a:rPr lang="el-GR" dirty="0"/>
              <a:t>θα έπρεπε, οπότε φρόντισε να λαμβάνεις αρκετό. </a:t>
            </a:r>
            <a:endParaRPr lang="el-GR" dirty="0">
              <a:ea typeface="Calibri"/>
              <a:cs typeface="Calibri"/>
            </a:endParaRPr>
          </a:p>
          <a:p>
            <a:pPr marL="0" indent="0">
              <a:buNone/>
            </a:pPr>
            <a:endParaRPr lang="el-GR" dirty="0"/>
          </a:p>
          <a:p>
            <a:pPr marL="0" indent="0">
              <a:buNone/>
            </a:pPr>
            <a:endParaRPr lang="el-GR" dirty="0">
              <a:ea typeface="Calibri" panose="020F0502020204030204"/>
              <a:cs typeface="Calibri" panose="020F0502020204030204"/>
            </a:endParaRPr>
          </a:p>
          <a:p>
            <a:pPr marL="0" indent="0">
              <a:buNone/>
            </a:pPr>
            <a:r>
              <a:rPr lang="el-GR" dirty="0"/>
              <a:t>Χρειάζεσαι το ιώδιο πριν γεννηθείς και από πολύ νωρίς στη ζωή σου για να βεβαιωθείς ότι</a:t>
            </a:r>
          </a:p>
          <a:p>
            <a:pPr marL="0" indent="0">
              <a:buNone/>
            </a:pPr>
            <a:r>
              <a:rPr lang="el-GR" dirty="0"/>
              <a:t>αναπτύσσεσαι και μαθαίνεις καλά. Τους μήνες μετά τη γέννηση, το μητρικό ή το ξένο γάλα μπορεί</a:t>
            </a:r>
          </a:p>
          <a:p>
            <a:pPr marL="0" indent="0">
              <a:buNone/>
            </a:pPr>
            <a:r>
              <a:rPr lang="el-GR" dirty="0"/>
              <a:t>να σου παρέχει το ιώδιο που χρειάζεσαι. Ύστερα, θα πρέπει να το βρεις στη διατροφή σου από</a:t>
            </a:r>
            <a:endParaRPr lang="el-GR" dirty="0">
              <a:ea typeface="Calibri" panose="020F0502020204030204"/>
              <a:cs typeface="Calibri" panose="020F0502020204030204"/>
            </a:endParaRPr>
          </a:p>
          <a:p>
            <a:pPr marL="0" indent="0">
              <a:buNone/>
            </a:pPr>
            <a:r>
              <a:rPr lang="el-GR" dirty="0"/>
              <a:t>διάφορες τροφές πλούσιες σε ιώδιο.</a:t>
            </a:r>
            <a:endParaRPr lang="en-US" dirty="0"/>
          </a:p>
          <a:p>
            <a:pPr marL="0" indent="0">
              <a:buNone/>
            </a:pPr>
            <a:endParaRPr lang="en-GB">
              <a:solidFill>
                <a:srgbClr val="FF0000"/>
              </a:solidFill>
            </a:endParaRPr>
          </a:p>
          <a:p>
            <a:pPr marL="0" indent="0">
              <a:buNone/>
            </a:pPr>
            <a:endParaRPr lang="en-US"/>
          </a:p>
        </p:txBody>
      </p:sp>
      <p:sp>
        <p:nvSpPr>
          <p:cNvPr id="4" name="Rectangle 3"/>
          <p:cNvSpPr/>
          <p:nvPr/>
        </p:nvSpPr>
        <p:spPr>
          <a:xfrm>
            <a:off x="2176040" y="1779565"/>
            <a:ext cx="2974693" cy="476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3812583" y="2859272"/>
            <a:ext cx="4274544" cy="1432193"/>
          </a:xfrm>
          <a:prstGeom prst="wedgeRectCallout">
            <a:avLst>
              <a:gd name="adj1" fmla="val -56658"/>
              <a:gd name="adj2" fmla="val -81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l-GR">
                <a:solidFill>
                  <a:schemeClr val="tx1"/>
                </a:solidFill>
              </a:rPr>
              <a:t>Ένα </a:t>
            </a:r>
            <a:r>
              <a:rPr lang="el-GR" b="1">
                <a:solidFill>
                  <a:schemeClr val="tx1"/>
                </a:solidFill>
              </a:rPr>
              <a:t>απαραίτητο μέταλλο </a:t>
            </a:r>
            <a:r>
              <a:rPr lang="el-GR">
                <a:solidFill>
                  <a:schemeClr val="tx1"/>
                </a:solidFill>
              </a:rPr>
              <a:t>είναι όταν ένα μέταλλο χρειάζεται αλλά το</a:t>
            </a:r>
            <a:r>
              <a:rPr lang="en-US">
                <a:solidFill>
                  <a:schemeClr val="tx1"/>
                </a:solidFill>
              </a:rPr>
              <a:t> </a:t>
            </a:r>
            <a:r>
              <a:rPr lang="el-GR">
                <a:solidFill>
                  <a:schemeClr val="tx1"/>
                </a:solidFill>
              </a:rPr>
              <a:t>σώμα σου δε μπορεί να το </a:t>
            </a:r>
            <a:r>
              <a:rPr lang="el-GR" err="1">
                <a:solidFill>
                  <a:schemeClr val="tx1"/>
                </a:solidFill>
              </a:rPr>
              <a:t>παράξει</a:t>
            </a:r>
            <a:r>
              <a:rPr lang="el-GR">
                <a:solidFill>
                  <a:schemeClr val="tx1"/>
                </a:solidFill>
              </a:rPr>
              <a:t>, πρέπει να το πάρεις από τη διατροφή</a:t>
            </a:r>
            <a:r>
              <a:rPr lang="en-US">
                <a:solidFill>
                  <a:schemeClr val="tx1"/>
                </a:solidFill>
              </a:rPr>
              <a:t> </a:t>
            </a:r>
            <a:r>
              <a:rPr lang="el-GR">
                <a:solidFill>
                  <a:schemeClr val="tx1"/>
                </a:solidFill>
              </a:rPr>
              <a:t>σου</a:t>
            </a:r>
            <a:endParaRPr lang="da-DK">
              <a:solidFill>
                <a:schemeClr val="tx1"/>
              </a:solidFill>
            </a:endParaRPr>
          </a:p>
        </p:txBody>
      </p:sp>
    </p:spTree>
    <p:extLst>
      <p:ext uri="{BB962C8B-B14F-4D97-AF65-F5344CB8AC3E}">
        <p14:creationId xmlns:p14="http://schemas.microsoft.com/office/powerpoint/2010/main" val="7888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fontScale="92500" lnSpcReduction="20000"/>
          </a:bodyPr>
          <a:lstStyle/>
          <a:p>
            <a:pPr marL="0" indent="0">
              <a:buNone/>
            </a:pPr>
            <a:r>
              <a:rPr lang="en-US" b="1"/>
              <a:t>A3: </a:t>
            </a:r>
            <a:r>
              <a:rPr lang="el-GR" b="1"/>
              <a:t>Ποιες τροφές είναι καλές πηγές ιωδίου; (</a:t>
            </a:r>
            <a:r>
              <a:rPr lang="el-GR"/>
              <a:t>Μπορείς να επιλέξεις περισσότερες από μία απαντήσεις)</a:t>
            </a:r>
            <a:endParaRPr lang="da-DK"/>
          </a:p>
          <a:p>
            <a:pPr>
              <a:buFont typeface="Wingdings" panose="05000000000000000000" pitchFamily="2" charset="2"/>
              <a:buChar char="ü"/>
            </a:pPr>
            <a:r>
              <a:rPr lang="el-GR">
                <a:solidFill>
                  <a:schemeClr val="accent6">
                    <a:lumMod val="75000"/>
                  </a:schemeClr>
                </a:solidFill>
              </a:rPr>
              <a:t>Αυγά</a:t>
            </a:r>
            <a:endParaRPr lang="da-DK">
              <a:solidFill>
                <a:schemeClr val="accent6">
                  <a:lumMod val="75000"/>
                </a:schemeClr>
              </a:solidFill>
            </a:endParaRPr>
          </a:p>
          <a:p>
            <a:pPr lvl="0">
              <a:buFont typeface="Wingdings" panose="05000000000000000000" pitchFamily="2" charset="2"/>
              <a:buChar char="q"/>
            </a:pPr>
            <a:r>
              <a:rPr lang="el-GR"/>
              <a:t>Ψωμί</a:t>
            </a:r>
            <a:r>
              <a:rPr lang="en-US"/>
              <a:t> </a:t>
            </a:r>
            <a:endParaRPr lang="da-DK"/>
          </a:p>
          <a:p>
            <a:pPr lvl="0">
              <a:buFont typeface="Wingdings" panose="05000000000000000000" pitchFamily="2" charset="2"/>
              <a:buChar char="q"/>
            </a:pPr>
            <a:r>
              <a:rPr lang="el-GR" err="1"/>
              <a:t>Δημητρικά</a:t>
            </a:r>
            <a:endParaRPr lang="da-DK"/>
          </a:p>
          <a:p>
            <a:pPr lvl="0">
              <a:buFont typeface="Wingdings" panose="05000000000000000000" pitchFamily="2" charset="2"/>
              <a:buChar char="ü"/>
            </a:pPr>
            <a:r>
              <a:rPr lang="el-GR">
                <a:solidFill>
                  <a:schemeClr val="accent6">
                    <a:lumMod val="75000"/>
                  </a:schemeClr>
                </a:solidFill>
              </a:rPr>
              <a:t>Γάλα και γαλακτοκομικά προϊόντα</a:t>
            </a:r>
            <a:r>
              <a:rPr lang="en-US">
                <a:solidFill>
                  <a:schemeClr val="accent6">
                    <a:lumMod val="75000"/>
                  </a:schemeClr>
                </a:solidFill>
              </a:rPr>
              <a:t> </a:t>
            </a:r>
            <a:endParaRPr lang="el-GR">
              <a:solidFill>
                <a:schemeClr val="accent6">
                  <a:lumMod val="75000"/>
                </a:schemeClr>
              </a:solidFill>
            </a:endParaRPr>
          </a:p>
          <a:p>
            <a:pPr lvl="0">
              <a:buFont typeface="Wingdings" panose="05000000000000000000" pitchFamily="2" charset="2"/>
              <a:buChar char="ü"/>
            </a:pPr>
            <a:r>
              <a:rPr lang="el-GR">
                <a:solidFill>
                  <a:schemeClr val="accent6">
                    <a:lumMod val="75000"/>
                  </a:schemeClr>
                </a:solidFill>
              </a:rPr>
              <a:t>Ψάρια και θαλασσινά</a:t>
            </a:r>
            <a:endParaRPr lang="da-DK">
              <a:solidFill>
                <a:schemeClr val="accent6">
                  <a:lumMod val="75000"/>
                </a:schemeClr>
              </a:solidFill>
            </a:endParaRPr>
          </a:p>
          <a:p>
            <a:pPr lvl="0">
              <a:buFont typeface="Wingdings" panose="05000000000000000000" pitchFamily="2" charset="2"/>
              <a:buChar char="q"/>
            </a:pPr>
            <a:r>
              <a:rPr lang="el-GR"/>
              <a:t>Φρούτα και λαχανικά</a:t>
            </a:r>
          </a:p>
          <a:p>
            <a:pPr lvl="0">
              <a:buFont typeface="Wingdings" panose="05000000000000000000" pitchFamily="2" charset="2"/>
              <a:buChar char="q"/>
            </a:pPr>
            <a:r>
              <a:rPr lang="el-GR"/>
              <a:t>Πατάτες</a:t>
            </a:r>
            <a:endParaRPr lang="da-DK"/>
          </a:p>
          <a:p>
            <a:pPr lvl="0">
              <a:buFont typeface="Wingdings" panose="05000000000000000000" pitchFamily="2" charset="2"/>
              <a:buChar char="q"/>
            </a:pPr>
            <a:r>
              <a:rPr lang="el-GR"/>
              <a:t>Φυτικά έλαια</a:t>
            </a:r>
            <a:endParaRPr lang="da-DK"/>
          </a:p>
          <a:p>
            <a:pPr lvl="0">
              <a:buFont typeface="Wingdings" panose="05000000000000000000" pitchFamily="2" charset="2"/>
              <a:buChar char="ü"/>
            </a:pPr>
            <a:r>
              <a:rPr lang="el-GR">
                <a:solidFill>
                  <a:schemeClr val="accent6">
                    <a:lumMod val="75000"/>
                  </a:schemeClr>
                </a:solidFill>
              </a:rPr>
              <a:t>Ιωδιούχο αλάτι</a:t>
            </a:r>
            <a:endParaRPr lang="da-DK">
              <a:solidFill>
                <a:schemeClr val="accent6">
                  <a:lumMod val="75000"/>
                </a:schemeClr>
              </a:solidFill>
            </a:endParaRPr>
          </a:p>
          <a:p>
            <a:pPr marL="0" indent="0">
              <a:buNone/>
            </a:pPr>
            <a:endParaRPr lang="en-GB"/>
          </a:p>
        </p:txBody>
      </p:sp>
    </p:spTree>
    <p:extLst>
      <p:ext uri="{BB962C8B-B14F-4D97-AF65-F5344CB8AC3E}">
        <p14:creationId xmlns:p14="http://schemas.microsoft.com/office/powerpoint/2010/main" val="126550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lnSpcReduction="10000"/>
          </a:bodyPr>
          <a:lstStyle/>
          <a:p>
            <a:pPr marL="0" indent="0">
              <a:buNone/>
            </a:pPr>
            <a:r>
              <a:rPr lang="en-US" b="1"/>
              <a:t>A4: </a:t>
            </a:r>
            <a:r>
              <a:rPr lang="el-GR" b="1"/>
              <a:t>Πόσο ιώδιο συμβουλεύει ο ΠΟΥ στους εφήβους να καταναλώνουν την ημέρα;</a:t>
            </a:r>
            <a:r>
              <a:rPr lang="en-US" b="1"/>
              <a:t> </a:t>
            </a:r>
          </a:p>
          <a:p>
            <a:pPr>
              <a:buFont typeface="Wingdings" panose="05000000000000000000" pitchFamily="2" charset="2"/>
              <a:buChar char="q"/>
            </a:pPr>
            <a:r>
              <a:rPr lang="en-US"/>
              <a:t> 100 µg</a:t>
            </a:r>
          </a:p>
          <a:p>
            <a:pPr>
              <a:buFont typeface="Wingdings" panose="05000000000000000000" pitchFamily="2" charset="2"/>
              <a:buChar char="q"/>
            </a:pPr>
            <a:r>
              <a:rPr lang="en-US"/>
              <a:t> 150 µg</a:t>
            </a:r>
          </a:p>
          <a:p>
            <a:pPr>
              <a:buFont typeface="Wingdings" panose="05000000000000000000" pitchFamily="2" charset="2"/>
              <a:buChar char="q"/>
            </a:pPr>
            <a:r>
              <a:rPr lang="en-US"/>
              <a:t> 200 µg</a:t>
            </a:r>
          </a:p>
          <a:p>
            <a:pPr>
              <a:buFont typeface="Wingdings" panose="05000000000000000000" pitchFamily="2" charset="2"/>
              <a:buChar char="q"/>
            </a:pPr>
            <a:r>
              <a:rPr lang="en-US"/>
              <a:t> 250 µg</a:t>
            </a:r>
          </a:p>
          <a:p>
            <a:pPr>
              <a:buFont typeface="Wingdings" panose="05000000000000000000" pitchFamily="2" charset="2"/>
              <a:buChar char="q"/>
            </a:pPr>
            <a:r>
              <a:rPr lang="en-US"/>
              <a:t> 350 µg</a:t>
            </a:r>
          </a:p>
          <a:p>
            <a:pPr>
              <a:buFont typeface="Wingdings" panose="05000000000000000000" pitchFamily="2" charset="2"/>
              <a:buChar char="q"/>
            </a:pPr>
            <a:r>
              <a:rPr lang="en-US"/>
              <a:t> 600 µg</a:t>
            </a:r>
          </a:p>
          <a:p>
            <a:pPr>
              <a:buFont typeface="Wingdings" panose="05000000000000000000" pitchFamily="2" charset="2"/>
              <a:buChar char="q"/>
            </a:pPr>
            <a:r>
              <a:rPr lang="en-US"/>
              <a:t> 1000 µg </a:t>
            </a:r>
          </a:p>
          <a:p>
            <a:pPr marL="0" indent="0">
              <a:buNone/>
            </a:pPr>
            <a:endParaRPr lang="en-GB"/>
          </a:p>
        </p:txBody>
      </p:sp>
    </p:spTree>
    <p:extLst>
      <p:ext uri="{BB962C8B-B14F-4D97-AF65-F5344CB8AC3E}">
        <p14:creationId xmlns:p14="http://schemas.microsoft.com/office/powerpoint/2010/main" val="3946035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lnSpcReduction="10000"/>
          </a:bodyPr>
          <a:lstStyle/>
          <a:p>
            <a:pPr marL="0" indent="0">
              <a:buNone/>
            </a:pPr>
            <a:r>
              <a:rPr lang="en-US" b="1"/>
              <a:t>A4: </a:t>
            </a:r>
            <a:r>
              <a:rPr lang="el-GR" b="1"/>
              <a:t>Πόσο ιώδιο συμβουλεύει ο ΠΟΥ στους εφήβους να καταναλώνουν την ημέρα;</a:t>
            </a:r>
            <a:r>
              <a:rPr lang="en-US" b="1"/>
              <a:t> </a:t>
            </a:r>
          </a:p>
          <a:p>
            <a:pPr>
              <a:buFont typeface="Wingdings" panose="05000000000000000000" pitchFamily="2" charset="2"/>
              <a:buChar char="q"/>
            </a:pPr>
            <a:r>
              <a:rPr lang="en-US"/>
              <a:t> 100 µg</a:t>
            </a:r>
          </a:p>
          <a:p>
            <a:pPr>
              <a:buFont typeface="Wingdings" panose="05000000000000000000" pitchFamily="2" charset="2"/>
              <a:buChar char="ü"/>
            </a:pPr>
            <a:r>
              <a:rPr lang="en-US">
                <a:solidFill>
                  <a:schemeClr val="accent6">
                    <a:lumMod val="75000"/>
                  </a:schemeClr>
                </a:solidFill>
              </a:rPr>
              <a:t> 150 µg</a:t>
            </a:r>
          </a:p>
          <a:p>
            <a:pPr>
              <a:buFont typeface="Wingdings" panose="05000000000000000000" pitchFamily="2" charset="2"/>
              <a:buChar char="q"/>
            </a:pPr>
            <a:r>
              <a:rPr lang="en-US"/>
              <a:t> 200 µg</a:t>
            </a:r>
          </a:p>
          <a:p>
            <a:pPr>
              <a:buFont typeface="Wingdings" panose="05000000000000000000" pitchFamily="2" charset="2"/>
              <a:buChar char="q"/>
            </a:pPr>
            <a:r>
              <a:rPr lang="en-US"/>
              <a:t> 250 µg</a:t>
            </a:r>
          </a:p>
          <a:p>
            <a:pPr>
              <a:buFont typeface="Wingdings" panose="05000000000000000000" pitchFamily="2" charset="2"/>
              <a:buChar char="q"/>
            </a:pPr>
            <a:r>
              <a:rPr lang="en-US"/>
              <a:t> 350 µg</a:t>
            </a:r>
          </a:p>
          <a:p>
            <a:pPr>
              <a:buFont typeface="Wingdings" panose="05000000000000000000" pitchFamily="2" charset="2"/>
              <a:buChar char="q"/>
            </a:pPr>
            <a:r>
              <a:rPr lang="en-US"/>
              <a:t> 600 µg</a:t>
            </a:r>
          </a:p>
          <a:p>
            <a:pPr>
              <a:buFont typeface="Wingdings" panose="05000000000000000000" pitchFamily="2" charset="2"/>
              <a:buChar char="q"/>
            </a:pPr>
            <a:r>
              <a:rPr lang="en-US"/>
              <a:t> 1000 µg </a:t>
            </a:r>
          </a:p>
          <a:p>
            <a:pPr marL="0" indent="0">
              <a:buNone/>
            </a:pPr>
            <a:endParaRPr lang="en-GB"/>
          </a:p>
        </p:txBody>
      </p:sp>
    </p:spTree>
    <p:extLst>
      <p:ext uri="{BB962C8B-B14F-4D97-AF65-F5344CB8AC3E}">
        <p14:creationId xmlns:p14="http://schemas.microsoft.com/office/powerpoint/2010/main" val="412526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fontScale="92500" lnSpcReduction="10000"/>
          </a:bodyPr>
          <a:lstStyle/>
          <a:p>
            <a:pPr marL="0" indent="0">
              <a:buNone/>
            </a:pPr>
            <a:r>
              <a:rPr lang="en-GB" b="1"/>
              <a:t>A5: </a:t>
            </a:r>
            <a:r>
              <a:rPr lang="el-GR" b="1"/>
              <a:t>Πόσο ιώδιο συμβουλεύει ο ΠΟΥ να καταναλώνουν οι </a:t>
            </a:r>
            <a:r>
              <a:rPr lang="el-GR" b="1" err="1"/>
              <a:t>έγκυες</a:t>
            </a:r>
            <a:r>
              <a:rPr lang="el-GR" b="1"/>
              <a:t> γυναίκες ανά ημέρα;</a:t>
            </a:r>
            <a:endParaRPr lang="da-DK"/>
          </a:p>
          <a:p>
            <a:pPr lvl="0">
              <a:buFont typeface="Wingdings" panose="05000000000000000000" pitchFamily="2" charset="2"/>
              <a:buChar char="q"/>
            </a:pPr>
            <a:r>
              <a:rPr lang="en-US"/>
              <a:t> </a:t>
            </a:r>
            <a:r>
              <a:rPr lang="en-GB"/>
              <a:t>75 µg</a:t>
            </a:r>
          </a:p>
          <a:p>
            <a:pPr lvl="0">
              <a:buFont typeface="Wingdings" panose="05000000000000000000" pitchFamily="2" charset="2"/>
              <a:buChar char="q"/>
            </a:pPr>
            <a:r>
              <a:rPr lang="da-DK"/>
              <a:t> </a:t>
            </a:r>
            <a:r>
              <a:rPr lang="en-GB"/>
              <a:t>100 µg</a:t>
            </a:r>
          </a:p>
          <a:p>
            <a:pPr lvl="0">
              <a:buFont typeface="Wingdings" panose="05000000000000000000" pitchFamily="2" charset="2"/>
              <a:buChar char="q"/>
            </a:pPr>
            <a:r>
              <a:rPr lang="da-DK"/>
              <a:t> </a:t>
            </a:r>
            <a:r>
              <a:rPr lang="en-GB"/>
              <a:t>150 µg</a:t>
            </a:r>
          </a:p>
          <a:p>
            <a:pPr lvl="0">
              <a:buFont typeface="Wingdings" panose="05000000000000000000" pitchFamily="2" charset="2"/>
              <a:buChar char="q"/>
            </a:pPr>
            <a:r>
              <a:rPr lang="da-DK"/>
              <a:t> </a:t>
            </a:r>
            <a:r>
              <a:rPr lang="en-GB"/>
              <a:t>175 µg</a:t>
            </a:r>
          </a:p>
          <a:p>
            <a:pPr lvl="0">
              <a:buFont typeface="Wingdings" panose="05000000000000000000" pitchFamily="2" charset="2"/>
              <a:buChar char="q"/>
            </a:pPr>
            <a:r>
              <a:rPr lang="da-DK"/>
              <a:t> </a:t>
            </a:r>
            <a:r>
              <a:rPr lang="en-GB"/>
              <a:t>200 µg</a:t>
            </a:r>
          </a:p>
          <a:p>
            <a:pPr lvl="0">
              <a:buFont typeface="Wingdings" panose="05000000000000000000" pitchFamily="2" charset="2"/>
              <a:buChar char="q"/>
            </a:pPr>
            <a:r>
              <a:rPr lang="da-DK"/>
              <a:t> </a:t>
            </a:r>
            <a:r>
              <a:rPr lang="en-GB"/>
              <a:t>250 µg</a:t>
            </a:r>
          </a:p>
          <a:p>
            <a:pPr lvl="0">
              <a:buFont typeface="Wingdings" panose="05000000000000000000" pitchFamily="2" charset="2"/>
              <a:buChar char="q"/>
            </a:pPr>
            <a:r>
              <a:rPr lang="da-DK"/>
              <a:t> </a:t>
            </a:r>
            <a:r>
              <a:rPr lang="en-GB"/>
              <a:t>600 µg</a:t>
            </a:r>
          </a:p>
          <a:p>
            <a:pPr lvl="0">
              <a:buFont typeface="Wingdings" panose="05000000000000000000" pitchFamily="2" charset="2"/>
              <a:buChar char="q"/>
            </a:pPr>
            <a:r>
              <a:rPr lang="da-DK"/>
              <a:t> </a:t>
            </a:r>
            <a:r>
              <a:rPr lang="en-GB"/>
              <a:t>1000 µg</a:t>
            </a:r>
            <a:endParaRPr lang="da-DK"/>
          </a:p>
          <a:p>
            <a:pPr marL="0" indent="0">
              <a:buNone/>
            </a:pPr>
            <a:endParaRPr lang="en-GB"/>
          </a:p>
        </p:txBody>
      </p:sp>
    </p:spTree>
    <p:extLst>
      <p:ext uri="{BB962C8B-B14F-4D97-AF65-F5344CB8AC3E}">
        <p14:creationId xmlns:p14="http://schemas.microsoft.com/office/powerpoint/2010/main" val="393599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fontScale="92500" lnSpcReduction="10000"/>
          </a:bodyPr>
          <a:lstStyle/>
          <a:p>
            <a:pPr marL="0" indent="0">
              <a:buNone/>
            </a:pPr>
            <a:r>
              <a:rPr lang="en-GB" b="1"/>
              <a:t>A5: </a:t>
            </a:r>
            <a:r>
              <a:rPr lang="el-GR" b="1"/>
              <a:t>Πόσο ιώδιο συμβουλεύει ο ΠΟΥ να καταναλώνουν οι </a:t>
            </a:r>
            <a:r>
              <a:rPr lang="el-GR" b="1" err="1"/>
              <a:t>έγκυες</a:t>
            </a:r>
            <a:r>
              <a:rPr lang="el-GR" b="1"/>
              <a:t> γυναίκες ανά ημέρα;</a:t>
            </a:r>
            <a:endParaRPr lang="da-DK"/>
          </a:p>
          <a:p>
            <a:pPr lvl="0">
              <a:buFont typeface="Wingdings" panose="05000000000000000000" pitchFamily="2" charset="2"/>
              <a:buChar char="q"/>
            </a:pPr>
            <a:r>
              <a:rPr lang="en-GB"/>
              <a:t> 75 µg</a:t>
            </a:r>
          </a:p>
          <a:p>
            <a:pPr lvl="0">
              <a:buFont typeface="Wingdings" panose="05000000000000000000" pitchFamily="2" charset="2"/>
              <a:buChar char="q"/>
            </a:pPr>
            <a:r>
              <a:rPr lang="da-DK"/>
              <a:t> </a:t>
            </a:r>
            <a:r>
              <a:rPr lang="en-GB"/>
              <a:t>100 µg</a:t>
            </a:r>
          </a:p>
          <a:p>
            <a:pPr lvl="0">
              <a:buFont typeface="Wingdings" panose="05000000000000000000" pitchFamily="2" charset="2"/>
              <a:buChar char="q"/>
            </a:pPr>
            <a:r>
              <a:rPr lang="da-DK"/>
              <a:t> </a:t>
            </a:r>
            <a:r>
              <a:rPr lang="en-GB"/>
              <a:t>150 µg</a:t>
            </a:r>
          </a:p>
          <a:p>
            <a:pPr lvl="0">
              <a:buFont typeface="Wingdings" panose="05000000000000000000" pitchFamily="2" charset="2"/>
              <a:buChar char="q"/>
            </a:pPr>
            <a:r>
              <a:rPr lang="da-DK"/>
              <a:t> </a:t>
            </a:r>
            <a:r>
              <a:rPr lang="en-GB"/>
              <a:t>175 µg</a:t>
            </a:r>
          </a:p>
          <a:p>
            <a:pPr lvl="0">
              <a:buFont typeface="Wingdings" panose="05000000000000000000" pitchFamily="2" charset="2"/>
              <a:buChar char="q"/>
            </a:pPr>
            <a:r>
              <a:rPr lang="da-DK"/>
              <a:t> </a:t>
            </a:r>
            <a:r>
              <a:rPr lang="en-GB"/>
              <a:t>200 µg</a:t>
            </a:r>
            <a:endParaRPr lang="da-DK"/>
          </a:p>
          <a:p>
            <a:pPr lvl="0">
              <a:buFont typeface="Wingdings" panose="05000000000000000000" pitchFamily="2" charset="2"/>
              <a:buChar char="ü"/>
            </a:pPr>
            <a:r>
              <a:rPr lang="en-US">
                <a:solidFill>
                  <a:schemeClr val="accent6">
                    <a:lumMod val="75000"/>
                  </a:schemeClr>
                </a:solidFill>
              </a:rPr>
              <a:t>  </a:t>
            </a:r>
            <a:r>
              <a:rPr lang="en-GB">
                <a:solidFill>
                  <a:schemeClr val="accent6">
                    <a:lumMod val="75000"/>
                  </a:schemeClr>
                </a:solidFill>
              </a:rPr>
              <a:t>250 µg</a:t>
            </a:r>
            <a:endParaRPr lang="da-DK">
              <a:solidFill>
                <a:schemeClr val="accent6">
                  <a:lumMod val="75000"/>
                </a:schemeClr>
              </a:solidFill>
            </a:endParaRPr>
          </a:p>
          <a:p>
            <a:pPr lvl="0">
              <a:buFont typeface="Wingdings" panose="05000000000000000000" pitchFamily="2" charset="2"/>
              <a:buChar char="q"/>
            </a:pPr>
            <a:r>
              <a:rPr lang="en-GB"/>
              <a:t> 600 µg</a:t>
            </a:r>
          </a:p>
          <a:p>
            <a:pPr lvl="0">
              <a:buFont typeface="Wingdings" panose="05000000000000000000" pitchFamily="2" charset="2"/>
              <a:buChar char="q"/>
            </a:pPr>
            <a:r>
              <a:rPr lang="da-DK"/>
              <a:t> </a:t>
            </a:r>
            <a:r>
              <a:rPr lang="en-GB"/>
              <a:t>1000 µg</a:t>
            </a:r>
            <a:endParaRPr lang="da-DK"/>
          </a:p>
          <a:p>
            <a:pPr marL="0" indent="0">
              <a:buNone/>
            </a:pPr>
            <a:endParaRPr lang="en-GB"/>
          </a:p>
        </p:txBody>
      </p:sp>
    </p:spTree>
    <p:extLst>
      <p:ext uri="{BB962C8B-B14F-4D97-AF65-F5344CB8AC3E}">
        <p14:creationId xmlns:p14="http://schemas.microsoft.com/office/powerpoint/2010/main" val="542409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lnSpcReduction="10000"/>
          </a:bodyPr>
          <a:lstStyle/>
          <a:p>
            <a:pPr marL="0" indent="0">
              <a:buNone/>
            </a:pPr>
            <a:r>
              <a:rPr lang="en-GB" b="1"/>
              <a:t>A6: </a:t>
            </a:r>
            <a:r>
              <a:rPr lang="el-GR" b="1"/>
              <a:t>Γιατί είναι ζωτικής σημασίας το ιώδιο κατά τη διάρκεια της εγκυμοσύνης;</a:t>
            </a:r>
            <a:r>
              <a:rPr lang="en-GB" b="1"/>
              <a:t> </a:t>
            </a:r>
            <a:r>
              <a:rPr lang="el-GR"/>
              <a:t>(Μπορείς να επιλέξεις περισσότερες από μία απαντήσεις</a:t>
            </a:r>
            <a:r>
              <a:rPr lang="en-US"/>
              <a:t>)</a:t>
            </a:r>
            <a:endParaRPr lang="da-DK"/>
          </a:p>
          <a:p>
            <a:pPr lvl="0">
              <a:buFont typeface="Wingdings" panose="05000000000000000000" pitchFamily="2" charset="2"/>
              <a:buChar char="q"/>
            </a:pPr>
            <a:r>
              <a:rPr lang="en-GB"/>
              <a:t> </a:t>
            </a:r>
            <a:r>
              <a:rPr lang="el-GR"/>
              <a:t>Είναι σημαντικό για την ανάπτυξη των οστών και των δοντιών του μωρού</a:t>
            </a:r>
            <a:endParaRPr lang="en-GB"/>
          </a:p>
          <a:p>
            <a:pPr lvl="0">
              <a:buFont typeface="Wingdings" panose="05000000000000000000" pitchFamily="2" charset="2"/>
              <a:buChar char="q"/>
            </a:pPr>
            <a:r>
              <a:rPr lang="en-GB"/>
              <a:t> </a:t>
            </a:r>
            <a:r>
              <a:rPr lang="el-GR"/>
              <a:t>Είναι σημαντικό για την ανάπτυξη του εγκεφάλου και του νευρικού συστήματος του μωρού</a:t>
            </a:r>
            <a:endParaRPr lang="en-GB"/>
          </a:p>
          <a:p>
            <a:pPr lvl="0">
              <a:buFont typeface="Wingdings" panose="05000000000000000000" pitchFamily="2" charset="2"/>
              <a:buChar char="q"/>
            </a:pPr>
            <a:r>
              <a:rPr lang="en-US"/>
              <a:t> </a:t>
            </a:r>
            <a:r>
              <a:rPr lang="el-GR"/>
              <a:t>Εξασφαλίζει τη συνολική ανάπτυξη του μωρού</a:t>
            </a:r>
            <a:endParaRPr lang="en-GB"/>
          </a:p>
          <a:p>
            <a:pPr lvl="0">
              <a:buFont typeface="Wingdings" panose="05000000000000000000" pitchFamily="2" charset="2"/>
              <a:buChar char="q"/>
            </a:pPr>
            <a:r>
              <a:rPr lang="en-GB"/>
              <a:t> </a:t>
            </a:r>
            <a:r>
              <a:rPr lang="el-GR"/>
              <a:t>Είναι σημαντικό για την ανάπτυξη των οργάνων και του δέρματος του μωρού</a:t>
            </a:r>
            <a:endParaRPr lang="en-GB"/>
          </a:p>
          <a:p>
            <a:pPr marL="0" indent="0">
              <a:buNone/>
            </a:pPr>
            <a:endParaRPr lang="en-GB"/>
          </a:p>
        </p:txBody>
      </p:sp>
    </p:spTree>
    <p:extLst>
      <p:ext uri="{BB962C8B-B14F-4D97-AF65-F5344CB8AC3E}">
        <p14:creationId xmlns:p14="http://schemas.microsoft.com/office/powerpoint/2010/main" val="3260200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normAutofit lnSpcReduction="10000"/>
          </a:bodyPr>
          <a:lstStyle/>
          <a:p>
            <a:pPr marL="0" indent="0">
              <a:buNone/>
            </a:pPr>
            <a:r>
              <a:rPr lang="en-GB" b="1"/>
              <a:t>A6: </a:t>
            </a:r>
            <a:r>
              <a:rPr lang="el-GR" b="1"/>
              <a:t>Γιατί είναι ζωτικής σημασίας το ιώδιο κατά τη διάρκεια της εγκυμοσύνης;</a:t>
            </a:r>
            <a:r>
              <a:rPr lang="en-GB" b="1"/>
              <a:t> </a:t>
            </a:r>
            <a:r>
              <a:rPr lang="el-GR"/>
              <a:t>(Μπορείς να επιλέξεις περισσότερες από μία απαντήσεις</a:t>
            </a:r>
            <a:r>
              <a:rPr lang="en-US"/>
              <a:t>)</a:t>
            </a:r>
            <a:endParaRPr lang="da-DK"/>
          </a:p>
          <a:p>
            <a:pPr>
              <a:buFont typeface="Wingdings" panose="05000000000000000000" pitchFamily="2" charset="2"/>
              <a:buChar char="q"/>
            </a:pPr>
            <a:r>
              <a:rPr lang="en-US"/>
              <a:t> </a:t>
            </a:r>
            <a:r>
              <a:rPr lang="el-GR"/>
              <a:t>Είναι σημαντικό για την ανάπτυξη των οστών και των δοντιών του μωρού</a:t>
            </a:r>
            <a:endParaRPr lang="da-DK"/>
          </a:p>
          <a:p>
            <a:pPr lvl="0">
              <a:buFont typeface="Wingdings" panose="05000000000000000000" pitchFamily="2" charset="2"/>
              <a:buChar char="ü"/>
            </a:pPr>
            <a:r>
              <a:rPr lang="en-US">
                <a:solidFill>
                  <a:schemeClr val="accent6">
                    <a:lumMod val="75000"/>
                  </a:schemeClr>
                </a:solidFill>
              </a:rPr>
              <a:t> </a:t>
            </a:r>
            <a:r>
              <a:rPr lang="el-GR">
                <a:solidFill>
                  <a:schemeClr val="accent6">
                    <a:lumMod val="75000"/>
                  </a:schemeClr>
                </a:solidFill>
              </a:rPr>
              <a:t>Είναι σημαντικό για την ανάπτυξη του εγκεφάλου και του νευρικού συστήματος του μωρού</a:t>
            </a:r>
            <a:endParaRPr lang="da-DK">
              <a:solidFill>
                <a:schemeClr val="accent6">
                  <a:lumMod val="75000"/>
                </a:schemeClr>
              </a:solidFill>
            </a:endParaRPr>
          </a:p>
          <a:p>
            <a:pPr lvl="0">
              <a:buFont typeface="Wingdings" panose="05000000000000000000" pitchFamily="2" charset="2"/>
              <a:buChar char="ü"/>
            </a:pPr>
            <a:r>
              <a:rPr lang="en-US">
                <a:solidFill>
                  <a:schemeClr val="accent6">
                    <a:lumMod val="75000"/>
                  </a:schemeClr>
                </a:solidFill>
              </a:rPr>
              <a:t> </a:t>
            </a:r>
            <a:r>
              <a:rPr lang="el-GR">
                <a:solidFill>
                  <a:schemeClr val="accent6">
                    <a:lumMod val="75000"/>
                  </a:schemeClr>
                </a:solidFill>
              </a:rPr>
              <a:t>Εξασφαλίζει τη συνολική ανάπτυξη του μωρού</a:t>
            </a:r>
            <a:endParaRPr lang="da-DK">
              <a:solidFill>
                <a:schemeClr val="accent6">
                  <a:lumMod val="75000"/>
                </a:schemeClr>
              </a:solidFill>
            </a:endParaRPr>
          </a:p>
          <a:p>
            <a:pPr>
              <a:buFont typeface="Wingdings" panose="05000000000000000000" pitchFamily="2" charset="2"/>
              <a:buChar char="q"/>
            </a:pPr>
            <a:r>
              <a:rPr lang="en-US"/>
              <a:t> </a:t>
            </a:r>
            <a:r>
              <a:rPr lang="el-GR"/>
              <a:t>Είναι σημαντικό για την ανάπτυξη των οργάνων και του δέρματος του μωρού</a:t>
            </a:r>
            <a:endParaRPr lang="en-GB"/>
          </a:p>
          <a:p>
            <a:pPr lvl="0">
              <a:buFont typeface="Wingdings" panose="05000000000000000000" pitchFamily="2" charset="2"/>
              <a:buChar char="q"/>
            </a:pPr>
            <a:endParaRPr lang="en-GB"/>
          </a:p>
          <a:p>
            <a:pPr marL="0" indent="0">
              <a:buNone/>
            </a:pPr>
            <a:endParaRPr lang="en-GB"/>
          </a:p>
        </p:txBody>
      </p:sp>
    </p:spTree>
    <p:extLst>
      <p:ext uri="{BB962C8B-B14F-4D97-AF65-F5344CB8AC3E}">
        <p14:creationId xmlns:p14="http://schemas.microsoft.com/office/powerpoint/2010/main" val="252478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lstStyle/>
          <a:p>
            <a:pPr marL="0" indent="0">
              <a:buNone/>
            </a:pPr>
            <a:r>
              <a:rPr lang="en-GB" b="1" dirty="0"/>
              <a:t>A7: </a:t>
            </a:r>
            <a:r>
              <a:rPr lang="el-GR" b="1" dirty="0"/>
              <a:t>Πόσα ή πόσο πολύ;</a:t>
            </a:r>
            <a:endParaRPr lang="da-DK" dirty="0"/>
          </a:p>
          <a:p>
            <a:pPr marL="0" indent="0">
              <a:buNone/>
            </a:pPr>
            <a:r>
              <a:rPr lang="el-GR" dirty="0"/>
              <a:t>Πόσα αυγά πρέπει κάποιος να τρώει μέσα στη μέρα για να προσλαμβάνει αρκετό ιώδιο σαν έφηβος;</a:t>
            </a:r>
            <a:endParaRPr lang="da-DK" dirty="0"/>
          </a:p>
          <a:p>
            <a:pPr lvl="0">
              <a:buFont typeface="Wingdings" panose="05000000000000000000" pitchFamily="2" charset="2"/>
              <a:buChar char="q"/>
            </a:pPr>
            <a:r>
              <a:rPr lang="en-GB" dirty="0"/>
              <a:t> 2 </a:t>
            </a:r>
            <a:r>
              <a:rPr lang="el-GR" dirty="0"/>
              <a:t>αυγά</a:t>
            </a:r>
            <a:endParaRPr lang="da-DK" dirty="0"/>
          </a:p>
          <a:p>
            <a:pPr lvl="0">
              <a:buFont typeface="Wingdings" panose="05000000000000000000" pitchFamily="2" charset="2"/>
              <a:buChar char="q"/>
            </a:pPr>
            <a:r>
              <a:rPr lang="en-GB" dirty="0"/>
              <a:t> 5 </a:t>
            </a:r>
            <a:r>
              <a:rPr lang="el-GR" dirty="0"/>
              <a:t>αυγά</a:t>
            </a:r>
            <a:endParaRPr lang="da-DK" dirty="0"/>
          </a:p>
          <a:p>
            <a:pPr lvl="0">
              <a:buFont typeface="Wingdings" panose="05000000000000000000" pitchFamily="2" charset="2"/>
              <a:buChar char="q"/>
            </a:pPr>
            <a:r>
              <a:rPr lang="en-GB" dirty="0"/>
              <a:t> 6 </a:t>
            </a:r>
            <a:r>
              <a:rPr lang="el-GR" dirty="0"/>
              <a:t>αυγά</a:t>
            </a:r>
            <a:endParaRPr lang="da-DK" dirty="0"/>
          </a:p>
          <a:p>
            <a:pPr lvl="0">
              <a:buFont typeface="Wingdings" panose="05000000000000000000" pitchFamily="2" charset="2"/>
              <a:buChar char="q"/>
            </a:pPr>
            <a:r>
              <a:rPr lang="en-GB" dirty="0"/>
              <a:t> 9 </a:t>
            </a:r>
            <a:r>
              <a:rPr lang="el-GR" dirty="0"/>
              <a:t>αυγά</a:t>
            </a:r>
            <a:endParaRPr lang="da-DK" dirty="0"/>
          </a:p>
          <a:p>
            <a:pPr marL="0" indent="0">
              <a:buNone/>
            </a:pPr>
            <a:endParaRPr lang="en-GB" dirty="0"/>
          </a:p>
        </p:txBody>
      </p:sp>
    </p:spTree>
    <p:extLst>
      <p:ext uri="{BB962C8B-B14F-4D97-AF65-F5344CB8AC3E}">
        <p14:creationId xmlns:p14="http://schemas.microsoft.com/office/powerpoint/2010/main" val="172548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lstStyle/>
          <a:p>
            <a:pPr marL="0" indent="0">
              <a:buNone/>
            </a:pPr>
            <a:r>
              <a:rPr lang="en-GB" b="1" dirty="0"/>
              <a:t>A7: </a:t>
            </a:r>
            <a:r>
              <a:rPr lang="el-GR" b="1" dirty="0"/>
              <a:t>Πόσα ή πόσο πολύ;</a:t>
            </a:r>
            <a:endParaRPr lang="da-DK" dirty="0"/>
          </a:p>
          <a:p>
            <a:pPr marL="0" indent="0">
              <a:buNone/>
            </a:pPr>
            <a:r>
              <a:rPr lang="el-GR" dirty="0"/>
              <a:t>Πόσα αυγά πρέπει κάποιος να τρώει μέσα στη μέρα για να προσλαμβάνει αρκετό ιώδιο σαν έφηβος;</a:t>
            </a:r>
            <a:endParaRPr lang="da-DK" dirty="0"/>
          </a:p>
          <a:p>
            <a:pPr lvl="0">
              <a:buFont typeface="Wingdings" panose="05000000000000000000" pitchFamily="2" charset="2"/>
              <a:buChar char="q"/>
            </a:pPr>
            <a:r>
              <a:rPr lang="en-GB" dirty="0"/>
              <a:t> 2 </a:t>
            </a:r>
            <a:r>
              <a:rPr lang="el-GR" dirty="0"/>
              <a:t>αυγά</a:t>
            </a:r>
            <a:endParaRPr lang="da-DK" dirty="0"/>
          </a:p>
          <a:p>
            <a:pPr lvl="0">
              <a:buFont typeface="Wingdings" panose="05000000000000000000" pitchFamily="2" charset="2"/>
              <a:buChar char="ü"/>
            </a:pPr>
            <a:r>
              <a:rPr lang="en-GB" dirty="0">
                <a:solidFill>
                  <a:schemeClr val="accent6">
                    <a:lumMod val="75000"/>
                  </a:schemeClr>
                </a:solidFill>
              </a:rPr>
              <a:t> 5 </a:t>
            </a:r>
            <a:r>
              <a:rPr lang="el-GR" dirty="0">
                <a:solidFill>
                  <a:schemeClr val="accent6">
                    <a:lumMod val="75000"/>
                  </a:schemeClr>
                </a:solidFill>
              </a:rPr>
              <a:t>αυγά</a:t>
            </a:r>
            <a:endParaRPr lang="da-DK" dirty="0">
              <a:solidFill>
                <a:schemeClr val="accent6">
                  <a:lumMod val="75000"/>
                </a:schemeClr>
              </a:solidFill>
            </a:endParaRPr>
          </a:p>
          <a:p>
            <a:pPr lvl="0">
              <a:buFont typeface="Wingdings" panose="05000000000000000000" pitchFamily="2" charset="2"/>
              <a:buChar char="q"/>
            </a:pPr>
            <a:r>
              <a:rPr lang="en-GB" dirty="0"/>
              <a:t> 6 </a:t>
            </a:r>
            <a:r>
              <a:rPr lang="el-GR" dirty="0"/>
              <a:t>αυγά</a:t>
            </a:r>
            <a:endParaRPr lang="da-DK" dirty="0"/>
          </a:p>
          <a:p>
            <a:pPr lvl="0">
              <a:buFont typeface="Wingdings" panose="05000000000000000000" pitchFamily="2" charset="2"/>
              <a:buChar char="q"/>
            </a:pPr>
            <a:r>
              <a:rPr lang="en-GB" dirty="0"/>
              <a:t> 9 </a:t>
            </a:r>
            <a:r>
              <a:rPr lang="el-GR" dirty="0"/>
              <a:t>αυγά</a:t>
            </a:r>
            <a:endParaRPr lang="da-DK" dirty="0"/>
          </a:p>
          <a:p>
            <a:pPr marL="0" indent="0">
              <a:buNone/>
            </a:pPr>
            <a:endParaRPr lang="en-GB" dirty="0"/>
          </a:p>
        </p:txBody>
      </p:sp>
    </p:spTree>
    <p:extLst>
      <p:ext uri="{BB962C8B-B14F-4D97-AF65-F5344CB8AC3E}">
        <p14:creationId xmlns:p14="http://schemas.microsoft.com/office/powerpoint/2010/main" val="1751013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lstStyle/>
          <a:p>
            <a:pPr marL="0" indent="0">
              <a:buNone/>
            </a:pPr>
            <a:r>
              <a:rPr lang="en-GB" b="1" dirty="0"/>
              <a:t>A7: </a:t>
            </a:r>
            <a:r>
              <a:rPr lang="el-GR" b="1" dirty="0"/>
              <a:t>Πόσα ή πόσο πολύ</a:t>
            </a:r>
            <a:r>
              <a:rPr lang="en-US" b="1" dirty="0"/>
              <a:t>;</a:t>
            </a:r>
            <a:endParaRPr lang="da-DK" dirty="0"/>
          </a:p>
          <a:p>
            <a:pPr marL="0" indent="0">
              <a:buNone/>
            </a:pPr>
            <a:r>
              <a:rPr lang="el-GR" dirty="0"/>
              <a:t>Πόσες μερίδες λευκού ψαριού πρέπει να τρώτε την ημέρα για να έχετε αρκετό ιώδιο ως έφηβος</a:t>
            </a:r>
            <a:r>
              <a:rPr lang="en-US" dirty="0"/>
              <a:t>;</a:t>
            </a:r>
            <a:endParaRPr lang="da-DK" dirty="0"/>
          </a:p>
          <a:p>
            <a:pPr lvl="0">
              <a:buFont typeface="Wingdings" panose="05000000000000000000" pitchFamily="2" charset="2"/>
              <a:buChar char="q"/>
            </a:pPr>
            <a:r>
              <a:rPr lang="en-GB" dirty="0"/>
              <a:t> 1 </a:t>
            </a:r>
            <a:r>
              <a:rPr lang="el-GR" dirty="0"/>
              <a:t>μερίδα</a:t>
            </a:r>
            <a:endParaRPr lang="da-DK" dirty="0"/>
          </a:p>
          <a:p>
            <a:pPr lvl="0">
              <a:buFont typeface="Wingdings" panose="05000000000000000000" pitchFamily="2" charset="2"/>
              <a:buChar char="q"/>
            </a:pPr>
            <a:r>
              <a:rPr lang="en-GB" dirty="0"/>
              <a:t> 2 </a:t>
            </a:r>
            <a:r>
              <a:rPr lang="el-GR" dirty="0"/>
              <a:t>μερίδες</a:t>
            </a:r>
            <a:endParaRPr lang="da-DK" dirty="0"/>
          </a:p>
          <a:p>
            <a:pPr lvl="0">
              <a:buFont typeface="Wingdings" panose="05000000000000000000" pitchFamily="2" charset="2"/>
              <a:buChar char="q"/>
            </a:pPr>
            <a:r>
              <a:rPr lang="en-GB" dirty="0"/>
              <a:t> 3 </a:t>
            </a:r>
            <a:r>
              <a:rPr lang="el-GR" dirty="0"/>
              <a:t>μερίδες</a:t>
            </a:r>
            <a:endParaRPr lang="da-DK" dirty="0"/>
          </a:p>
          <a:p>
            <a:pPr lvl="0">
              <a:buFont typeface="Wingdings" panose="05000000000000000000" pitchFamily="2" charset="2"/>
              <a:buChar char="q"/>
            </a:pPr>
            <a:r>
              <a:rPr lang="en-GB" dirty="0"/>
              <a:t> 4 </a:t>
            </a:r>
            <a:r>
              <a:rPr lang="el-GR" dirty="0"/>
              <a:t>μερίδες</a:t>
            </a:r>
            <a:endParaRPr lang="da-DK" dirty="0"/>
          </a:p>
          <a:p>
            <a:pPr marL="0" indent="0">
              <a:buNone/>
            </a:pPr>
            <a:endParaRPr lang="en-GB" dirty="0"/>
          </a:p>
        </p:txBody>
      </p:sp>
    </p:spTree>
    <p:extLst>
      <p:ext uri="{BB962C8B-B14F-4D97-AF65-F5344CB8AC3E}">
        <p14:creationId xmlns:p14="http://schemas.microsoft.com/office/powerpoint/2010/main" val="322350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5400" err="1">
                <a:solidFill>
                  <a:srgbClr val="B3186D"/>
                </a:solidFill>
                <a:ea typeface="+mj-lt"/>
                <a:cs typeface="+mj-lt"/>
              </a:rPr>
              <a:t>Γι</a:t>
            </a:r>
            <a:r>
              <a:rPr lang="en-US" sz="5400">
                <a:solidFill>
                  <a:srgbClr val="B3186D"/>
                </a:solidFill>
                <a:ea typeface="+mj-lt"/>
                <a:cs typeface="+mj-lt"/>
              </a:rPr>
              <a:t>α</a:t>
            </a:r>
            <a:r>
              <a:rPr lang="en-US" sz="5400" err="1">
                <a:solidFill>
                  <a:srgbClr val="B3186D"/>
                </a:solidFill>
                <a:ea typeface="+mj-lt"/>
                <a:cs typeface="+mj-lt"/>
              </a:rPr>
              <a:t>τί</a:t>
            </a:r>
            <a:r>
              <a:rPr lang="en-US" sz="5400">
                <a:solidFill>
                  <a:srgbClr val="B3186D"/>
                </a:solidFill>
                <a:ea typeface="+mj-lt"/>
                <a:cs typeface="+mj-lt"/>
              </a:rPr>
              <a:t> </a:t>
            </a:r>
            <a:r>
              <a:rPr lang="en-US" sz="5400" err="1">
                <a:solidFill>
                  <a:srgbClr val="B3186D"/>
                </a:solidFill>
                <a:ea typeface="+mj-lt"/>
                <a:cs typeface="+mj-lt"/>
              </a:rPr>
              <a:t>είν</a:t>
            </a:r>
            <a:r>
              <a:rPr lang="en-US" sz="5400">
                <a:solidFill>
                  <a:srgbClr val="B3186D"/>
                </a:solidFill>
                <a:ea typeface="+mj-lt"/>
                <a:cs typeface="+mj-lt"/>
              </a:rPr>
              <a:t>αι </a:t>
            </a:r>
            <a:r>
              <a:rPr lang="en-US" sz="5400" err="1">
                <a:solidFill>
                  <a:srgbClr val="B3186D"/>
                </a:solidFill>
                <a:ea typeface="+mj-lt"/>
                <a:cs typeface="+mj-lt"/>
              </a:rPr>
              <a:t>σημ</a:t>
            </a:r>
            <a:r>
              <a:rPr lang="en-US" sz="5400">
                <a:solidFill>
                  <a:srgbClr val="B3186D"/>
                </a:solidFill>
                <a:ea typeface="+mj-lt"/>
                <a:cs typeface="+mj-lt"/>
              </a:rPr>
              <a:t>α</a:t>
            </a:r>
            <a:r>
              <a:rPr lang="en-US" sz="5400" err="1">
                <a:solidFill>
                  <a:srgbClr val="B3186D"/>
                </a:solidFill>
                <a:ea typeface="+mj-lt"/>
                <a:cs typeface="+mj-lt"/>
              </a:rPr>
              <a:t>ντικό</a:t>
            </a:r>
            <a:r>
              <a:rPr lang="en-US" sz="5400">
                <a:solidFill>
                  <a:srgbClr val="B3186D"/>
                </a:solidFill>
                <a:ea typeface="+mj-lt"/>
                <a:cs typeface="+mj-lt"/>
              </a:rPr>
              <a:t> </a:t>
            </a:r>
            <a:r>
              <a:rPr lang="en-US" sz="5400" err="1">
                <a:solidFill>
                  <a:srgbClr val="B3186D"/>
                </a:solidFill>
                <a:ea typeface="+mj-lt"/>
                <a:cs typeface="+mj-lt"/>
              </a:rPr>
              <a:t>το</a:t>
            </a:r>
            <a:r>
              <a:rPr lang="en-US" sz="5400">
                <a:solidFill>
                  <a:srgbClr val="B3186D"/>
                </a:solidFill>
                <a:ea typeface="+mj-lt"/>
                <a:cs typeface="+mj-lt"/>
              </a:rPr>
              <a:t> </a:t>
            </a:r>
            <a:r>
              <a:rPr lang="en-US" sz="5400" err="1">
                <a:solidFill>
                  <a:srgbClr val="B3186D"/>
                </a:solidFill>
                <a:ea typeface="+mj-lt"/>
                <a:cs typeface="+mj-lt"/>
              </a:rPr>
              <a:t>ιώδιο</a:t>
            </a:r>
            <a:r>
              <a:rPr lang="en-US" sz="5400">
                <a:solidFill>
                  <a:srgbClr val="B3186D"/>
                </a:solidFill>
                <a:ea typeface="+mj-lt"/>
                <a:cs typeface="+mj-lt"/>
              </a:rPr>
              <a:t>;</a:t>
            </a:r>
            <a:endParaRPr lang="en-US"/>
          </a:p>
        </p:txBody>
      </p:sp>
      <p:sp>
        <p:nvSpPr>
          <p:cNvPr id="3" name="Pladsholder til indhold 2"/>
          <p:cNvSpPr>
            <a:spLocks noGrp="1"/>
          </p:cNvSpPr>
          <p:nvPr>
            <p:ph idx="1"/>
          </p:nvPr>
        </p:nvSpPr>
        <p:spPr/>
        <p:txBody>
          <a:bodyPr/>
          <a:lstStyle/>
          <a:p>
            <a:pPr marL="0" indent="0">
              <a:buNone/>
            </a:pPr>
            <a:r>
              <a:rPr lang="el-GR"/>
              <a:t>Το ιώδιο χρειάζεται πριν τη γέννησή σου, κατά την παιδική σου ηλικία, και όταν μια γυναίκα θα θέλει να αποκτήσει ένα μωρό.</a:t>
            </a:r>
            <a:endParaRPr lang="en-US"/>
          </a:p>
        </p:txBody>
      </p:sp>
      <p:pic>
        <p:nvPicPr>
          <p:cNvPr id="5" name="Picture 4">
            <a:extLst>
              <a:ext uri="{FF2B5EF4-FFF2-40B4-BE49-F238E27FC236}">
                <a16:creationId xmlns="" xmlns:a16="http://schemas.microsoft.com/office/drawing/2014/main" id="{6125A5B1-3688-102F-BB6B-01CF38A587A9}"/>
              </a:ext>
            </a:extLst>
          </p:cNvPr>
          <p:cNvPicPr>
            <a:picLocks noChangeAspect="1"/>
          </p:cNvPicPr>
          <p:nvPr/>
        </p:nvPicPr>
        <p:blipFill>
          <a:blip r:embed="rId3"/>
          <a:stretch>
            <a:fillRect/>
          </a:stretch>
        </p:blipFill>
        <p:spPr>
          <a:xfrm>
            <a:off x="1713478" y="2764347"/>
            <a:ext cx="8287966" cy="3317132"/>
          </a:xfrm>
          <a:prstGeom prst="rect">
            <a:avLst/>
          </a:prstGeom>
        </p:spPr>
      </p:pic>
    </p:spTree>
    <p:extLst>
      <p:ext uri="{BB962C8B-B14F-4D97-AF65-F5344CB8AC3E}">
        <p14:creationId xmlns:p14="http://schemas.microsoft.com/office/powerpoint/2010/main" val="356601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lstStyle/>
          <a:p>
            <a:pPr marL="0" indent="0">
              <a:buNone/>
            </a:pPr>
            <a:r>
              <a:rPr lang="en-GB" b="1" dirty="0"/>
              <a:t>A7: </a:t>
            </a:r>
            <a:r>
              <a:rPr lang="el-GR" b="1" dirty="0"/>
              <a:t>Πόσα ή πόσο πολύ</a:t>
            </a:r>
            <a:r>
              <a:rPr lang="en-US" b="1" dirty="0"/>
              <a:t>;</a:t>
            </a:r>
            <a:endParaRPr lang="da-DK" dirty="0"/>
          </a:p>
          <a:p>
            <a:pPr marL="0" indent="0">
              <a:buNone/>
            </a:pPr>
            <a:r>
              <a:rPr lang="el-GR" dirty="0"/>
              <a:t>Πόσες μερίδες λευκού ψαριού πρέπει να τρώτε την ημέρα για να έχετε αρκετό ιώδιο ως έφηβος</a:t>
            </a:r>
            <a:r>
              <a:rPr lang="en-US" dirty="0"/>
              <a:t>;</a:t>
            </a:r>
            <a:endParaRPr lang="da-DK" dirty="0"/>
          </a:p>
          <a:p>
            <a:pPr lvl="0">
              <a:buFont typeface="Wingdings" panose="05000000000000000000" pitchFamily="2" charset="2"/>
              <a:buChar char="ü"/>
            </a:pPr>
            <a:r>
              <a:rPr lang="en-GB" dirty="0">
                <a:solidFill>
                  <a:schemeClr val="accent6">
                    <a:lumMod val="75000"/>
                  </a:schemeClr>
                </a:solidFill>
              </a:rPr>
              <a:t> 1 </a:t>
            </a:r>
            <a:r>
              <a:rPr lang="el-GR" dirty="0">
                <a:solidFill>
                  <a:schemeClr val="accent6">
                    <a:lumMod val="75000"/>
                  </a:schemeClr>
                </a:solidFill>
              </a:rPr>
              <a:t>μερίδα</a:t>
            </a:r>
            <a:endParaRPr lang="da-DK" dirty="0">
              <a:solidFill>
                <a:schemeClr val="accent6">
                  <a:lumMod val="75000"/>
                </a:schemeClr>
              </a:solidFill>
            </a:endParaRPr>
          </a:p>
          <a:p>
            <a:pPr lvl="0">
              <a:buFont typeface="Wingdings" panose="05000000000000000000" pitchFamily="2" charset="2"/>
              <a:buChar char="q"/>
            </a:pPr>
            <a:r>
              <a:rPr lang="en-GB" dirty="0"/>
              <a:t> 2 </a:t>
            </a:r>
            <a:r>
              <a:rPr lang="el-GR" dirty="0"/>
              <a:t>μερίδες</a:t>
            </a:r>
            <a:endParaRPr lang="da-DK" dirty="0"/>
          </a:p>
          <a:p>
            <a:pPr lvl="0">
              <a:buFont typeface="Wingdings" panose="05000000000000000000" pitchFamily="2" charset="2"/>
              <a:buChar char="q"/>
            </a:pPr>
            <a:r>
              <a:rPr lang="en-GB" dirty="0"/>
              <a:t> 3 </a:t>
            </a:r>
            <a:r>
              <a:rPr lang="el-GR" dirty="0"/>
              <a:t>μερίδες</a:t>
            </a:r>
            <a:endParaRPr lang="da-DK" dirty="0"/>
          </a:p>
          <a:p>
            <a:pPr lvl="0">
              <a:buFont typeface="Wingdings" panose="05000000000000000000" pitchFamily="2" charset="2"/>
              <a:buChar char="q"/>
            </a:pPr>
            <a:r>
              <a:rPr lang="en-GB" dirty="0"/>
              <a:t> 4 </a:t>
            </a:r>
            <a:r>
              <a:rPr lang="el-GR" dirty="0"/>
              <a:t>μερίδες</a:t>
            </a:r>
            <a:endParaRPr lang="da-DK" dirty="0"/>
          </a:p>
          <a:p>
            <a:pPr marL="0" indent="0">
              <a:buNone/>
            </a:pPr>
            <a:endParaRPr lang="en-GB" dirty="0"/>
          </a:p>
        </p:txBody>
      </p:sp>
    </p:spTree>
    <p:extLst>
      <p:ext uri="{BB962C8B-B14F-4D97-AF65-F5344CB8AC3E}">
        <p14:creationId xmlns:p14="http://schemas.microsoft.com/office/powerpoint/2010/main" val="59157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lstStyle/>
          <a:p>
            <a:pPr marL="0" indent="0">
              <a:buNone/>
            </a:pPr>
            <a:r>
              <a:rPr lang="en-GB" b="1" dirty="0"/>
              <a:t>A7: </a:t>
            </a:r>
            <a:r>
              <a:rPr lang="el-GR" b="1" dirty="0"/>
              <a:t>Πόσα ή πόσο πολύ</a:t>
            </a:r>
            <a:r>
              <a:rPr lang="en-US" b="1" dirty="0"/>
              <a:t>;</a:t>
            </a:r>
            <a:endParaRPr lang="da-DK" dirty="0"/>
          </a:p>
          <a:p>
            <a:pPr marL="0" indent="0">
              <a:buNone/>
            </a:pPr>
            <a:r>
              <a:rPr lang="el-GR" dirty="0"/>
              <a:t>Πόσα ποτήρια αγελαδινό γάλα πρέπει να πίνετε την ημέρα για να έχετε αρκετό ιώδιο ως έφηβος; </a:t>
            </a:r>
            <a:endParaRPr lang="da-DK" dirty="0"/>
          </a:p>
          <a:p>
            <a:pPr lvl="0">
              <a:buFont typeface="Wingdings" panose="05000000000000000000" pitchFamily="2" charset="2"/>
              <a:buChar char="q"/>
            </a:pPr>
            <a:r>
              <a:rPr lang="en-GB" dirty="0"/>
              <a:t> 1 </a:t>
            </a:r>
            <a:r>
              <a:rPr lang="el-GR" dirty="0"/>
              <a:t>½ ποτήρι γάλα</a:t>
            </a:r>
            <a:endParaRPr lang="da-DK" dirty="0"/>
          </a:p>
          <a:p>
            <a:pPr lvl="0">
              <a:buFont typeface="Wingdings" panose="05000000000000000000" pitchFamily="2" charset="2"/>
              <a:buChar char="q"/>
            </a:pPr>
            <a:r>
              <a:rPr lang="en-GB" dirty="0"/>
              <a:t> 2</a:t>
            </a:r>
            <a:r>
              <a:rPr lang="el-GR" dirty="0"/>
              <a:t> ποτήρια γάλα</a:t>
            </a:r>
            <a:endParaRPr lang="da-DK" dirty="0"/>
          </a:p>
          <a:p>
            <a:pPr lvl="0">
              <a:buFont typeface="Wingdings" panose="05000000000000000000" pitchFamily="2" charset="2"/>
              <a:buChar char="q"/>
            </a:pPr>
            <a:r>
              <a:rPr lang="da-DK" dirty="0"/>
              <a:t> </a:t>
            </a:r>
            <a:r>
              <a:rPr lang="el-GR" dirty="0"/>
              <a:t>2 ½ ποτήρια γάλα</a:t>
            </a:r>
            <a:endParaRPr lang="en-GB" dirty="0"/>
          </a:p>
          <a:p>
            <a:pPr lvl="0">
              <a:buFont typeface="Wingdings" panose="05000000000000000000" pitchFamily="2" charset="2"/>
              <a:buChar char="q"/>
            </a:pPr>
            <a:r>
              <a:rPr lang="da-DK" dirty="0"/>
              <a:t> </a:t>
            </a:r>
            <a:r>
              <a:rPr lang="el-GR" dirty="0"/>
              <a:t>5 ποτήρια γάλα</a:t>
            </a:r>
            <a:endParaRPr lang="da-DK" dirty="0"/>
          </a:p>
          <a:p>
            <a:pPr marL="0" indent="0">
              <a:buNone/>
            </a:pPr>
            <a:endParaRPr lang="en-GB" dirty="0"/>
          </a:p>
        </p:txBody>
      </p:sp>
    </p:spTree>
    <p:extLst>
      <p:ext uri="{BB962C8B-B14F-4D97-AF65-F5344CB8AC3E}">
        <p14:creationId xmlns:p14="http://schemas.microsoft.com/office/powerpoint/2010/main" val="587748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Ενότητα</a:t>
            </a:r>
            <a:r>
              <a:rPr lang="en-GB">
                <a:solidFill>
                  <a:srgbClr val="B3186D"/>
                </a:solidFill>
                <a:latin typeface="Sans open"/>
                <a:ea typeface="Calibri" panose="020F0502020204030204" pitchFamily="34" charset="0"/>
                <a:cs typeface="Times New Roman" panose="02020603050405020304" pitchFamily="18" charset="0"/>
              </a:rPr>
              <a:t> A </a:t>
            </a:r>
            <a:r>
              <a:rPr lang="el-GR">
                <a:solidFill>
                  <a:srgbClr val="B3186D"/>
                </a:solidFill>
                <a:latin typeface="Sans open"/>
                <a:ea typeface="Calibri" panose="020F0502020204030204" pitchFamily="34" charset="0"/>
                <a:cs typeface="Times New Roman" panose="02020603050405020304" pitchFamily="18" charset="0"/>
              </a:rPr>
              <a:t>ασκήσεις</a:t>
            </a:r>
            <a:r>
              <a:rPr lang="da-DK">
                <a:solidFill>
                  <a:srgbClr val="B3186D"/>
                </a:solidFill>
                <a:latin typeface="Sans open"/>
                <a:ea typeface="Calibri" panose="020F0502020204030204" pitchFamily="34" charset="0"/>
                <a:cs typeface="Times New Roman" panose="02020603050405020304" pitchFamily="18" charset="0"/>
              </a:rPr>
              <a:t> - </a:t>
            </a:r>
            <a:r>
              <a:rPr lang="el-GR">
                <a:solidFill>
                  <a:srgbClr val="B3186D"/>
                </a:solidFill>
                <a:latin typeface="Sans open"/>
                <a:ea typeface="Calibri" panose="020F0502020204030204" pitchFamily="34" charset="0"/>
                <a:cs typeface="Times New Roman" panose="02020603050405020304" pitchFamily="18" charset="0"/>
              </a:rPr>
              <a:t>απαντήσεις</a:t>
            </a:r>
            <a:endParaRPr lang="en-GB"/>
          </a:p>
        </p:txBody>
      </p:sp>
      <p:sp>
        <p:nvSpPr>
          <p:cNvPr id="3" name="Content Placeholder 2"/>
          <p:cNvSpPr>
            <a:spLocks noGrp="1"/>
          </p:cNvSpPr>
          <p:nvPr>
            <p:ph idx="1"/>
          </p:nvPr>
        </p:nvSpPr>
        <p:spPr/>
        <p:txBody>
          <a:bodyPr/>
          <a:lstStyle/>
          <a:p>
            <a:pPr marL="0" indent="0">
              <a:buNone/>
            </a:pPr>
            <a:r>
              <a:rPr lang="en-GB" b="1" dirty="0"/>
              <a:t>A7: </a:t>
            </a:r>
            <a:r>
              <a:rPr lang="el-GR" b="1" dirty="0"/>
              <a:t>Πόσα ή πόσο πολύ</a:t>
            </a:r>
            <a:r>
              <a:rPr lang="en-US" b="1" dirty="0"/>
              <a:t>;</a:t>
            </a:r>
            <a:endParaRPr lang="da-DK" dirty="0"/>
          </a:p>
          <a:p>
            <a:pPr marL="0" indent="0">
              <a:buNone/>
            </a:pPr>
            <a:r>
              <a:rPr lang="el-GR" dirty="0"/>
              <a:t>Πόσα ποτήρια αγελαδινό γάλα πρέπει να πίνετε την ημέρα για να έχετε αρκετό ιώδιο ως έφηβος; </a:t>
            </a:r>
            <a:endParaRPr lang="da-DK" dirty="0"/>
          </a:p>
          <a:p>
            <a:pPr lvl="0">
              <a:buFont typeface="Wingdings" panose="05000000000000000000" pitchFamily="2" charset="2"/>
              <a:buChar char="q"/>
            </a:pPr>
            <a:r>
              <a:rPr lang="en-GB" dirty="0"/>
              <a:t> 1 </a:t>
            </a:r>
            <a:r>
              <a:rPr lang="el-GR" dirty="0"/>
              <a:t>½ ποτήρι γάλα</a:t>
            </a:r>
            <a:endParaRPr lang="da-DK" dirty="0"/>
          </a:p>
          <a:p>
            <a:pPr lvl="0">
              <a:buFont typeface="Wingdings" panose="05000000000000000000" pitchFamily="2" charset="2"/>
              <a:buChar char="q"/>
            </a:pPr>
            <a:r>
              <a:rPr lang="en-GB" dirty="0"/>
              <a:t> 2</a:t>
            </a:r>
            <a:r>
              <a:rPr lang="el-GR" dirty="0"/>
              <a:t> ποτήρια γάλα</a:t>
            </a:r>
            <a:endParaRPr lang="da-DK" dirty="0"/>
          </a:p>
          <a:p>
            <a:pPr lvl="0">
              <a:buFont typeface="Wingdings" panose="05000000000000000000" pitchFamily="2" charset="2"/>
              <a:buChar char="q"/>
            </a:pPr>
            <a:r>
              <a:rPr lang="da-DK" dirty="0"/>
              <a:t> </a:t>
            </a:r>
            <a:r>
              <a:rPr lang="el-GR" dirty="0"/>
              <a:t>2 ½ ποτήρια γάλα</a:t>
            </a:r>
            <a:endParaRPr lang="en-GB" dirty="0"/>
          </a:p>
          <a:p>
            <a:pPr lvl="0">
              <a:buFont typeface="Wingdings" panose="05000000000000000000" pitchFamily="2" charset="2"/>
              <a:buChar char="ü"/>
            </a:pPr>
            <a:r>
              <a:rPr lang="da-DK" dirty="0">
                <a:solidFill>
                  <a:schemeClr val="accent6">
                    <a:lumMod val="75000"/>
                  </a:schemeClr>
                </a:solidFill>
              </a:rPr>
              <a:t> </a:t>
            </a:r>
            <a:r>
              <a:rPr lang="el-GR" dirty="0">
                <a:solidFill>
                  <a:schemeClr val="accent6">
                    <a:lumMod val="75000"/>
                  </a:schemeClr>
                </a:solidFill>
              </a:rPr>
              <a:t>5 ποτήρια γάλα</a:t>
            </a:r>
            <a:endParaRPr lang="da-DK" dirty="0">
              <a:solidFill>
                <a:schemeClr val="accent6">
                  <a:lumMod val="75000"/>
                </a:schemeClr>
              </a:solidFill>
            </a:endParaRPr>
          </a:p>
          <a:p>
            <a:pPr marL="0" indent="0">
              <a:buNone/>
            </a:pPr>
            <a:endParaRPr lang="en-GB" dirty="0"/>
          </a:p>
        </p:txBody>
      </p:sp>
    </p:spTree>
    <p:extLst>
      <p:ext uri="{BB962C8B-B14F-4D97-AF65-F5344CB8AC3E}">
        <p14:creationId xmlns:p14="http://schemas.microsoft.com/office/powerpoint/2010/main" val="3293692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raphic 925">
            <a:extLst>
              <a:ext uri="{FF2B5EF4-FFF2-40B4-BE49-F238E27FC236}">
                <a16:creationId xmlns="" xmlns:a16="http://schemas.microsoft.com/office/drawing/2014/main" id="{4CAF0AEF-171D-A6D4-D76A-656FA9F66839}"/>
              </a:ext>
            </a:extLst>
          </p:cNvPr>
          <p:cNvSpPr/>
          <p:nvPr/>
        </p:nvSpPr>
        <p:spPr>
          <a:xfrm>
            <a:off x="565607" y="2157841"/>
            <a:ext cx="5421630" cy="125545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33" name="Graphic 926">
            <a:extLst>
              <a:ext uri="{FF2B5EF4-FFF2-40B4-BE49-F238E27FC236}">
                <a16:creationId xmlns="" xmlns:a16="http://schemas.microsoft.com/office/drawing/2014/main" id="{1A3302B6-5698-18A7-7BB2-D1F40A01273A}"/>
              </a:ext>
            </a:extLst>
          </p:cNvPr>
          <p:cNvSpPr/>
          <p:nvPr/>
        </p:nvSpPr>
        <p:spPr>
          <a:xfrm>
            <a:off x="565607" y="2157842"/>
            <a:ext cx="5421630" cy="1255458"/>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4" name="Graphic 927">
            <a:extLst>
              <a:ext uri="{FF2B5EF4-FFF2-40B4-BE49-F238E27FC236}">
                <a16:creationId xmlns="" xmlns:a16="http://schemas.microsoft.com/office/drawing/2014/main" id="{77E94E36-7260-7A92-9A47-6F4C5E0636EF}"/>
              </a:ext>
            </a:extLst>
          </p:cNvPr>
          <p:cNvSpPr/>
          <p:nvPr/>
        </p:nvSpPr>
        <p:spPr>
          <a:xfrm>
            <a:off x="756107" y="1998530"/>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a:p>
        </p:txBody>
      </p:sp>
      <p:sp>
        <p:nvSpPr>
          <p:cNvPr id="2" name="Titel 1"/>
          <p:cNvSpPr>
            <a:spLocks noGrp="1"/>
          </p:cNvSpPr>
          <p:nvPr>
            <p:ph type="title"/>
          </p:nvPr>
        </p:nvSpPr>
        <p:spPr>
          <a:xfrm>
            <a:off x="838200" y="-9960"/>
            <a:ext cx="10515600" cy="1325563"/>
          </a:xfrm>
        </p:spPr>
        <p:txBody>
          <a:bodyPr>
            <a:normAutofit/>
          </a:bodyPr>
          <a:lstStyle/>
          <a:p>
            <a:r>
              <a:rPr lang="el-GR" sz="3200" dirty="0">
                <a:solidFill>
                  <a:srgbClr val="B3186D"/>
                </a:solidFill>
                <a:latin typeface="Sans open"/>
                <a:ea typeface="Calibri" panose="020F0502020204030204" pitchFamily="34" charset="0"/>
                <a:cs typeface="Times New Roman" panose="02020603050405020304" pitchFamily="18" charset="0"/>
              </a:rPr>
              <a:t>Ομαδικές ασκήσεις στην Ενότητα Β</a:t>
            </a:r>
            <a:endParaRPr lang="en-GB" sz="3200" dirty="0">
              <a:solidFill>
                <a:srgbClr val="B3186D"/>
              </a:solidFill>
              <a:latin typeface="Sans open"/>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 xmlns:a16="http://schemas.microsoft.com/office/drawing/2014/main" id="{4FA1C972-1D45-80D1-8E82-891DE29D0174}"/>
              </a:ext>
            </a:extLst>
          </p:cNvPr>
          <p:cNvSpPr txBox="1"/>
          <p:nvPr/>
        </p:nvSpPr>
        <p:spPr>
          <a:xfrm>
            <a:off x="448512" y="2005942"/>
            <a:ext cx="5561972" cy="1182183"/>
          </a:xfrm>
          <a:prstGeom prst="rect">
            <a:avLst/>
          </a:prstGeom>
          <a:noFill/>
        </p:spPr>
        <p:txBody>
          <a:bodyPr wrap="square">
            <a:spAutoFit/>
          </a:bodyPr>
          <a:lstStyle/>
          <a:p>
            <a:pPr marL="412750">
              <a:spcBef>
                <a:spcPts val="140"/>
              </a:spcBef>
              <a:spcAft>
                <a:spcPts val="0"/>
              </a:spcAft>
            </a:pPr>
            <a:r>
              <a:rPr lang="el-GR" sz="1000" b="1" spc="-10" dirty="0">
                <a:solidFill>
                  <a:srgbClr val="FFFFFF"/>
                </a:solidFill>
                <a:latin typeface="Noto Sans" panose="020B0502040504020204" pitchFamily="34" charset="0"/>
                <a:ea typeface="Noto Sans" panose="020B0502040504020204" pitchFamily="34" charset="0"/>
              </a:rPr>
              <a:t>Άσκηση</a:t>
            </a:r>
            <a:endParaRPr lang="da-DK" sz="1050" dirty="0">
              <a:effectLst/>
              <a:latin typeface="Noto Sans" panose="020B0502040504020204" pitchFamily="34" charset="0"/>
              <a:ea typeface="Noto Sans" panose="020B0502040504020204" pitchFamily="34" charset="0"/>
            </a:endParaRPr>
          </a:p>
          <a:p>
            <a:pPr marL="732155" marR="255270">
              <a:lnSpc>
                <a:spcPct val="105000"/>
              </a:lnSpc>
              <a:spcBef>
                <a:spcPts val="875"/>
              </a:spcBef>
              <a:spcAft>
                <a:spcPts val="0"/>
              </a:spcAft>
            </a:pPr>
            <a:r>
              <a:rPr lang="el-GR" sz="900" dirty="0">
                <a:solidFill>
                  <a:srgbClr val="00B9F1"/>
                </a:solidFill>
                <a:effectLst/>
                <a:latin typeface="Noto Sans" panose="020B0502040504020204" pitchFamily="34" charset="0"/>
                <a:ea typeface="Noto Sans" panose="020B0502040504020204" pitchFamily="34" charset="0"/>
              </a:rPr>
              <a:t>Συνεργάσου με τους συμμαθητές σας για να δημιουργήσεις ένα ερωτηματολόγιο που θα ρωτά την οικογένεια και τους φίλους σου ή άτομα από το περιβάλλον σου για το ιώδιο και πώς αυτό επηρεάζει την υγεία τους.</a:t>
            </a:r>
          </a:p>
          <a:p>
            <a:pPr marL="732155" marR="255270">
              <a:lnSpc>
                <a:spcPct val="105000"/>
              </a:lnSpc>
              <a:spcBef>
                <a:spcPts val="875"/>
              </a:spcBef>
              <a:spcAft>
                <a:spcPts val="0"/>
              </a:spcAft>
            </a:pPr>
            <a:r>
              <a:rPr lang="el-GR" sz="800" b="1" dirty="0">
                <a:solidFill>
                  <a:srgbClr val="00B9F1"/>
                </a:solidFill>
                <a:effectLst/>
                <a:latin typeface="Noto Sans" panose="020B0502040504020204" pitchFamily="34" charset="0"/>
                <a:ea typeface="Noto Sans" panose="020B0502040504020204" pitchFamily="34" charset="0"/>
              </a:rPr>
              <a:t>Πώς να φτιάξεις ένα ερωτηματολόγιο και πώς να κάνεις τη μελέτη΄΄΄΄΄΄</a:t>
            </a:r>
            <a:r>
              <a:rPr lang="en-US" sz="800" b="1" dirty="0">
                <a:solidFill>
                  <a:srgbClr val="00B9F1"/>
                </a:solidFill>
                <a:latin typeface="Noto Sans" panose="020B0502040504020204" pitchFamily="34" charset="0"/>
                <a:ea typeface="Noto Sans" panose="020B0502040504020204" pitchFamily="34" charset="0"/>
              </a:rPr>
              <a:t>;</a:t>
            </a:r>
            <a:r>
              <a:rPr lang="en-US" sz="800" b="1" dirty="0">
                <a:solidFill>
                  <a:srgbClr val="00B9F1"/>
                </a:solidFill>
                <a:effectLst/>
                <a:latin typeface="Noto Sans" panose="020B0502040504020204" pitchFamily="34" charset="0"/>
                <a:ea typeface="Noto Sans" panose="020B0502040504020204" pitchFamily="34" charset="0"/>
              </a:rPr>
              <a:t> </a:t>
            </a:r>
            <a:r>
              <a:rPr lang="el-GR" sz="800" b="1" dirty="0">
                <a:solidFill>
                  <a:srgbClr val="00B9F1"/>
                </a:solidFill>
                <a:latin typeface="Noto Sans" panose="020B0502040504020204" pitchFamily="34" charset="0"/>
                <a:ea typeface="Noto Sans" panose="020B0502040504020204" pitchFamily="34" charset="0"/>
              </a:rPr>
              <a:t>Δες περισσότερα στην πλατφόρμα της αλφαβήτα του ιωδίου.</a:t>
            </a:r>
            <a:endParaRPr lang="da-DK" sz="1000" dirty="0">
              <a:effectLst/>
              <a:latin typeface="Noto Sans" panose="020B0502040504020204" pitchFamily="34" charset="0"/>
              <a:ea typeface="Noto Sans" panose="020B0502040504020204" pitchFamily="34" charset="0"/>
            </a:endParaRPr>
          </a:p>
        </p:txBody>
      </p:sp>
      <p:sp>
        <p:nvSpPr>
          <p:cNvPr id="135" name="Graphic 937">
            <a:extLst>
              <a:ext uri="{FF2B5EF4-FFF2-40B4-BE49-F238E27FC236}">
                <a16:creationId xmlns="" xmlns:a16="http://schemas.microsoft.com/office/drawing/2014/main" id="{1062E9F1-75E5-09D7-7EF7-B1CB1330C622}"/>
              </a:ext>
            </a:extLst>
          </p:cNvPr>
          <p:cNvSpPr/>
          <p:nvPr/>
        </p:nvSpPr>
        <p:spPr>
          <a:xfrm>
            <a:off x="641807" y="2393427"/>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a:p>
        </p:txBody>
      </p:sp>
      <p:sp>
        <p:nvSpPr>
          <p:cNvPr id="136" name="Graphic 925">
            <a:extLst>
              <a:ext uri="{FF2B5EF4-FFF2-40B4-BE49-F238E27FC236}">
                <a16:creationId xmlns="" xmlns:a16="http://schemas.microsoft.com/office/drawing/2014/main" id="{F448BC9F-4F07-554B-CCEF-6FA9091EB0C5}"/>
              </a:ext>
            </a:extLst>
          </p:cNvPr>
          <p:cNvSpPr/>
          <p:nvPr/>
        </p:nvSpPr>
        <p:spPr>
          <a:xfrm>
            <a:off x="6504411" y="2090400"/>
            <a:ext cx="5421630" cy="9906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37" name="Graphic 926">
            <a:extLst>
              <a:ext uri="{FF2B5EF4-FFF2-40B4-BE49-F238E27FC236}">
                <a16:creationId xmlns="" xmlns:a16="http://schemas.microsoft.com/office/drawing/2014/main" id="{CB5067DC-AE62-0769-EE3B-617F18CED376}"/>
              </a:ext>
            </a:extLst>
          </p:cNvPr>
          <p:cNvSpPr/>
          <p:nvPr/>
        </p:nvSpPr>
        <p:spPr>
          <a:xfrm>
            <a:off x="6504411" y="2090400"/>
            <a:ext cx="5421630" cy="9906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8" name="Graphic 927">
            <a:extLst>
              <a:ext uri="{FF2B5EF4-FFF2-40B4-BE49-F238E27FC236}">
                <a16:creationId xmlns="" xmlns:a16="http://schemas.microsoft.com/office/drawing/2014/main" id="{088796EA-1EBF-933F-D016-01EAC2A6C055}"/>
              </a:ext>
            </a:extLst>
          </p:cNvPr>
          <p:cNvSpPr/>
          <p:nvPr/>
        </p:nvSpPr>
        <p:spPr>
          <a:xfrm>
            <a:off x="6694911" y="1931088"/>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a:p>
        </p:txBody>
      </p:sp>
      <p:sp>
        <p:nvSpPr>
          <p:cNvPr id="140" name="Graphic 937">
            <a:extLst>
              <a:ext uri="{FF2B5EF4-FFF2-40B4-BE49-F238E27FC236}">
                <a16:creationId xmlns="" xmlns:a16="http://schemas.microsoft.com/office/drawing/2014/main" id="{6636F75C-6635-D77A-6D20-924A5239129D}"/>
              </a:ext>
            </a:extLst>
          </p:cNvPr>
          <p:cNvSpPr/>
          <p:nvPr/>
        </p:nvSpPr>
        <p:spPr>
          <a:xfrm>
            <a:off x="6580611" y="2325985"/>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a:p>
        </p:txBody>
      </p:sp>
      <p:sp>
        <p:nvSpPr>
          <p:cNvPr id="146" name="Graphic 925">
            <a:extLst>
              <a:ext uri="{FF2B5EF4-FFF2-40B4-BE49-F238E27FC236}">
                <a16:creationId xmlns="" xmlns:a16="http://schemas.microsoft.com/office/drawing/2014/main" id="{3267B911-2322-934E-E132-5E735D0DCD8C}"/>
              </a:ext>
            </a:extLst>
          </p:cNvPr>
          <p:cNvSpPr/>
          <p:nvPr/>
        </p:nvSpPr>
        <p:spPr>
          <a:xfrm>
            <a:off x="575930" y="4494460"/>
            <a:ext cx="5421630" cy="892706"/>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47" name="Graphic 926">
            <a:extLst>
              <a:ext uri="{FF2B5EF4-FFF2-40B4-BE49-F238E27FC236}">
                <a16:creationId xmlns="" xmlns:a16="http://schemas.microsoft.com/office/drawing/2014/main" id="{3B7606FB-C1F8-F6EB-EA04-41EE2D861BE3}"/>
              </a:ext>
            </a:extLst>
          </p:cNvPr>
          <p:cNvSpPr/>
          <p:nvPr/>
        </p:nvSpPr>
        <p:spPr>
          <a:xfrm>
            <a:off x="575930" y="4494460"/>
            <a:ext cx="5421630" cy="90876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48" name="Graphic 927">
            <a:extLst>
              <a:ext uri="{FF2B5EF4-FFF2-40B4-BE49-F238E27FC236}">
                <a16:creationId xmlns="" xmlns:a16="http://schemas.microsoft.com/office/drawing/2014/main" id="{0634E604-1321-06BF-029B-547213BBF9CB}"/>
              </a:ext>
            </a:extLst>
          </p:cNvPr>
          <p:cNvSpPr/>
          <p:nvPr/>
        </p:nvSpPr>
        <p:spPr>
          <a:xfrm>
            <a:off x="797429" y="4338015"/>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a:p>
        </p:txBody>
      </p:sp>
      <p:sp>
        <p:nvSpPr>
          <p:cNvPr id="150" name="Graphic 937">
            <a:extLst>
              <a:ext uri="{FF2B5EF4-FFF2-40B4-BE49-F238E27FC236}">
                <a16:creationId xmlns="" xmlns:a16="http://schemas.microsoft.com/office/drawing/2014/main" id="{BE965160-A283-7916-2D82-829540D880AE}"/>
              </a:ext>
            </a:extLst>
          </p:cNvPr>
          <p:cNvSpPr/>
          <p:nvPr/>
        </p:nvSpPr>
        <p:spPr>
          <a:xfrm>
            <a:off x="652130" y="4730045"/>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a:p>
        </p:txBody>
      </p:sp>
      <p:sp>
        <p:nvSpPr>
          <p:cNvPr id="151" name="Graphic 925">
            <a:extLst>
              <a:ext uri="{FF2B5EF4-FFF2-40B4-BE49-F238E27FC236}">
                <a16:creationId xmlns="" xmlns:a16="http://schemas.microsoft.com/office/drawing/2014/main" id="{45686A53-060C-5984-B147-417A594B3894}"/>
              </a:ext>
            </a:extLst>
          </p:cNvPr>
          <p:cNvSpPr/>
          <p:nvPr/>
        </p:nvSpPr>
        <p:spPr>
          <a:xfrm>
            <a:off x="6388777" y="4224290"/>
            <a:ext cx="5421630" cy="117860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52" name="Graphic 926">
            <a:extLst>
              <a:ext uri="{FF2B5EF4-FFF2-40B4-BE49-F238E27FC236}">
                <a16:creationId xmlns="" xmlns:a16="http://schemas.microsoft.com/office/drawing/2014/main" id="{B0293BC1-16E3-05EB-6479-2D373242F31B}"/>
              </a:ext>
            </a:extLst>
          </p:cNvPr>
          <p:cNvSpPr/>
          <p:nvPr/>
        </p:nvSpPr>
        <p:spPr>
          <a:xfrm>
            <a:off x="6388777" y="4224290"/>
            <a:ext cx="5421630" cy="115535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53" name="Graphic 927">
            <a:extLst>
              <a:ext uri="{FF2B5EF4-FFF2-40B4-BE49-F238E27FC236}">
                <a16:creationId xmlns="" xmlns:a16="http://schemas.microsoft.com/office/drawing/2014/main" id="{B029CA39-7DE0-91F7-8B50-16A042A0F62C}"/>
              </a:ext>
            </a:extLst>
          </p:cNvPr>
          <p:cNvSpPr/>
          <p:nvPr/>
        </p:nvSpPr>
        <p:spPr>
          <a:xfrm>
            <a:off x="6579277" y="4064979"/>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a:p>
        </p:txBody>
      </p:sp>
      <p:sp>
        <p:nvSpPr>
          <p:cNvPr id="155" name="Graphic 937">
            <a:extLst>
              <a:ext uri="{FF2B5EF4-FFF2-40B4-BE49-F238E27FC236}">
                <a16:creationId xmlns="" xmlns:a16="http://schemas.microsoft.com/office/drawing/2014/main" id="{F35123F5-DBBA-15BA-39B1-4138F36D256E}"/>
              </a:ext>
            </a:extLst>
          </p:cNvPr>
          <p:cNvSpPr/>
          <p:nvPr/>
        </p:nvSpPr>
        <p:spPr>
          <a:xfrm>
            <a:off x="6464977" y="4459876"/>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a:p>
        </p:txBody>
      </p:sp>
      <p:sp>
        <p:nvSpPr>
          <p:cNvPr id="162" name="TextBox 161">
            <a:extLst>
              <a:ext uri="{FF2B5EF4-FFF2-40B4-BE49-F238E27FC236}">
                <a16:creationId xmlns="" xmlns:a16="http://schemas.microsoft.com/office/drawing/2014/main" id="{92F52313-0C8E-32BC-C2A7-8C8C7DA2199B}"/>
              </a:ext>
            </a:extLst>
          </p:cNvPr>
          <p:cNvSpPr txBox="1"/>
          <p:nvPr/>
        </p:nvSpPr>
        <p:spPr>
          <a:xfrm>
            <a:off x="6484524" y="1133001"/>
            <a:ext cx="5585557" cy="646331"/>
          </a:xfrm>
          <a:prstGeom prst="rect">
            <a:avLst/>
          </a:prstGeom>
          <a:noFill/>
        </p:spPr>
        <p:txBody>
          <a:bodyPr wrap="square">
            <a:spAutoFit/>
          </a:bodyPr>
          <a:lstStyle/>
          <a:p>
            <a:pPr algn="l"/>
            <a:r>
              <a:rPr lang="el-GR" sz="1800" b="1" i="0" u="none" strike="noStrike" baseline="0" dirty="0">
                <a:solidFill>
                  <a:srgbClr val="E72C78"/>
                </a:solidFill>
                <a:latin typeface="NotoSans-Bold"/>
              </a:rPr>
              <a:t>Ανίχνευση ιωδίου: χαρτογράφηση παγκόσμιων</a:t>
            </a:r>
          </a:p>
          <a:p>
            <a:pPr algn="l"/>
            <a:r>
              <a:rPr lang="el-GR" sz="1800" b="1" i="0" u="none" strike="noStrike" baseline="0" dirty="0">
                <a:solidFill>
                  <a:srgbClr val="E72C78"/>
                </a:solidFill>
                <a:latin typeface="NotoSans-Bold"/>
              </a:rPr>
              <a:t>προγραμμάτων ενδυνάμωσης</a:t>
            </a:r>
            <a:endParaRPr lang="da-DK" sz="1400" b="1" dirty="0"/>
          </a:p>
        </p:txBody>
      </p:sp>
      <p:sp>
        <p:nvSpPr>
          <p:cNvPr id="164" name="TextBox 163">
            <a:extLst>
              <a:ext uri="{FF2B5EF4-FFF2-40B4-BE49-F238E27FC236}">
                <a16:creationId xmlns="" xmlns:a16="http://schemas.microsoft.com/office/drawing/2014/main" id="{58683EBA-897B-50AC-6AFB-45B14D8ED21E}"/>
              </a:ext>
            </a:extLst>
          </p:cNvPr>
          <p:cNvSpPr txBox="1"/>
          <p:nvPr/>
        </p:nvSpPr>
        <p:spPr>
          <a:xfrm>
            <a:off x="540327" y="3749182"/>
            <a:ext cx="5369586" cy="646331"/>
          </a:xfrm>
          <a:prstGeom prst="rect">
            <a:avLst/>
          </a:prstGeom>
          <a:noFill/>
        </p:spPr>
        <p:txBody>
          <a:bodyPr wrap="square">
            <a:spAutoFit/>
          </a:bodyPr>
          <a:lstStyle/>
          <a:p>
            <a:pPr algn="l"/>
            <a:r>
              <a:rPr lang="el-GR" sz="1800" b="1" i="0" u="none" strike="noStrike" baseline="0">
                <a:solidFill>
                  <a:srgbClr val="E72C78"/>
                </a:solidFill>
                <a:latin typeface="NotoSans-Bold"/>
              </a:rPr>
              <a:t>Ανίχνευση ιωδίου: χαρτογράφηση παγκόσμιων </a:t>
            </a:r>
          </a:p>
          <a:p>
            <a:pPr algn="l"/>
            <a:r>
              <a:rPr lang="el-GR" sz="1800" b="1" i="0" u="none" strike="noStrike" baseline="0">
                <a:solidFill>
                  <a:srgbClr val="E72C78"/>
                </a:solidFill>
                <a:latin typeface="NotoSans-Bold"/>
              </a:rPr>
              <a:t>προγραμμάτων ενδυνάμωσης</a:t>
            </a:r>
            <a:endParaRPr lang="da-DK" sz="1400" b="1" kern="0">
              <a:effectLst/>
              <a:latin typeface="Noto Sans" panose="020B0502040504020204" pitchFamily="34" charset="0"/>
              <a:ea typeface="Noto Sans" panose="020B0502040504020204" pitchFamily="34" charset="0"/>
            </a:endParaRPr>
          </a:p>
        </p:txBody>
      </p:sp>
      <p:sp>
        <p:nvSpPr>
          <p:cNvPr id="166" name="TextBox 165">
            <a:extLst>
              <a:ext uri="{FF2B5EF4-FFF2-40B4-BE49-F238E27FC236}">
                <a16:creationId xmlns="" xmlns:a16="http://schemas.microsoft.com/office/drawing/2014/main" id="{8944DCD9-C496-0C1B-1265-00E1A52AFFF7}"/>
              </a:ext>
            </a:extLst>
          </p:cNvPr>
          <p:cNvSpPr txBox="1"/>
          <p:nvPr/>
        </p:nvSpPr>
        <p:spPr>
          <a:xfrm>
            <a:off x="6442364" y="3454162"/>
            <a:ext cx="6070182" cy="646331"/>
          </a:xfrm>
          <a:prstGeom prst="rect">
            <a:avLst/>
          </a:prstGeom>
          <a:noFill/>
        </p:spPr>
        <p:txBody>
          <a:bodyPr wrap="square">
            <a:spAutoFit/>
          </a:bodyPr>
          <a:lstStyle/>
          <a:p>
            <a:pPr algn="l"/>
            <a:r>
              <a:rPr lang="el-GR" sz="1800" b="1" i="0" u="none" strike="noStrike" baseline="0" dirty="0">
                <a:solidFill>
                  <a:srgbClr val="E72C78"/>
                </a:solidFill>
                <a:latin typeface="NotoSans-Bold"/>
              </a:rPr>
              <a:t>Έρευνα ιωδίου: εξερεύνηση των τοπικών πηγών</a:t>
            </a:r>
          </a:p>
          <a:p>
            <a:pPr algn="l"/>
            <a:r>
              <a:rPr lang="el-GR" sz="1800" b="1" i="0" u="none" strike="noStrike" baseline="0" dirty="0">
                <a:solidFill>
                  <a:srgbClr val="E72C78"/>
                </a:solidFill>
                <a:latin typeface="NotoSans-Bold"/>
              </a:rPr>
              <a:t>τροφίμων</a:t>
            </a:r>
            <a:endParaRPr lang="da-DK" sz="1400" b="1" dirty="0"/>
          </a:p>
        </p:txBody>
      </p:sp>
      <p:sp>
        <p:nvSpPr>
          <p:cNvPr id="170" name="TextBox 169">
            <a:extLst>
              <a:ext uri="{FF2B5EF4-FFF2-40B4-BE49-F238E27FC236}">
                <a16:creationId xmlns="" xmlns:a16="http://schemas.microsoft.com/office/drawing/2014/main" id="{DF1A1BC8-D02C-0A0A-F2DB-1D2D4A86C03E}"/>
              </a:ext>
            </a:extLst>
          </p:cNvPr>
          <p:cNvSpPr txBox="1"/>
          <p:nvPr/>
        </p:nvSpPr>
        <p:spPr>
          <a:xfrm>
            <a:off x="512618" y="1123095"/>
            <a:ext cx="6266600" cy="646331"/>
          </a:xfrm>
          <a:prstGeom prst="rect">
            <a:avLst/>
          </a:prstGeom>
          <a:noFill/>
        </p:spPr>
        <p:txBody>
          <a:bodyPr wrap="square">
            <a:spAutoFit/>
          </a:bodyPr>
          <a:lstStyle/>
          <a:p>
            <a:pPr algn="l"/>
            <a:r>
              <a:rPr lang="en-GB" sz="1800" b="1" i="0" u="none" strike="noStrike" baseline="0" dirty="0">
                <a:solidFill>
                  <a:srgbClr val="E72C78"/>
                </a:solidFill>
                <a:latin typeface="NotoSans-Bold"/>
              </a:rPr>
              <a:t>E</a:t>
            </a:r>
            <a:r>
              <a:rPr lang="el-GR" sz="1800" b="1" i="0" u="none" strike="noStrike" baseline="0" dirty="0">
                <a:solidFill>
                  <a:srgbClr val="E72C78"/>
                </a:solidFill>
                <a:latin typeface="NotoSans-Bold"/>
              </a:rPr>
              <a:t>υαισθητοποίηση για το ιώδιο: δημιουργία ενός ερωτηματολόγιου για το κοινό</a:t>
            </a:r>
            <a:r>
              <a:rPr lang="en-US" sz="1400" b="1" dirty="0">
                <a:solidFill>
                  <a:srgbClr val="E62C78"/>
                </a:solidFill>
                <a:effectLst/>
                <a:latin typeface="Noto Sans" panose="020B0502040504020204" pitchFamily="34" charset="0"/>
                <a:ea typeface="Noto Sans" panose="020B0502040504020204" pitchFamily="34" charset="0"/>
              </a:rPr>
              <a:t> </a:t>
            </a:r>
            <a:endParaRPr lang="da-DK" sz="1400" b="1" dirty="0"/>
          </a:p>
        </p:txBody>
      </p:sp>
      <p:sp>
        <p:nvSpPr>
          <p:cNvPr id="172" name="TextBox 171">
            <a:extLst>
              <a:ext uri="{FF2B5EF4-FFF2-40B4-BE49-F238E27FC236}">
                <a16:creationId xmlns="" xmlns:a16="http://schemas.microsoft.com/office/drawing/2014/main" id="{04B41BA8-D821-6DA3-8146-E39183ACC0E2}"/>
              </a:ext>
            </a:extLst>
          </p:cNvPr>
          <p:cNvSpPr txBox="1"/>
          <p:nvPr/>
        </p:nvSpPr>
        <p:spPr>
          <a:xfrm>
            <a:off x="5938804" y="1910336"/>
            <a:ext cx="6641106" cy="1207831"/>
          </a:xfrm>
          <a:prstGeom prst="rect">
            <a:avLst/>
          </a:prstGeom>
          <a:noFill/>
        </p:spPr>
        <p:txBody>
          <a:bodyPr wrap="square">
            <a:spAutoFit/>
          </a:bodyPr>
          <a:lstStyle/>
          <a:p>
            <a:pPr marL="869950"/>
            <a:r>
              <a:rPr lang="el-GR" sz="1000" b="1" spc="-10" dirty="0">
                <a:solidFill>
                  <a:srgbClr val="FFFFFF"/>
                </a:solidFill>
                <a:effectLst/>
                <a:latin typeface="Noto Sans" panose="020B0502040504020204" pitchFamily="34" charset="0"/>
                <a:ea typeface="Noto Sans" panose="020B0502040504020204" pitchFamily="34" charset="0"/>
              </a:rPr>
              <a:t>Άσκηση</a:t>
            </a:r>
            <a:endParaRPr lang="da-DK" sz="900" dirty="0">
              <a:effectLst/>
              <a:latin typeface="Noto Sans" panose="020B0502040504020204" pitchFamily="34" charset="0"/>
              <a:ea typeface="Noto Sans" panose="020B0502040504020204" pitchFamily="34" charset="0"/>
            </a:endParaRPr>
          </a:p>
          <a:p>
            <a:pPr marL="1189355" marR="606425">
              <a:lnSpc>
                <a:spcPct val="105000"/>
              </a:lnSpc>
              <a:spcBef>
                <a:spcPts val="955"/>
              </a:spcBef>
              <a:spcAft>
                <a:spcPts val="0"/>
              </a:spcAft>
            </a:pPr>
            <a:r>
              <a:rPr lang="el-GR" sz="900" dirty="0">
                <a:solidFill>
                  <a:srgbClr val="00B9F1"/>
                </a:solidFill>
                <a:effectLst/>
                <a:latin typeface="Noto Sans" panose="020B0502040504020204" pitchFamily="34" charset="0"/>
                <a:ea typeface="Noto Sans" panose="020B0502040504020204" pitchFamily="34" charset="0"/>
              </a:rPr>
              <a:t>Συνεργάσου με την ομάδα σου για να δημιουργήσεις αρχεία τροφών με ιώδιο, εστιάζοντας στο πού λαμβάνεις ιώδιο στη διατροφή σου. Χρησιμοποίησε το εργαλείο ανατροφοδότησης ιωδίου.</a:t>
            </a:r>
          </a:p>
          <a:p>
            <a:pPr marL="1189355" marR="606425">
              <a:lnSpc>
                <a:spcPct val="105000"/>
              </a:lnSpc>
              <a:spcBef>
                <a:spcPts val="955"/>
              </a:spcBef>
              <a:spcAft>
                <a:spcPts val="0"/>
              </a:spcAft>
            </a:pPr>
            <a:r>
              <a:rPr lang="el-GR" sz="800" b="1" dirty="0">
                <a:solidFill>
                  <a:srgbClr val="00B9F1"/>
                </a:solidFill>
                <a:effectLst/>
                <a:latin typeface="Noto Sans" panose="020B0502040504020204" pitchFamily="34" charset="0"/>
                <a:ea typeface="Noto Sans" panose="020B0502040504020204" pitchFamily="34" charset="0"/>
              </a:rPr>
              <a:t>Πώς να κάνεις μια καταγραφή τροφίμων</a:t>
            </a:r>
            <a:r>
              <a:rPr lang="en-US" sz="800" b="1" dirty="0">
                <a:solidFill>
                  <a:srgbClr val="00B9F1"/>
                </a:solidFill>
                <a:effectLst/>
                <a:latin typeface="Noto Sans" panose="020B0502040504020204" pitchFamily="34" charset="0"/>
                <a:ea typeface="Noto Sans" panose="020B0502040504020204" pitchFamily="34" charset="0"/>
              </a:rPr>
              <a:t>;</a:t>
            </a:r>
            <a:r>
              <a:rPr lang="en-US" sz="800" b="1" spc="20" dirty="0">
                <a:solidFill>
                  <a:srgbClr val="00B9F1"/>
                </a:solidFill>
                <a:effectLst/>
                <a:latin typeface="Noto Sans" panose="020B0502040504020204" pitchFamily="34" charset="0"/>
                <a:ea typeface="Noto Sans" panose="020B0502040504020204" pitchFamily="34" charset="0"/>
              </a:rPr>
              <a:t> </a:t>
            </a:r>
            <a:r>
              <a:rPr lang="el-GR" sz="800" b="1" dirty="0">
                <a:solidFill>
                  <a:srgbClr val="00B9F1"/>
                </a:solidFill>
                <a:latin typeface="Noto Sans" panose="020B0502040504020204" pitchFamily="34" charset="0"/>
                <a:ea typeface="Noto Sans" panose="020B0502040504020204" pitchFamily="34" charset="0"/>
              </a:rPr>
              <a:t>Δες περισσότερα στην πλατφόρμα της αλφαβήτα του ιωδίου.</a:t>
            </a:r>
            <a:endParaRPr lang="da-DK" sz="800" dirty="0">
              <a:effectLst/>
              <a:latin typeface="Noto Sans" panose="020B0502040504020204" pitchFamily="34" charset="0"/>
              <a:ea typeface="Noto Sans" panose="020B0502040504020204" pitchFamily="34" charset="0"/>
            </a:endParaRPr>
          </a:p>
        </p:txBody>
      </p:sp>
      <p:sp>
        <p:nvSpPr>
          <p:cNvPr id="174" name="TextBox 173">
            <a:extLst>
              <a:ext uri="{FF2B5EF4-FFF2-40B4-BE49-F238E27FC236}">
                <a16:creationId xmlns="" xmlns:a16="http://schemas.microsoft.com/office/drawing/2014/main" id="{4AFAD722-F5F2-4355-111A-AA9C76D4B9A9}"/>
              </a:ext>
            </a:extLst>
          </p:cNvPr>
          <p:cNvSpPr txBox="1"/>
          <p:nvPr/>
        </p:nvSpPr>
        <p:spPr>
          <a:xfrm>
            <a:off x="1" y="4324369"/>
            <a:ext cx="6641106" cy="1021113"/>
          </a:xfrm>
          <a:prstGeom prst="rect">
            <a:avLst/>
          </a:prstGeom>
          <a:noFill/>
        </p:spPr>
        <p:txBody>
          <a:bodyPr wrap="square">
            <a:spAutoFit/>
          </a:bodyPr>
          <a:lstStyle/>
          <a:p>
            <a:pPr marL="881380"/>
            <a:r>
              <a:rPr lang="el-GR" sz="1000" b="1" spc="-10" dirty="0">
                <a:solidFill>
                  <a:srgbClr val="FFFFFF"/>
                </a:solidFill>
                <a:effectLst/>
                <a:latin typeface="Noto Sans" panose="020B0502040504020204" pitchFamily="34" charset="0"/>
                <a:ea typeface="Noto Sans" panose="020B0502040504020204" pitchFamily="34" charset="0"/>
              </a:rPr>
              <a:t>Άσκηση</a:t>
            </a:r>
            <a:endParaRPr lang="da-DK" sz="1050" dirty="0">
              <a:effectLst/>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el-GR" sz="900" dirty="0">
                <a:solidFill>
                  <a:srgbClr val="00B9F1"/>
                </a:solidFill>
                <a:effectLst/>
                <a:latin typeface="Noto Sans" panose="020B0502040504020204" pitchFamily="34" charset="0"/>
                <a:ea typeface="Noto Sans" panose="020B0502040504020204" pitchFamily="34" charset="0"/>
              </a:rPr>
              <a:t>Εσύ και η ομάδα σου θα μελετήσεις και θα συγκρίνεις προγράμματα</a:t>
            </a:r>
            <a:r>
              <a:rPr lang="en-US" sz="900" dirty="0">
                <a:solidFill>
                  <a:srgbClr val="00B9F1"/>
                </a:solidFill>
                <a:effectLst/>
                <a:latin typeface="Noto Sans" panose="020B0502040504020204" pitchFamily="34" charset="0"/>
                <a:ea typeface="Noto Sans" panose="020B0502040504020204" pitchFamily="34" charset="0"/>
              </a:rPr>
              <a:t> </a:t>
            </a:r>
            <a:r>
              <a:rPr lang="el-GR" sz="900" dirty="0">
                <a:solidFill>
                  <a:srgbClr val="00B9F1"/>
                </a:solidFill>
                <a:effectLst/>
                <a:latin typeface="Noto Sans" panose="020B0502040504020204" pitchFamily="34" charset="0"/>
                <a:ea typeface="Noto Sans" panose="020B0502040504020204" pitchFamily="34" charset="0"/>
              </a:rPr>
              <a:t>ενίσχυσης ιωδίου σε διάφορες χώρες, συμπεριλαμβανομένης της δικής σου.</a:t>
            </a:r>
            <a:endParaRPr lang="da-DK" sz="1000" dirty="0">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el-GR" sz="800" b="1" dirty="0">
                <a:solidFill>
                  <a:srgbClr val="00B9F1"/>
                </a:solidFill>
                <a:latin typeface="Noto Sans" panose="020B0502040504020204" pitchFamily="34" charset="0"/>
                <a:ea typeface="Noto Sans" panose="020B0502040504020204" pitchFamily="34" charset="0"/>
              </a:rPr>
              <a:t>Μάθε περισσότερα για τα προγράμματα ενδυνάμωσης στην πλατφόρμα της αλφαβήτα του ιωδίου.</a:t>
            </a:r>
            <a:endParaRPr lang="da-DK" sz="900" dirty="0"/>
          </a:p>
        </p:txBody>
      </p:sp>
      <p:sp>
        <p:nvSpPr>
          <p:cNvPr id="176" name="TextBox 175">
            <a:extLst>
              <a:ext uri="{FF2B5EF4-FFF2-40B4-BE49-F238E27FC236}">
                <a16:creationId xmlns="" xmlns:a16="http://schemas.microsoft.com/office/drawing/2014/main" id="{C16E99CB-DB06-1375-9A3C-6ADA1295F062}"/>
              </a:ext>
            </a:extLst>
          </p:cNvPr>
          <p:cNvSpPr txBox="1"/>
          <p:nvPr/>
        </p:nvSpPr>
        <p:spPr>
          <a:xfrm>
            <a:off x="5791058" y="4056043"/>
            <a:ext cx="6703490" cy="1223220"/>
          </a:xfrm>
          <a:prstGeom prst="rect">
            <a:avLst/>
          </a:prstGeom>
          <a:noFill/>
        </p:spPr>
        <p:txBody>
          <a:bodyPr wrap="square">
            <a:spAutoFit/>
          </a:bodyPr>
          <a:lstStyle/>
          <a:p>
            <a:pPr marL="881380"/>
            <a:r>
              <a:rPr lang="el-GR" sz="1000" b="1" spc="-10" dirty="0">
                <a:solidFill>
                  <a:srgbClr val="FFFFFF"/>
                </a:solidFill>
                <a:effectLst/>
                <a:latin typeface="Noto Sans" panose="020B0502040504020204" pitchFamily="34" charset="0"/>
                <a:ea typeface="Noto Sans" panose="020B0502040504020204" pitchFamily="34" charset="0"/>
              </a:rPr>
              <a:t>Άσκηση</a:t>
            </a:r>
            <a:endParaRPr lang="da-DK" sz="1100" dirty="0">
              <a:effectLst/>
              <a:latin typeface="Noto Sans" panose="020B0502040504020204" pitchFamily="34" charset="0"/>
              <a:ea typeface="Noto Sans" panose="020B0502040504020204" pitchFamily="34" charset="0"/>
            </a:endParaRPr>
          </a:p>
          <a:p>
            <a:pPr marL="1200785" marR="570230">
              <a:lnSpc>
                <a:spcPct val="105000"/>
              </a:lnSpc>
              <a:spcBef>
                <a:spcPts val="1010"/>
              </a:spcBef>
              <a:spcAft>
                <a:spcPts val="0"/>
              </a:spcAft>
            </a:pPr>
            <a:r>
              <a:rPr lang="el-GR" sz="900" dirty="0">
                <a:solidFill>
                  <a:srgbClr val="00B9F1"/>
                </a:solidFill>
                <a:effectLst/>
                <a:latin typeface="Noto Sans" panose="020B0502040504020204" pitchFamily="34" charset="0"/>
                <a:ea typeface="Noto Sans" panose="020B0502040504020204" pitchFamily="34" charset="0"/>
              </a:rPr>
              <a:t>Εξερεύνησε τοπικά καταστήματα και υπεραγορές για να ανακαλύψεις τρόφιμα πλούσια σε ιώδιο. Συνεργάσου με την ομάδα σου για να επιλέξεις καταστήματα, να εξετάσεις προϊόντα και να τεκμηριώσεις τα ευρήματα. Ετοίμασε μια παρουσίαση για την τάξη. Εναλλακτικά, κάνε μια διαδικτυακή αναζήτηση. </a:t>
            </a:r>
          </a:p>
          <a:p>
            <a:pPr marL="1200785" marR="570230">
              <a:lnSpc>
                <a:spcPct val="105000"/>
              </a:lnSpc>
              <a:spcBef>
                <a:spcPts val="1010"/>
              </a:spcBef>
              <a:spcAft>
                <a:spcPts val="0"/>
              </a:spcAft>
            </a:pPr>
            <a:r>
              <a:rPr lang="el-GR" sz="800" b="1" dirty="0">
                <a:solidFill>
                  <a:srgbClr val="00B9F1"/>
                </a:solidFill>
                <a:latin typeface="Noto Sans" panose="020B0502040504020204" pitchFamily="34" charset="0"/>
                <a:ea typeface="Noto Sans" panose="020B0502040504020204" pitchFamily="34" charset="0"/>
              </a:rPr>
              <a:t>Βρες οδηγίες για την έρευνά σου στην πλατφόρμα της αλφαβήτα του ιωδίου.</a:t>
            </a:r>
            <a:endParaRPr lang="da-DK" sz="1000" dirty="0">
              <a:effectLst/>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454592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solidFill>
                  <a:srgbClr val="B3186D"/>
                </a:solidFill>
                <a:latin typeface="Sans open"/>
                <a:ea typeface="Calibri" panose="020F0502020204030204" pitchFamily="34" charset="0"/>
                <a:cs typeface="Times New Roman" panose="02020603050405020304" pitchFamily="18" charset="0"/>
              </a:rPr>
              <a:t>Ομαδική άσκηση στην Ενότητα Γ</a:t>
            </a:r>
            <a:endParaRPr lang="en-GB"/>
          </a:p>
        </p:txBody>
      </p:sp>
      <p:pic>
        <p:nvPicPr>
          <p:cNvPr id="4" name="Picture 3">
            <a:extLst>
              <a:ext uri="{FF2B5EF4-FFF2-40B4-BE49-F238E27FC236}">
                <a16:creationId xmlns="" xmlns:a16="http://schemas.microsoft.com/office/drawing/2014/main" id="{A3AF6154-FF54-67DF-B4A8-8F60CC85BB21}"/>
              </a:ext>
            </a:extLst>
          </p:cNvPr>
          <p:cNvPicPr>
            <a:picLocks noChangeAspect="1"/>
          </p:cNvPicPr>
          <p:nvPr/>
        </p:nvPicPr>
        <p:blipFill>
          <a:blip r:embed="rId3"/>
          <a:stretch>
            <a:fillRect/>
          </a:stretch>
        </p:blipFill>
        <p:spPr>
          <a:xfrm>
            <a:off x="838200" y="1545580"/>
            <a:ext cx="8557530" cy="4371334"/>
          </a:xfrm>
          <a:prstGeom prst="rect">
            <a:avLst/>
          </a:prstGeom>
        </p:spPr>
      </p:pic>
    </p:spTree>
    <p:extLst>
      <p:ext uri="{BB962C8B-B14F-4D97-AF65-F5344CB8AC3E}">
        <p14:creationId xmlns:p14="http://schemas.microsoft.com/office/powerpoint/2010/main" val="374909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5400">
                <a:solidFill>
                  <a:srgbClr val="B3186D"/>
                </a:solidFill>
                <a:latin typeface="Sans open"/>
                <a:ea typeface="Calibri" panose="020F0502020204030204" pitchFamily="34" charset="0"/>
                <a:cs typeface="Times New Roman" panose="02020603050405020304" pitchFamily="18" charset="0"/>
              </a:rPr>
              <a:t>Όλοι στον κόσμο έχουν πρόσβαση στο ιώδιο στη</a:t>
            </a:r>
            <a:r>
              <a:rPr lang="en-US" sz="5400">
                <a:solidFill>
                  <a:srgbClr val="B3186D"/>
                </a:solidFill>
                <a:latin typeface="Sans open"/>
                <a:ea typeface="Calibri" panose="020F0502020204030204" pitchFamily="34" charset="0"/>
                <a:cs typeface="Times New Roman" panose="02020603050405020304" pitchFamily="18" charset="0"/>
              </a:rPr>
              <a:t> </a:t>
            </a:r>
            <a:r>
              <a:rPr lang="el-GR" sz="5400">
                <a:solidFill>
                  <a:srgbClr val="B3186D"/>
                </a:solidFill>
                <a:latin typeface="Sans open"/>
                <a:ea typeface="Calibri" panose="020F0502020204030204" pitchFamily="34" charset="0"/>
                <a:cs typeface="Times New Roman" panose="02020603050405020304" pitchFamily="18" charset="0"/>
              </a:rPr>
              <a:t>διατροφή τους;</a:t>
            </a:r>
            <a:endParaRPr lang="da-DK" sz="540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08548" y="1825625"/>
            <a:ext cx="8021052" cy="4592536"/>
          </a:xfrm>
        </p:spPr>
        <p:txBody>
          <a:bodyPr>
            <a:noAutofit/>
          </a:bodyPr>
          <a:lstStyle/>
          <a:p>
            <a:pPr marL="0" indent="0" algn="just">
              <a:buNone/>
            </a:pPr>
            <a:r>
              <a:rPr lang="el-GR" sz="2400"/>
              <a:t>Οι περισσότερες διατροφικές συνήθειες σε πολλές χώρες στερούνται επαρκούς ιωδίου.</a:t>
            </a:r>
            <a:endParaRPr lang="en-US" sz="2400"/>
          </a:p>
          <a:p>
            <a:pPr marL="0" indent="0" algn="just">
              <a:buNone/>
            </a:pPr>
            <a:r>
              <a:rPr lang="el-GR" sz="2400"/>
              <a:t>Η κατάσταση επάρκειας / ανεπάρκειας του ιωδίου παρακολουθείται από τις κυβερνήσεις</a:t>
            </a:r>
            <a:r>
              <a:rPr lang="en-US" sz="2400"/>
              <a:t> </a:t>
            </a:r>
            <a:r>
              <a:rPr lang="el-GR" sz="2400"/>
              <a:t>ελέγχοντας την περιεκτικότητα σε ιώδιο στα ούρα κατά τη διάρκεια εθνικών ή τοπικών ερευνών.</a:t>
            </a:r>
            <a:endParaRPr lang="en-US" sz="2400"/>
          </a:p>
          <a:p>
            <a:pPr marL="0" indent="0" algn="just">
              <a:buNone/>
            </a:pPr>
            <a:r>
              <a:rPr lang="el-GR" sz="2400"/>
              <a:t>Λόγω</a:t>
            </a:r>
            <a:r>
              <a:rPr lang="en-US" sz="2400"/>
              <a:t> </a:t>
            </a:r>
            <a:r>
              <a:rPr lang="el-GR" sz="2400"/>
              <a:t>μιας παγκόσμιας εκστρατείας για την προσθήκη ιωδίου στο αλάτι μαγειρικής, μεγάλο μέρος</a:t>
            </a:r>
            <a:r>
              <a:rPr lang="en-US" sz="2400"/>
              <a:t> </a:t>
            </a:r>
            <a:r>
              <a:rPr lang="el-GR" sz="2400"/>
              <a:t>του παγκόσμιου πληθυσμού έχει πλέον πρόσβαση στις απαραίτητες ποσότητες ιωδίου που</a:t>
            </a:r>
            <a:r>
              <a:rPr lang="en-US" sz="2400"/>
              <a:t> </a:t>
            </a:r>
            <a:r>
              <a:rPr lang="el-GR" sz="2400"/>
              <a:t>χρειάζεται. Ωστόσο, σε ορισμένες χώρες, συμπεριλαμβανομένου του Ηνωμένου Βασιλείου και της</a:t>
            </a:r>
            <a:r>
              <a:rPr lang="en-US" sz="2400"/>
              <a:t> </a:t>
            </a:r>
            <a:r>
              <a:rPr lang="el-GR" sz="2400"/>
              <a:t>Κυπριακής Δημοκρατίας, οι άνθρωποι δεν έχουν εύκολη πρόσβαση σε ιωδιούχο αλάτι.</a:t>
            </a:r>
            <a:endParaRPr lang="en-US" sz="2400"/>
          </a:p>
          <a:p>
            <a:pPr marL="0" indent="0" algn="just">
              <a:buNone/>
            </a:pPr>
            <a:endParaRPr lang="en-US" sz="2400"/>
          </a:p>
          <a:p>
            <a:pPr marL="0" indent="0" algn="just">
              <a:buNone/>
            </a:pPr>
            <a:r>
              <a:rPr lang="en-US" sz="2400"/>
              <a:t> </a:t>
            </a:r>
            <a:endParaRPr lang="en-GB" sz="2400"/>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745" y="4039564"/>
            <a:ext cx="2583065" cy="1721314"/>
          </a:xfrm>
          <a:prstGeom prst="rect">
            <a:avLst/>
          </a:prstGeom>
        </p:spPr>
      </p:pic>
      <p:pic>
        <p:nvPicPr>
          <p:cNvPr id="5" name="Εικόνα 4">
            <a:extLst>
              <a:ext uri="{FF2B5EF4-FFF2-40B4-BE49-F238E27FC236}">
                <a16:creationId xmlns="" xmlns:a16="http://schemas.microsoft.com/office/drawing/2014/main" id="{490DAEF5-11B7-4917-E2B5-6A21039BB028}"/>
              </a:ext>
            </a:extLst>
          </p:cNvPr>
          <p:cNvPicPr>
            <a:picLocks noChangeAspect="1"/>
          </p:cNvPicPr>
          <p:nvPr/>
        </p:nvPicPr>
        <p:blipFill>
          <a:blip r:embed="rId4"/>
          <a:stretch>
            <a:fillRect/>
          </a:stretch>
        </p:blipFill>
        <p:spPr>
          <a:xfrm>
            <a:off x="8465126" y="1870363"/>
            <a:ext cx="3338947" cy="1939637"/>
          </a:xfrm>
          <a:prstGeom prst="rect">
            <a:avLst/>
          </a:prstGeom>
        </p:spPr>
      </p:pic>
    </p:spTree>
    <p:extLst>
      <p:ext uri="{BB962C8B-B14F-4D97-AF65-F5344CB8AC3E}">
        <p14:creationId xmlns:p14="http://schemas.microsoft.com/office/powerpoint/2010/main" val="20604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noAutofit/>
          </a:bodyPr>
          <a:lstStyle/>
          <a:p>
            <a:r>
              <a:rPr lang="el-GR" sz="3200">
                <a:solidFill>
                  <a:srgbClr val="B3186D"/>
                </a:solidFill>
                <a:latin typeface="Sans open"/>
                <a:ea typeface="Calibri" panose="020F0502020204030204" pitchFamily="34" charset="0"/>
                <a:cs typeface="Times New Roman" panose="02020603050405020304" pitchFamily="18" charset="0"/>
              </a:rPr>
              <a:t>Βρείτε τη χώρα σας για να δείτε την κατάσταση του ιωδίου</a:t>
            </a:r>
            <a:r>
              <a:rPr lang="en-US" sz="3200">
                <a:solidFill>
                  <a:srgbClr val="B3186D"/>
                </a:solidFill>
                <a:latin typeface="Sans open"/>
                <a:ea typeface="Calibri" panose="020F0502020204030204" pitchFamily="34" charset="0"/>
                <a:cs typeface="Times New Roman" panose="02020603050405020304" pitchFamily="18" charset="0"/>
              </a:rPr>
              <a:t/>
            </a:r>
            <a:br>
              <a:rPr lang="en-US" sz="3200">
                <a:solidFill>
                  <a:srgbClr val="B3186D"/>
                </a:solidFill>
                <a:latin typeface="Sans open"/>
                <a:ea typeface="Calibri" panose="020F0502020204030204" pitchFamily="34" charset="0"/>
                <a:cs typeface="Times New Roman" panose="02020603050405020304" pitchFamily="18" charset="0"/>
              </a:rPr>
            </a:br>
            <a:endParaRPr lang="en-GB" sz="3200"/>
          </a:p>
        </p:txBody>
      </p:sp>
      <p:pic>
        <p:nvPicPr>
          <p:cNvPr id="2" name="Picture 1" descr="A map of the world&#10;&#10;Description automatically generated">
            <a:extLst>
              <a:ext uri="{FF2B5EF4-FFF2-40B4-BE49-F238E27FC236}">
                <a16:creationId xmlns="" xmlns:a16="http://schemas.microsoft.com/office/drawing/2014/main" id="{068FC9E3-9AFB-1F3F-E213-FA104EA160A6}"/>
              </a:ext>
            </a:extLst>
          </p:cNvPr>
          <p:cNvPicPr>
            <a:picLocks noChangeAspect="1"/>
          </p:cNvPicPr>
          <p:nvPr/>
        </p:nvPicPr>
        <p:blipFill>
          <a:blip r:embed="rId3"/>
          <a:stretch>
            <a:fillRect/>
          </a:stretch>
        </p:blipFill>
        <p:spPr>
          <a:xfrm>
            <a:off x="833887" y="1334679"/>
            <a:ext cx="9834112" cy="4576830"/>
          </a:xfrm>
          <a:prstGeom prst="rect">
            <a:avLst/>
          </a:prstGeom>
        </p:spPr>
      </p:pic>
    </p:spTree>
    <p:extLst>
      <p:ext uri="{BB962C8B-B14F-4D97-AF65-F5344CB8AC3E}">
        <p14:creationId xmlns:p14="http://schemas.microsoft.com/office/powerpoint/2010/main" val="86426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900" err="1">
                <a:solidFill>
                  <a:srgbClr val="B3186D"/>
                </a:solidFill>
                <a:latin typeface="Sans open"/>
                <a:ea typeface="Calibri" panose="020F0502020204030204" pitchFamily="34" charset="0"/>
                <a:cs typeface="Times New Roman" panose="02020603050405020304" pitchFamily="18" charset="0"/>
              </a:rPr>
              <a:t>Ποιά</a:t>
            </a:r>
            <a:r>
              <a:rPr lang="el-GR" sz="4900">
                <a:solidFill>
                  <a:srgbClr val="B3186D"/>
                </a:solidFill>
                <a:latin typeface="Sans open"/>
                <a:ea typeface="Calibri" panose="020F0502020204030204" pitchFamily="34" charset="0"/>
                <a:cs typeface="Times New Roman" panose="02020603050405020304" pitchFamily="18" charset="0"/>
              </a:rPr>
              <a:t> είναι η ιστορία για την ανεπάρκεια του ιωδίου;</a:t>
            </a:r>
            <a:endParaRPr lang="da-DK" sz="490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15636" y="1825625"/>
            <a:ext cx="11776364" cy="4351338"/>
          </a:xfrm>
        </p:spPr>
        <p:txBody>
          <a:bodyPr vert="horz" lIns="91440" tIns="45720" rIns="91440" bIns="45720" rtlCol="0" anchor="t">
            <a:normAutofit/>
          </a:bodyPr>
          <a:lstStyle/>
          <a:p>
            <a:pPr marL="0" indent="0">
              <a:buNone/>
            </a:pPr>
            <a:r>
              <a:rPr lang="el-GR"/>
              <a:t>Η έλλειψη ιωδίου έχει μακρά ιστορία. Το 326 π.Χ., ο Μέγας Αλέξανδρος είδε πρησμένους λαιμούς σε κατοίκους της βόρειας περιοχής του σημερινού Πακιστάν. Αυτό ήταν βρογχοκήλη, ένα πρήξιμο του θυρεοειδούς αδένα στον λαιμό λόγω έλλειψης ιωδίου.</a:t>
            </a:r>
          </a:p>
          <a:p>
            <a:pPr marL="0" indent="0">
              <a:buNone/>
            </a:pPr>
            <a:r>
              <a:rPr lang="el-GR"/>
              <a:t>Η Ελβετία ήταν η πρώτη χώρα στον κόσμο που πρόσθεσε το ιώδιο στο αλάτι ως τρόπο αντιμετώπισης του προβλήματος της ανεπάρκειας ιωδίου, και το κάνει για περισσότερα από εκατό χρόνια. Πριν από αυτό, υπήρχαν υψηλά ποσοστά σοβαρής και μόνιμης νοητικής αναπηρίας, καθώς και βρογχοκήλη, ιδιαίτερα σε περιοχές των </a:t>
            </a:r>
            <a:r>
              <a:rPr lang="el-GR" err="1"/>
              <a:t>Άλπεων</a:t>
            </a:r>
            <a:r>
              <a:rPr lang="el-GR"/>
              <a:t> με χαμηλά επίπεδα ιωδίου στο έδαφος και στα φυτά.</a:t>
            </a:r>
            <a:endParaRPr lang="en-GB"/>
          </a:p>
        </p:txBody>
      </p:sp>
    </p:spTree>
    <p:extLst>
      <p:ext uri="{BB962C8B-B14F-4D97-AF65-F5344CB8AC3E}">
        <p14:creationId xmlns:p14="http://schemas.microsoft.com/office/powerpoint/2010/main" val="3944270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900" err="1">
                <a:solidFill>
                  <a:srgbClr val="B3186D"/>
                </a:solidFill>
                <a:latin typeface="Sans open"/>
                <a:ea typeface="Calibri" panose="020F0502020204030204" pitchFamily="34" charset="0"/>
                <a:cs typeface="Times New Roman" panose="02020603050405020304" pitchFamily="18" charset="0"/>
              </a:rPr>
              <a:t>Ποιά</a:t>
            </a:r>
            <a:r>
              <a:rPr lang="el-GR" sz="4900">
                <a:solidFill>
                  <a:srgbClr val="B3186D"/>
                </a:solidFill>
                <a:latin typeface="Sans open"/>
                <a:ea typeface="Calibri" panose="020F0502020204030204" pitchFamily="34" charset="0"/>
                <a:cs typeface="Times New Roman" panose="02020603050405020304" pitchFamily="18" charset="0"/>
              </a:rPr>
              <a:t> είναι η ιστορία για την ανεπάρκεια του ιωδίου;</a:t>
            </a:r>
            <a:endParaRPr lang="da-DK" sz="490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15636" y="1825625"/>
            <a:ext cx="11776364" cy="4351338"/>
          </a:xfrm>
        </p:spPr>
        <p:txBody>
          <a:bodyPr vert="horz" lIns="91440" tIns="45720" rIns="91440" bIns="45720" rtlCol="0" anchor="t">
            <a:normAutofit/>
          </a:bodyPr>
          <a:lstStyle/>
          <a:p>
            <a:pPr marL="0" indent="0">
              <a:buNone/>
            </a:pPr>
            <a:r>
              <a:rPr lang="el-GR"/>
              <a:t>Η έλλειψη ιωδίου έχει μακρά ιστορία. Το 326 π.Χ., ο Μέγας Αλέξανδρος είδε πρησμένους λαιμούς σε κατοίκους της βόρειας περιοχής του σημερινού Πακιστάν. Αυτό ήταν βρογχοκήλη, ένα πρήξιμο του θυρεοειδούς αδένα στον λαιμό λόγω έλλειψης ιωδίου.</a:t>
            </a:r>
          </a:p>
          <a:p>
            <a:pPr marL="0" indent="0">
              <a:buNone/>
            </a:pPr>
            <a:r>
              <a:rPr lang="el-GR"/>
              <a:t>Η Ελβετία ήταν η πρώτη χώρα στον κόσμο που πρόσθεσε το ιώδιο στο αλάτι ως τρόπο αντιμετώπισης του προβλήματος της ανεπάρκειας ιωδίου, και το κάνει για περισσότερα από εκατό χρόνια. Πριν από αυτό, υπήρχαν υψηλά ποσοστά σοβαρής και μόνιμης νοητικής αναπηρίας, καθώς και βρογχοκήλη, ιδιαίτερα σε περιοχές των </a:t>
            </a:r>
            <a:r>
              <a:rPr lang="el-GR" err="1"/>
              <a:t>Άλπεων</a:t>
            </a:r>
            <a:r>
              <a:rPr lang="el-GR"/>
              <a:t> με χαμηλά επίπεδα ιωδίου στο έδαφος και στα φυτά.</a:t>
            </a:r>
            <a:endParaRPr lang="en-GB"/>
          </a:p>
        </p:txBody>
      </p:sp>
      <p:sp>
        <p:nvSpPr>
          <p:cNvPr id="4" name="Rectangle 3"/>
          <p:cNvSpPr/>
          <p:nvPr/>
        </p:nvSpPr>
        <p:spPr>
          <a:xfrm>
            <a:off x="734291" y="1828800"/>
            <a:ext cx="2424545" cy="431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588327" y="4696691"/>
            <a:ext cx="3089564" cy="4510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1647689" y="3157203"/>
            <a:ext cx="4649118" cy="1432193"/>
          </a:xfrm>
          <a:prstGeom prst="wedgeRectCallout">
            <a:avLst>
              <a:gd name="adj1" fmla="val -42913"/>
              <a:gd name="adj2" fmla="val -102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a:solidFill>
                  <a:schemeClr val="tx1"/>
                </a:solidFill>
              </a:rPr>
              <a:t>Η </a:t>
            </a:r>
            <a:r>
              <a:rPr lang="el-GR" b="1">
                <a:solidFill>
                  <a:schemeClr val="tx1"/>
                </a:solidFill>
              </a:rPr>
              <a:t>έλλειψη ιωδίου </a:t>
            </a:r>
            <a:r>
              <a:rPr lang="el-GR">
                <a:solidFill>
                  <a:schemeClr val="tx1"/>
                </a:solidFill>
              </a:rPr>
              <a:t>ή ανεπάρκεια θρεπτικών συστατικών είναι όταν το σώμα σας δεν παίρνει αρκετά από κάτι που χρειάζεται, όπως σημαντικές βιταμίνες και μέταλλα, όπως το ιώδιο.</a:t>
            </a:r>
            <a:endParaRPr lang="en-GB"/>
          </a:p>
        </p:txBody>
      </p:sp>
      <p:sp>
        <p:nvSpPr>
          <p:cNvPr id="8" name="Rectangular Callout 7"/>
          <p:cNvSpPr/>
          <p:nvPr/>
        </p:nvSpPr>
        <p:spPr>
          <a:xfrm>
            <a:off x="6549028" y="1634003"/>
            <a:ext cx="4649118" cy="1865926"/>
          </a:xfrm>
          <a:prstGeom prst="wedgeRectCallout">
            <a:avLst>
              <a:gd name="adj1" fmla="val -44099"/>
              <a:gd name="adj2" fmla="val 123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a:solidFill>
                  <a:schemeClr val="tx1"/>
                </a:solidFill>
              </a:rPr>
              <a:t>Η νοητική αναπηρία </a:t>
            </a:r>
            <a:r>
              <a:rPr lang="el-GR">
                <a:solidFill>
                  <a:schemeClr val="tx1"/>
                </a:solidFill>
              </a:rPr>
              <a:t>περιλαμβάνει δυσκολίες στις γνωστικές λειτουργίες όπως η μάθηση, η κατανόηση, η μνήμη ή η επίλυση προβλημάτων, οι οποίες μπορούν να επηρεάσουν την ικανότητα ενός ατόμου να κατανοεί πληροφορίες ή να </a:t>
            </a:r>
            <a:r>
              <a:rPr lang="el-GR" err="1">
                <a:solidFill>
                  <a:schemeClr val="tx1"/>
                </a:solidFill>
              </a:rPr>
              <a:t>αλληλεπιδρά</a:t>
            </a:r>
            <a:r>
              <a:rPr lang="el-GR">
                <a:solidFill>
                  <a:schemeClr val="tx1"/>
                </a:solidFill>
              </a:rPr>
              <a:t> με τον κόσμο με τυπικούς τρόπους.</a:t>
            </a:r>
            <a:endParaRPr lang="da-DK">
              <a:solidFill>
                <a:schemeClr val="tx1"/>
              </a:solidFill>
            </a:endParaRPr>
          </a:p>
        </p:txBody>
      </p:sp>
    </p:spTree>
    <p:extLst>
      <p:ext uri="{BB962C8B-B14F-4D97-AF65-F5344CB8AC3E}">
        <p14:creationId xmlns:p14="http://schemas.microsoft.com/office/powerpoint/2010/main" val="9741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err="1">
                <a:solidFill>
                  <a:srgbClr val="B3186D"/>
                </a:solidFill>
                <a:latin typeface="Sans open"/>
                <a:ea typeface="Calibri" panose="020F0502020204030204" pitchFamily="34" charset="0"/>
                <a:cs typeface="Times New Roman" panose="02020603050405020304" pitchFamily="18" charset="0"/>
              </a:rPr>
              <a:t>Ποιά</a:t>
            </a:r>
            <a:r>
              <a:rPr lang="el-GR" sz="4400">
                <a:solidFill>
                  <a:srgbClr val="B3186D"/>
                </a:solidFill>
                <a:latin typeface="Sans open"/>
                <a:ea typeface="Calibri" panose="020F0502020204030204" pitchFamily="34" charset="0"/>
                <a:cs typeface="Times New Roman" panose="02020603050405020304" pitchFamily="18" charset="0"/>
              </a:rPr>
              <a:t> είναι η ιστορία για την ανεπάρκεια του ιωδίου;</a:t>
            </a:r>
            <a:endParaRPr lang="en-GB"/>
          </a:p>
        </p:txBody>
      </p:sp>
      <p:sp>
        <p:nvSpPr>
          <p:cNvPr id="3" name="Content Placeholder 2"/>
          <p:cNvSpPr>
            <a:spLocks noGrp="1"/>
          </p:cNvSpPr>
          <p:nvPr>
            <p:ph idx="1"/>
          </p:nvPr>
        </p:nvSpPr>
        <p:spPr>
          <a:xfrm>
            <a:off x="838201" y="1825625"/>
            <a:ext cx="7426124" cy="4351338"/>
          </a:xfrm>
        </p:spPr>
        <p:txBody>
          <a:bodyPr vert="horz" lIns="91440" tIns="45720" rIns="91440" bIns="45720" rtlCol="0" anchor="t">
            <a:normAutofit fontScale="85000" lnSpcReduction="20000"/>
          </a:bodyPr>
          <a:lstStyle/>
          <a:p>
            <a:pPr marL="0" indent="0">
              <a:buNone/>
            </a:pPr>
            <a:r>
              <a:rPr lang="el-GR" sz="3000"/>
              <a:t>Πριν από περίπου 30 χρόνια, διεθνείς ηγέτες, η βιομηχανία αλατιού και άνθρωποι σε όλο τον κόσμο συγκεντρώθηκαν σε μια εκστρατεία για την προσθήκη ιωδίου στο αλάτι, η οποία ονομάζεται Παγκόσμια Προσθήκη Ιωδίου στο Αλάτι. Χάρη σε αυτήν την εκστρατεία, δε βλέπουμε πλέον τα σημάδια της σοβαρής ανεπάρκειας ιωδίου στα περισσότερα μέρη του κόσμου.</a:t>
            </a:r>
          </a:p>
          <a:p>
            <a:pPr marL="0" indent="0">
              <a:buNone/>
            </a:pPr>
            <a:endParaRPr lang="el-GR" sz="3000"/>
          </a:p>
          <a:p>
            <a:pPr marL="0" indent="0">
              <a:buNone/>
            </a:pPr>
            <a:r>
              <a:rPr lang="el-GR" sz="3000"/>
              <a:t>Ωστόσο, εξακολουθούμε να βλέπουμε μέτριες και ήπιες ελλείψεις, κυρίως λόγω της έλλειψης προσοχής στη χρήση ιωδιούχου αλατιού και στην ανεπαρκή κατανάλωση τροφών πλούσιων σε ιώδιο.</a:t>
            </a:r>
            <a:endParaRPr lang="en-US" sz="3000"/>
          </a:p>
          <a:p>
            <a:pPr marL="0" indent="0">
              <a:buNone/>
            </a:pPr>
            <a:endParaRPr lang="en-US"/>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2817">
            <a:off x="8340703" y="1989596"/>
            <a:ext cx="2918277" cy="3501932"/>
          </a:xfrm>
          <a:prstGeom prst="rect">
            <a:avLst/>
          </a:prstGeom>
        </p:spPr>
      </p:pic>
    </p:spTree>
    <p:extLst>
      <p:ext uri="{BB962C8B-B14F-4D97-AF65-F5344CB8AC3E}">
        <p14:creationId xmlns:p14="http://schemas.microsoft.com/office/powerpoint/2010/main" val="278214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EF8F4D-0BFA-49D6-8069-3C65D089183F}">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EB9635A4CB7B45A583CEFA77E11C24" ma:contentTypeVersion="19" ma:contentTypeDescription="Create a new document." ma:contentTypeScope="" ma:versionID="9d93e6cdf652290229696a1ec8efcf0d">
  <xsd:schema xmlns:xsd="http://www.w3.org/2001/XMLSchema" xmlns:xs="http://www.w3.org/2001/XMLSchema" xmlns:p="http://schemas.microsoft.com/office/2006/metadata/properties" xmlns:ns2="c724b46b-4ab4-4b53-afb6-6cccdfd3ac33" xmlns:ns3="8544e534-a06f-436d-bc2c-16196e7e0afe" targetNamespace="http://schemas.microsoft.com/office/2006/metadata/properties" ma:root="true" ma:fieldsID="144d0e3e45c99e8be09eb0526db15dba" ns2:_="" ns3:_="">
    <xsd:import namespace="c724b46b-4ab4-4b53-afb6-6cccdfd3ac33"/>
    <xsd:import namespace="8544e534-a06f-436d-bc2c-16196e7e0a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Tim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4b46b-4ab4-4b53-afb6-6cccdfd3ac3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Time" ma:index="21" nillable="true" ma:displayName="Time" ma:format="DateTime" ma:internalName="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a011a4-a51b-4579-933d-3fec5876e3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44e534-a06f-436d-bc2c-16196e7e0a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2c0d513-93e1-4c13-8a9b-15228e6421ef}" ma:internalName="TaxCatchAll" ma:showField="CatchAllData" ma:web="8544e534-a06f-436d-bc2c-16196e7e0a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44e534-a06f-436d-bc2c-16196e7e0afe" xsi:nil="true"/>
    <lcf76f155ced4ddcb4097134ff3c332f xmlns="c724b46b-4ab4-4b53-afb6-6cccdfd3ac33">
      <Terms xmlns="http://schemas.microsoft.com/office/infopath/2007/PartnerControls"/>
    </lcf76f155ced4ddcb4097134ff3c332f>
    <Time xmlns="c724b46b-4ab4-4b53-afb6-6cccdfd3ac3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23F96-BA70-4A0F-95B6-AC8D7AA0598B}">
  <ds:schemaRefs>
    <ds:schemaRef ds:uri="8544e534-a06f-436d-bc2c-16196e7e0afe"/>
    <ds:schemaRef ds:uri="c724b46b-4ab4-4b53-afb6-6cccdfd3ac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5CE59C-9A83-49C2-BA1A-81DB69C42C42}">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2006/metadata/properties"/>
    <ds:schemaRef ds:uri="c724b46b-4ab4-4b53-afb6-6cccdfd3ac33"/>
    <ds:schemaRef ds:uri="8544e534-a06f-436d-bc2c-16196e7e0afe"/>
    <ds:schemaRef ds:uri="http://purl.org/dc/dcmitype/"/>
  </ds:schemaRefs>
</ds:datastoreItem>
</file>

<file path=customXml/itemProps3.xml><?xml version="1.0" encoding="utf-8"?>
<ds:datastoreItem xmlns:ds="http://schemas.openxmlformats.org/officeDocument/2006/customXml" ds:itemID="{70F39237-1A8F-4912-8B1B-B6643CBE5D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3871</Words>
  <Application>Microsoft Office PowerPoint</Application>
  <PresentationFormat>Breitbild</PresentationFormat>
  <Paragraphs>416</Paragraphs>
  <Slides>44</Slides>
  <Notes>44</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44</vt:i4>
      </vt:variant>
    </vt:vector>
  </HeadingPairs>
  <TitlesOfParts>
    <vt:vector size="58" baseType="lpstr">
      <vt:lpstr>Aptos</vt:lpstr>
      <vt:lpstr>Arial</vt:lpstr>
      <vt:lpstr>Barlow-Regular</vt:lpstr>
      <vt:lpstr>Calibri</vt:lpstr>
      <vt:lpstr>Calibri Light</vt:lpstr>
      <vt:lpstr>Noto Sans</vt:lpstr>
      <vt:lpstr>NotoSans-Bold</vt:lpstr>
      <vt:lpstr>NotoSans-Regular</vt:lpstr>
      <vt:lpstr>Open Sans</vt:lpstr>
      <vt:lpstr>Sans open</vt:lpstr>
      <vt:lpstr>Segoe UI</vt:lpstr>
      <vt:lpstr>Times New Roman</vt:lpstr>
      <vt:lpstr>Wingdings</vt:lpstr>
      <vt:lpstr>Office Theme</vt:lpstr>
      <vt:lpstr>H αλφαβήτα του ιωδίου  </vt:lpstr>
      <vt:lpstr>Εργαλείο Ανατροφοδότησης Ιωδίου</vt:lpstr>
      <vt:lpstr>Γιατί είναι σημαντικό το ιώδιο;</vt:lpstr>
      <vt:lpstr>Γιατί είναι σημαντικό το ιώδιο;</vt:lpstr>
      <vt:lpstr>Όλοι στον κόσμο έχουν πρόσβαση στο ιώδιο στη διατροφή τους;</vt:lpstr>
      <vt:lpstr>Βρείτε τη χώρα σας για να δείτε την κατάσταση του ιωδίου </vt:lpstr>
      <vt:lpstr>Ποιά είναι η ιστορία για την ανεπάρκεια του ιωδίου;</vt:lpstr>
      <vt:lpstr>Ποιά είναι η ιστορία για την ανεπάρκεια του ιωδίου;</vt:lpstr>
      <vt:lpstr>Ποιά είναι η ιστορία για την ανεπάρκεια του ιωδίου;</vt:lpstr>
      <vt:lpstr>Ιώδιο: τροφοδοτεί την ανάπτυξη και  την ενέργεια</vt:lpstr>
      <vt:lpstr>Ιώδιο στην εγκυμοσύνη: ανάπτυξη του εγκεφάλου του μωρού</vt:lpstr>
      <vt:lpstr>Γιατί πρέπει να νοιαζόμαστε για την έλλειψη ιωδίου σήμερα;</vt:lpstr>
      <vt:lpstr>Η λήψη της σωστής ποσότητας ιωδίου είναι σημαντική για την καλή υγεία </vt:lpstr>
      <vt:lpstr>Συνιστώμενη πρόσληψη ιωδίου – και για την εγκυμοσύνη και το θηλασμό</vt:lpstr>
      <vt:lpstr>Συνιστώμενη πρόσληψη</vt:lpstr>
      <vt:lpstr>Ο κύκλος του ιωδίου</vt:lpstr>
      <vt:lpstr>Ο κύκλος του ιωδίου</vt:lpstr>
      <vt:lpstr>Πώς μπορούν οι χώρες να διασφαλίσουν ότι οι άνθρωποι λαμβάνουν αρκετό ιώδιο στη διατροφή τους;</vt:lpstr>
      <vt:lpstr>Πώς μπορούν οι χώρες να διασφαλίσουν ότι οι άνθρωποι λαμβάνουν αρκετό ιώδιο στη διατροφή τους;</vt:lpstr>
      <vt:lpstr>Πηγές ιωδίου Μεγέθη μερίδων για να λαμβάνεις τις συνιστώμενες ημερήσιες ποσότητες ιωδίου μέσω της διατροφής</vt:lpstr>
      <vt:lpstr>Είναι το αλάτι κακό για εμάς;</vt:lpstr>
      <vt:lpstr>Σχεδιάζοντας γεύματα πλούσια σε ιώδιο: Μια ομαδική εργασία</vt:lpstr>
      <vt:lpstr>Πράγματα να θυμάσαι</vt:lpstr>
      <vt:lpstr>Σταυρόλεξο</vt:lpstr>
      <vt:lpstr>Εντόπισε τα λάθη</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Ενότητα A ασκήσεις - απαντήσεις</vt:lpstr>
      <vt:lpstr>Ομαδικές ασκήσεις στην Ενότητα Β</vt:lpstr>
      <vt:lpstr>Ομαδική άσκηση στην Ενότητα Γ</vt:lpstr>
    </vt:vector>
  </TitlesOfParts>
  <Company>SUND - KU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Just Christensen</dc:creator>
  <cp:lastModifiedBy>Vivien Henck</cp:lastModifiedBy>
  <cp:revision>65</cp:revision>
  <cp:lastPrinted>2024-05-13T13:02:25Z</cp:lastPrinted>
  <dcterms:created xsi:type="dcterms:W3CDTF">2024-02-17T19:23:46Z</dcterms:created>
  <dcterms:modified xsi:type="dcterms:W3CDTF">2024-09-13T19:38:38Z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0x01010052EB9635A4CB7B45A583CEFA77E11C24</vt:lpwstr>
  </property>
  <property fmtid="{D5CDD505-2E9C-101B-9397-08002B2CF9AE}" pid="3" name="MediaServiceImageTags">
    <vt:lpwstr/>
  </property>
</Properties>
</file>