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2"/>
  </p:notesMasterIdLst>
  <p:sldIdLst>
    <p:sldId id="256" r:id="rId2"/>
    <p:sldId id="302" r:id="rId3"/>
    <p:sldId id="257" r:id="rId4"/>
    <p:sldId id="295" r:id="rId5"/>
    <p:sldId id="258" r:id="rId6"/>
    <p:sldId id="296" r:id="rId7"/>
    <p:sldId id="260" r:id="rId8"/>
    <p:sldId id="276" r:id="rId9"/>
    <p:sldId id="261" r:id="rId10"/>
    <p:sldId id="262" r:id="rId11"/>
    <p:sldId id="263" r:id="rId12"/>
    <p:sldId id="265" r:id="rId13"/>
    <p:sldId id="267" r:id="rId14"/>
    <p:sldId id="297" r:id="rId15"/>
    <p:sldId id="268" r:id="rId16"/>
    <p:sldId id="298" r:id="rId17"/>
    <p:sldId id="269" r:id="rId18"/>
    <p:sldId id="271" r:id="rId19"/>
    <p:sldId id="270" r:id="rId20"/>
    <p:sldId id="272" r:id="rId21"/>
    <p:sldId id="273" r:id="rId22"/>
    <p:sldId id="274" r:id="rId23"/>
    <p:sldId id="277" r:id="rId24"/>
    <p:sldId id="301" r:id="rId25"/>
    <p:sldId id="278" r:id="rId26"/>
    <p:sldId id="290" r:id="rId27"/>
    <p:sldId id="279" r:id="rId28"/>
    <p:sldId id="281" r:id="rId29"/>
    <p:sldId id="291" r:id="rId30"/>
    <p:sldId id="282" r:id="rId31"/>
    <p:sldId id="292" r:id="rId32"/>
    <p:sldId id="283" r:id="rId33"/>
    <p:sldId id="293" r:id="rId34"/>
    <p:sldId id="284" r:id="rId35"/>
    <p:sldId id="294" r:id="rId36"/>
    <p:sldId id="285" r:id="rId37"/>
    <p:sldId id="286" r:id="rId38"/>
    <p:sldId id="287" r:id="rId39"/>
    <p:sldId id="299" r:id="rId40"/>
    <p:sldId id="300" r:id="rId41"/>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8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843" autoAdjust="0"/>
  </p:normalViewPr>
  <p:slideViewPr>
    <p:cSldViewPr snapToGrid="0">
      <p:cViewPr varScale="1">
        <p:scale>
          <a:sx n="63" d="100"/>
          <a:sy n="63" d="100"/>
        </p:scale>
        <p:origin x="804" y="52"/>
      </p:cViewPr>
      <p:guideLst>
        <p:guide orient="horz" pos="1570"/>
        <p:guide pos="3840"/>
      </p:guideLst>
    </p:cSldViewPr>
  </p:slideViewPr>
  <p:notesTextViewPr>
    <p:cViewPr>
      <p:scale>
        <a:sx n="1" d="1"/>
        <a:sy n="1" d="1"/>
      </p:scale>
      <p:origin x="0" y="-240"/>
    </p:cViewPr>
  </p:notesTextViewPr>
  <p:sorterViewPr>
    <p:cViewPr>
      <p:scale>
        <a:sx n="100" d="100"/>
        <a:sy n="100" d="100"/>
      </p:scale>
      <p:origin x="0" y="42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57A039C-57F6-4509-9792-D5FD2C73C46D}" type="datetimeFigureOut">
              <a:rPr lang="en-GB" smtClean="0"/>
              <a:t>13/09/2024</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D9321E1-ABFE-492C-A172-25C1D4654C51}" type="slidenum">
              <a:rPr lang="en-GB" smtClean="0"/>
              <a:t>‹Nr.›</a:t>
            </a:fld>
            <a:endParaRPr lang="en-GB" dirty="0"/>
          </a:p>
        </p:txBody>
      </p:sp>
    </p:spTree>
    <p:extLst>
      <p:ext uri="{BB962C8B-B14F-4D97-AF65-F5344CB8AC3E}">
        <p14:creationId xmlns:p14="http://schemas.microsoft.com/office/powerpoint/2010/main" val="184472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1</a:t>
            </a:fld>
            <a:endParaRPr lang="en-GB" dirty="0"/>
          </a:p>
        </p:txBody>
      </p:sp>
    </p:spTree>
    <p:extLst>
      <p:ext uri="{BB962C8B-B14F-4D97-AF65-F5344CB8AC3E}">
        <p14:creationId xmlns:p14="http://schemas.microsoft.com/office/powerpoint/2010/main" val="3854753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noProof="0" dirty="0"/>
              <a:t>Za to drsnico obstaja dodatna naloga. </a:t>
            </a:r>
          </a:p>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10</a:t>
            </a:fld>
            <a:endParaRPr lang="en-GB" dirty="0"/>
          </a:p>
        </p:txBody>
      </p:sp>
    </p:spTree>
    <p:extLst>
      <p:ext uri="{BB962C8B-B14F-4D97-AF65-F5344CB8AC3E}">
        <p14:creationId xmlns:p14="http://schemas.microsoft.com/office/powerpoint/2010/main" val="2915709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11</a:t>
            </a:fld>
            <a:endParaRPr lang="en-GB" dirty="0"/>
          </a:p>
        </p:txBody>
      </p:sp>
    </p:spTree>
    <p:extLst>
      <p:ext uri="{BB962C8B-B14F-4D97-AF65-F5344CB8AC3E}">
        <p14:creationId xmlns:p14="http://schemas.microsoft.com/office/powerpoint/2010/main" val="839946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Slovar</a:t>
            </a:r>
            <a:r>
              <a:rPr lang="en-GB" sz="1200"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Hipotiroza</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 </a:t>
            </a:r>
            <a:r>
              <a:rPr lang="sl-SI" sz="1200" b="0" i="0" u="none" strike="noStrike" kern="1200" baseline="0" dirty="0">
                <a:solidFill>
                  <a:schemeClr val="tx1"/>
                </a:solidFill>
                <a:latin typeface="+mn-lt"/>
                <a:ea typeface="+mn-ea"/>
                <a:cs typeface="+mn-cs"/>
              </a:rPr>
              <a:t>če ščitnica ne dobi dovolj joda, lahko začne</a:t>
            </a:r>
            <a:r>
              <a:rPr lang="en-GB" sz="1200" b="0" i="0" u="none" strike="noStrike" kern="1200" baseline="0" dirty="0">
                <a:solidFill>
                  <a:schemeClr val="tx1"/>
                </a:solidFill>
                <a:latin typeface="+mn-lt"/>
                <a:ea typeface="+mn-ea"/>
                <a:cs typeface="+mn-cs"/>
              </a:rPr>
              <a:t> </a:t>
            </a:r>
            <a:r>
              <a:rPr lang="sl-SI" sz="1200" b="0" i="0" u="none" strike="noStrike" kern="1200" baseline="0" dirty="0">
                <a:solidFill>
                  <a:schemeClr val="tx1"/>
                </a:solidFill>
                <a:latin typeface="+mn-lt"/>
                <a:ea typeface="+mn-ea"/>
                <a:cs typeface="+mn-cs"/>
              </a:rPr>
              <a:t>proizvajati premalo ščitničnih hormonov (hipotiroza).</a:t>
            </a:r>
            <a:r>
              <a:rPr lang="en-GB" sz="1200" b="0" i="0" u="none" strike="noStrike" kern="1200" baseline="0" dirty="0">
                <a:solidFill>
                  <a:schemeClr val="tx1"/>
                </a:solidFill>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12</a:t>
            </a:fld>
            <a:endParaRPr lang="en-GB" dirty="0"/>
          </a:p>
        </p:txBody>
      </p:sp>
    </p:spTree>
    <p:extLst>
      <p:ext uri="{BB962C8B-B14F-4D97-AF65-F5344CB8AC3E}">
        <p14:creationId xmlns:p14="http://schemas.microsoft.com/office/powerpoint/2010/main" val="1331649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13</a:t>
            </a:fld>
            <a:endParaRPr lang="en-GB" dirty="0"/>
          </a:p>
        </p:txBody>
      </p:sp>
    </p:spTree>
    <p:extLst>
      <p:ext uri="{BB962C8B-B14F-4D97-AF65-F5344CB8AC3E}">
        <p14:creationId xmlns:p14="http://schemas.microsoft.com/office/powerpoint/2010/main" val="1509110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1D9321E1-ABFE-492C-A172-25C1D4654C51}" type="slidenum">
              <a:rPr lang="en-GB" smtClean="0"/>
              <a:t>14</a:t>
            </a:fld>
            <a:endParaRPr lang="en-GB" dirty="0"/>
          </a:p>
        </p:txBody>
      </p:sp>
    </p:spTree>
    <p:extLst>
      <p:ext uri="{BB962C8B-B14F-4D97-AF65-F5344CB8AC3E}">
        <p14:creationId xmlns:p14="http://schemas.microsoft.com/office/powerpoint/2010/main" val="2581306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15</a:t>
            </a:fld>
            <a:endParaRPr lang="en-GB" dirty="0"/>
          </a:p>
        </p:txBody>
      </p:sp>
    </p:spTree>
    <p:extLst>
      <p:ext uri="{BB962C8B-B14F-4D97-AF65-F5344CB8AC3E}">
        <p14:creationId xmlns:p14="http://schemas.microsoft.com/office/powerpoint/2010/main" val="2855568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sl-SI" b="0" noProof="0" dirty="0"/>
              <a:t>Slovar:</a:t>
            </a:r>
            <a:r>
              <a:rPr lang="sl-SI" b="0" baseline="0" noProof="0" dirty="0"/>
              <a:t> </a:t>
            </a:r>
            <a:r>
              <a:rPr lang="sl-SI" sz="1200" b="1" i="0" u="none" strike="noStrike" kern="1200" baseline="0" noProof="0" dirty="0">
                <a:solidFill>
                  <a:schemeClr val="tx1"/>
                </a:solidFill>
                <a:latin typeface="+mn-lt"/>
                <a:ea typeface="+mn-ea"/>
                <a:cs typeface="+mn-cs"/>
              </a:rPr>
              <a:t>Obogatitev </a:t>
            </a:r>
            <a:r>
              <a:rPr lang="sl-SI" sz="1200" b="0" i="0" u="none" strike="noStrike" kern="1200" baseline="0" noProof="0" dirty="0">
                <a:solidFill>
                  <a:schemeClr val="tx1"/>
                </a:solidFill>
                <a:latin typeface="+mn-lt"/>
                <a:ea typeface="+mn-ea"/>
                <a:cs typeface="+mn-cs"/>
              </a:rPr>
              <a:t>pomeni, da nekaterim živilom, kot so sol, kruh, kosmiči ali mleko, dodajo bistvene vitamine ali minerale, kot je jod. Cilj je povečati količino nekaterih hranil v določenih živilih in zagotoviti, da ljudje dobijo dovolj pomembnih vitaminov in mineralov.</a:t>
            </a:r>
            <a:endParaRPr lang="sl-SI" noProof="0" dirty="0"/>
          </a:p>
        </p:txBody>
      </p:sp>
      <p:sp>
        <p:nvSpPr>
          <p:cNvPr id="4" name="Pladsholder til slidenummer 3"/>
          <p:cNvSpPr>
            <a:spLocks noGrp="1"/>
          </p:cNvSpPr>
          <p:nvPr>
            <p:ph type="sldNum" sz="quarter" idx="10"/>
          </p:nvPr>
        </p:nvSpPr>
        <p:spPr/>
        <p:txBody>
          <a:bodyPr/>
          <a:lstStyle/>
          <a:p>
            <a:fld id="{1D9321E1-ABFE-492C-A172-25C1D4654C51}" type="slidenum">
              <a:rPr lang="en-GB" smtClean="0"/>
              <a:t>16</a:t>
            </a:fld>
            <a:endParaRPr lang="en-GB" dirty="0"/>
          </a:p>
        </p:txBody>
      </p:sp>
    </p:spTree>
    <p:extLst>
      <p:ext uri="{BB962C8B-B14F-4D97-AF65-F5344CB8AC3E}">
        <p14:creationId xmlns:p14="http://schemas.microsoft.com/office/powerpoint/2010/main" val="819663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17</a:t>
            </a:fld>
            <a:endParaRPr lang="en-GB" dirty="0"/>
          </a:p>
        </p:txBody>
      </p:sp>
    </p:spTree>
    <p:extLst>
      <p:ext uri="{BB962C8B-B14F-4D97-AF65-F5344CB8AC3E}">
        <p14:creationId xmlns:p14="http://schemas.microsoft.com/office/powerpoint/2010/main" val="2710643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18</a:t>
            </a:fld>
            <a:endParaRPr lang="en-GB" dirty="0"/>
          </a:p>
        </p:txBody>
      </p:sp>
    </p:spTree>
    <p:extLst>
      <p:ext uri="{BB962C8B-B14F-4D97-AF65-F5344CB8AC3E}">
        <p14:creationId xmlns:p14="http://schemas.microsoft.com/office/powerpoint/2010/main" val="2214728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19</a:t>
            </a:fld>
            <a:endParaRPr lang="en-GB" dirty="0"/>
          </a:p>
        </p:txBody>
      </p:sp>
    </p:spTree>
    <p:extLst>
      <p:ext uri="{BB962C8B-B14F-4D97-AF65-F5344CB8AC3E}">
        <p14:creationId xmlns:p14="http://schemas.microsoft.com/office/powerpoint/2010/main" val="3627656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Če imajo učenci</a:t>
            </a:r>
            <a:r>
              <a:rPr lang="da-DK" baseline="0" dirty="0"/>
              <a:t> računalnik ali dostop do interneta, uporabite verzijo on-line na spletni strani</a:t>
            </a:r>
            <a:r>
              <a:rPr lang="da-DK" dirty="0"/>
              <a:t>.</a:t>
            </a:r>
          </a:p>
        </p:txBody>
      </p:sp>
      <p:sp>
        <p:nvSpPr>
          <p:cNvPr id="4" name="Slide Number Placeholder 3"/>
          <p:cNvSpPr>
            <a:spLocks noGrp="1"/>
          </p:cNvSpPr>
          <p:nvPr>
            <p:ph type="sldNum" sz="quarter" idx="5"/>
          </p:nvPr>
        </p:nvSpPr>
        <p:spPr/>
        <p:txBody>
          <a:bodyPr/>
          <a:lstStyle/>
          <a:p>
            <a:fld id="{1D9321E1-ABFE-492C-A172-25C1D4654C51}" type="slidenum">
              <a:rPr lang="en-GB" smtClean="0"/>
              <a:t>2</a:t>
            </a:fld>
            <a:endParaRPr lang="en-GB" dirty="0"/>
          </a:p>
        </p:txBody>
      </p:sp>
    </p:spTree>
    <p:extLst>
      <p:ext uri="{BB962C8B-B14F-4D97-AF65-F5344CB8AC3E}">
        <p14:creationId xmlns:p14="http://schemas.microsoft.com/office/powerpoint/2010/main" val="2170941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20</a:t>
            </a:fld>
            <a:endParaRPr lang="en-GB" dirty="0"/>
          </a:p>
        </p:txBody>
      </p:sp>
    </p:spTree>
    <p:extLst>
      <p:ext uri="{BB962C8B-B14F-4D97-AF65-F5344CB8AC3E}">
        <p14:creationId xmlns:p14="http://schemas.microsoft.com/office/powerpoint/2010/main" val="2141171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noProof="0" dirty="0"/>
              <a:t>Za to drsnico obstaja dodatna naloga.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baseline="0" noProof="0" dirty="0"/>
              <a:t>Poudarek: ko je s prehrano težko zagotoviti ustrezen vnos joda, npr. pri vegetarijanki ali veganki, ki želi zanositi, so morda potrebna prehranska dopolnila. </a:t>
            </a:r>
            <a:endParaRPr lang="sl-SI" noProof="0" dirty="0"/>
          </a:p>
        </p:txBody>
      </p:sp>
      <p:sp>
        <p:nvSpPr>
          <p:cNvPr id="4" name="Slide Number Placeholder 3"/>
          <p:cNvSpPr>
            <a:spLocks noGrp="1"/>
          </p:cNvSpPr>
          <p:nvPr>
            <p:ph type="sldNum" sz="quarter" idx="10"/>
          </p:nvPr>
        </p:nvSpPr>
        <p:spPr/>
        <p:txBody>
          <a:bodyPr/>
          <a:lstStyle/>
          <a:p>
            <a:fld id="{1D9321E1-ABFE-492C-A172-25C1D4654C51}" type="slidenum">
              <a:rPr lang="en-GB" smtClean="0"/>
              <a:t>21</a:t>
            </a:fld>
            <a:endParaRPr lang="en-GB" dirty="0"/>
          </a:p>
        </p:txBody>
      </p:sp>
    </p:spTree>
    <p:extLst>
      <p:ext uri="{BB962C8B-B14F-4D97-AF65-F5344CB8AC3E}">
        <p14:creationId xmlns:p14="http://schemas.microsoft.com/office/powerpoint/2010/main" val="3679895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22</a:t>
            </a:fld>
            <a:endParaRPr lang="en-GB" dirty="0"/>
          </a:p>
        </p:txBody>
      </p:sp>
    </p:spTree>
    <p:extLst>
      <p:ext uri="{BB962C8B-B14F-4D97-AF65-F5344CB8AC3E}">
        <p14:creationId xmlns:p14="http://schemas.microsoft.com/office/powerpoint/2010/main" val="2358546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kern="100" dirty="0">
                <a:effectLst/>
                <a:latin typeface="Barlow-Regular"/>
                <a:ea typeface="Aptos" panose="020B0004020202020204" pitchFamily="34" charset="0"/>
                <a:cs typeface="Times New Roman" panose="02020603050405020304" pitchFamily="18" charset="0"/>
              </a:rPr>
              <a:t>1. </a:t>
            </a:r>
            <a:r>
              <a:rPr lang="sl-SI" sz="1800" noProof="0" dirty="0"/>
              <a:t>Ženske potrebujejo večji vnos joda med ______________________.</a:t>
            </a:r>
          </a:p>
          <a:p>
            <a:pPr marL="0" indent="0">
              <a:buNone/>
            </a:pPr>
            <a:r>
              <a:rPr lang="sl-SI" sz="1800" noProof="0" dirty="0"/>
              <a:t>2. Jod je pomemben za razvoj otrokovih  _______________________.</a:t>
            </a:r>
          </a:p>
          <a:p>
            <a:pPr marL="0" indent="0">
              <a:buNone/>
            </a:pPr>
            <a:r>
              <a:rPr lang="sl-SI" sz="1800" noProof="0" dirty="0"/>
              <a:t>3. Kot mladostnik potrebujete 150 mikrogramov joda na __________.</a:t>
            </a:r>
          </a:p>
        </p:txBody>
      </p:sp>
      <p:sp>
        <p:nvSpPr>
          <p:cNvPr id="4" name="Slide Number Placeholder 3"/>
          <p:cNvSpPr>
            <a:spLocks noGrp="1"/>
          </p:cNvSpPr>
          <p:nvPr>
            <p:ph type="sldNum" sz="quarter" idx="10"/>
          </p:nvPr>
        </p:nvSpPr>
        <p:spPr/>
        <p:txBody>
          <a:bodyPr/>
          <a:lstStyle/>
          <a:p>
            <a:fld id="{1D9321E1-ABFE-492C-A172-25C1D4654C51}" type="slidenum">
              <a:rPr lang="en-GB" smtClean="0"/>
              <a:t>23</a:t>
            </a:fld>
            <a:endParaRPr lang="en-GB" dirty="0"/>
          </a:p>
        </p:txBody>
      </p:sp>
    </p:spTree>
    <p:extLst>
      <p:ext uri="{BB962C8B-B14F-4D97-AF65-F5344CB8AC3E}">
        <p14:creationId xmlns:p14="http://schemas.microsoft.com/office/powerpoint/2010/main" val="4293888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u="sng" noProof="0" dirty="0"/>
              <a:t>Pravilni</a:t>
            </a:r>
            <a:r>
              <a:rPr lang="sl-SI" u="sng" baseline="0" noProof="0" dirty="0"/>
              <a:t> odgovori</a:t>
            </a:r>
            <a:r>
              <a:rPr lang="sl-SI" u="sng" noProof="0" dirty="0"/>
              <a:t>: </a:t>
            </a:r>
            <a:endParaRPr lang="sl-SI" noProof="0" dirty="0"/>
          </a:p>
          <a:p>
            <a:pPr marL="0" indent="0">
              <a:buNone/>
            </a:pPr>
            <a:r>
              <a:rPr lang="sl-SI" sz="1200" noProof="0" dirty="0"/>
              <a:t>Ustrezen vnos joda je bistvenega pomena za preprečevanje pomanjkanja </a:t>
            </a:r>
            <a:r>
              <a:rPr lang="sl-SI" sz="1200" b="1" noProof="0" dirty="0"/>
              <a:t>joda</a:t>
            </a:r>
            <a:r>
              <a:rPr lang="sl-SI" sz="1200" noProof="0" dirty="0"/>
              <a:t>.</a:t>
            </a:r>
          </a:p>
          <a:p>
            <a:pPr marL="0" indent="0">
              <a:buNone/>
            </a:pPr>
            <a:r>
              <a:rPr lang="sl-SI" sz="1200" noProof="0" dirty="0"/>
              <a:t>Zadostna količina joda v prehrani je še zlasti pomembna v </a:t>
            </a:r>
            <a:r>
              <a:rPr lang="sl-SI" sz="1200" b="1" noProof="0" dirty="0"/>
              <a:t>nosečnosti.</a:t>
            </a:r>
          </a:p>
          <a:p>
            <a:pPr marL="0" indent="0">
              <a:buNone/>
            </a:pPr>
            <a:r>
              <a:rPr lang="sl-SI" sz="1200" noProof="0" dirty="0"/>
              <a:t>Globalna kampanja za jodiranje soli pred </a:t>
            </a:r>
            <a:r>
              <a:rPr lang="sl-SI" sz="1200" b="1" noProof="0" dirty="0"/>
              <a:t>30</a:t>
            </a:r>
            <a:r>
              <a:rPr lang="sl-SI" sz="1200" noProof="0" dirty="0"/>
              <a:t> leti je pomagala zmanjšati pojavnost </a:t>
            </a:r>
            <a:r>
              <a:rPr lang="sl-SI" sz="1200" b="1" noProof="0" dirty="0"/>
              <a:t>golše</a:t>
            </a:r>
            <a:r>
              <a:rPr lang="sl-SI" sz="1200" noProof="0" dirty="0"/>
              <a:t>.</a:t>
            </a:r>
            <a:r>
              <a:rPr lang="sl-SI" sz="1200" baseline="0" noProof="0" dirty="0"/>
              <a:t> </a:t>
            </a:r>
            <a:endParaRPr lang="sl-SI" sz="120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sl-SI" sz="1200" noProof="0" dirty="0"/>
              <a:t>Poleg jodirane soli so</a:t>
            </a:r>
            <a:r>
              <a:rPr lang="sl-SI" sz="1200" baseline="0" noProof="0" dirty="0"/>
              <a:t> </a:t>
            </a:r>
            <a:r>
              <a:rPr lang="sl-SI" sz="1200" noProof="0" dirty="0"/>
              <a:t>pomembni viri joda še </a:t>
            </a:r>
            <a:r>
              <a:rPr lang="sl-SI" sz="1200" b="1" noProof="0" dirty="0"/>
              <a:t>morski</a:t>
            </a:r>
            <a:r>
              <a:rPr lang="sl-SI" sz="1200" b="1" baseline="0" noProof="0" dirty="0"/>
              <a:t> sadeži</a:t>
            </a:r>
            <a:r>
              <a:rPr lang="sl-SI" sz="1200" b="1" noProof="0" dirty="0"/>
              <a:t> </a:t>
            </a:r>
            <a:r>
              <a:rPr lang="sl-SI" sz="1200" noProof="0" dirty="0"/>
              <a:t>in </a:t>
            </a:r>
            <a:r>
              <a:rPr lang="sl-SI" sz="1200" b="1" noProof="0" dirty="0"/>
              <a:t>mlečni</a:t>
            </a:r>
            <a:r>
              <a:rPr lang="sl-SI" sz="1200" b="1" baseline="0" noProof="0" dirty="0"/>
              <a:t> izdelki</a:t>
            </a:r>
            <a:r>
              <a:rPr lang="sl-SI" sz="1200" noProof="0" dirty="0"/>
              <a:t>.</a:t>
            </a:r>
            <a:endParaRPr lang="sl-SI" noProof="0" dirty="0"/>
          </a:p>
        </p:txBody>
      </p:sp>
      <p:sp>
        <p:nvSpPr>
          <p:cNvPr id="4" name="Slide Number Placeholder 3"/>
          <p:cNvSpPr>
            <a:spLocks noGrp="1"/>
          </p:cNvSpPr>
          <p:nvPr>
            <p:ph type="sldNum" sz="quarter" idx="10"/>
          </p:nvPr>
        </p:nvSpPr>
        <p:spPr/>
        <p:txBody>
          <a:bodyPr/>
          <a:lstStyle/>
          <a:p>
            <a:fld id="{1D9321E1-ABFE-492C-A172-25C1D4654C51}" type="slidenum">
              <a:rPr lang="en-GB" smtClean="0"/>
              <a:t>24</a:t>
            </a:fld>
            <a:endParaRPr lang="en-GB" dirty="0"/>
          </a:p>
        </p:txBody>
      </p:sp>
    </p:spTree>
    <p:extLst>
      <p:ext uri="{BB962C8B-B14F-4D97-AF65-F5344CB8AC3E}">
        <p14:creationId xmlns:p14="http://schemas.microsoft.com/office/powerpoint/2010/main" val="302439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u="sng" noProof="0" dirty="0"/>
              <a:t>Pravilni</a:t>
            </a:r>
            <a:r>
              <a:rPr lang="sl-SI" u="sng" baseline="0" noProof="0" dirty="0"/>
              <a:t> odgovori</a:t>
            </a:r>
            <a:r>
              <a:rPr lang="sl-SI" u="sng" noProof="0" dirty="0"/>
              <a:t>:</a:t>
            </a:r>
            <a:r>
              <a:rPr lang="sl-SI" noProof="0" dirty="0"/>
              <a:t> </a:t>
            </a:r>
          </a:p>
          <a:p>
            <a:pPr marL="0" indent="0">
              <a:buFont typeface="+mj-lt"/>
              <a:buNone/>
            </a:pPr>
            <a:r>
              <a:rPr lang="sl-SI" noProof="0" dirty="0"/>
              <a:t>Presnova</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sl-SI" noProof="0" dirty="0"/>
              <a:t>Razvoj možganov, zlasti med nosečnostjo in zgodnjim otroštvom </a:t>
            </a:r>
          </a:p>
          <a:p>
            <a:pPr>
              <a:buFont typeface="Wingdings" panose="05000000000000000000" pitchFamily="2" charset="2"/>
              <a:buNone/>
            </a:pPr>
            <a:r>
              <a:rPr lang="sl-SI" noProof="0" dirty="0"/>
              <a:t>Rast in razvoj, zlasti v otroštvu in adolescenci</a:t>
            </a:r>
          </a:p>
          <a:p>
            <a:endParaRPr lang="sl-SI" noProof="0" dirty="0"/>
          </a:p>
        </p:txBody>
      </p:sp>
      <p:sp>
        <p:nvSpPr>
          <p:cNvPr id="4" name="Slide Number Placeholder 3"/>
          <p:cNvSpPr>
            <a:spLocks noGrp="1"/>
          </p:cNvSpPr>
          <p:nvPr>
            <p:ph type="sldNum" sz="quarter" idx="10"/>
          </p:nvPr>
        </p:nvSpPr>
        <p:spPr/>
        <p:txBody>
          <a:bodyPr/>
          <a:lstStyle/>
          <a:p>
            <a:fld id="{1D9321E1-ABFE-492C-A172-25C1D4654C51}" type="slidenum">
              <a:rPr lang="en-GB" smtClean="0"/>
              <a:t>25</a:t>
            </a:fld>
            <a:endParaRPr lang="en-GB" dirty="0"/>
          </a:p>
        </p:txBody>
      </p:sp>
    </p:spTree>
    <p:extLst>
      <p:ext uri="{BB962C8B-B14F-4D97-AF65-F5344CB8AC3E}">
        <p14:creationId xmlns:p14="http://schemas.microsoft.com/office/powerpoint/2010/main" val="2717286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u="sng" noProof="0" dirty="0"/>
              <a:t>Pravilni</a:t>
            </a:r>
            <a:r>
              <a:rPr lang="sl-SI" u="sng" baseline="0" noProof="0" dirty="0"/>
              <a:t> odgovori</a:t>
            </a:r>
            <a:r>
              <a:rPr lang="sl-SI" u="sng" noProof="0" dirty="0"/>
              <a:t>:</a:t>
            </a:r>
            <a:r>
              <a:rPr lang="sl-SI" noProof="0" dirty="0"/>
              <a:t> </a:t>
            </a:r>
          </a:p>
          <a:p>
            <a:pPr marL="0" indent="0">
              <a:buFont typeface="+mj-lt"/>
              <a:buNone/>
            </a:pPr>
            <a:r>
              <a:rPr lang="sl-SI" noProof="0" dirty="0"/>
              <a:t>Presnova</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sl-SI" noProof="0" dirty="0"/>
              <a:t>Razvoj možganov, zlasti med nosečnostjo in zgodnjim otroštvom </a:t>
            </a:r>
          </a:p>
          <a:p>
            <a:pPr>
              <a:buFont typeface="Wingdings" panose="05000000000000000000" pitchFamily="2" charset="2"/>
              <a:buNone/>
            </a:pPr>
            <a:r>
              <a:rPr lang="sl-SI" noProof="0" dirty="0"/>
              <a:t>Rast in razvoj, zlasti v otroštvu in adolescenci</a:t>
            </a:r>
          </a:p>
          <a:p>
            <a:endParaRPr lang="sl-SI" noProof="0" dirty="0"/>
          </a:p>
        </p:txBody>
      </p:sp>
      <p:sp>
        <p:nvSpPr>
          <p:cNvPr id="4" name="Slide Number Placeholder 3"/>
          <p:cNvSpPr>
            <a:spLocks noGrp="1"/>
          </p:cNvSpPr>
          <p:nvPr>
            <p:ph type="sldNum" sz="quarter" idx="10"/>
          </p:nvPr>
        </p:nvSpPr>
        <p:spPr/>
        <p:txBody>
          <a:bodyPr/>
          <a:lstStyle/>
          <a:p>
            <a:fld id="{1D9321E1-ABFE-492C-A172-25C1D4654C51}" type="slidenum">
              <a:rPr lang="en-GB" smtClean="0"/>
              <a:t>26</a:t>
            </a:fld>
            <a:endParaRPr lang="en-GB" dirty="0"/>
          </a:p>
        </p:txBody>
      </p:sp>
    </p:spTree>
    <p:extLst>
      <p:ext uri="{BB962C8B-B14F-4D97-AF65-F5344CB8AC3E}">
        <p14:creationId xmlns:p14="http://schemas.microsoft.com/office/powerpoint/2010/main" val="1381666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u="sng" dirty="0"/>
              <a:t>Pravilni</a:t>
            </a:r>
            <a:r>
              <a:rPr lang="sl-SI" u="sng" baseline="0" dirty="0"/>
              <a:t> odgovori</a:t>
            </a:r>
            <a:r>
              <a:rPr lang="sl-SI" u="sng" dirty="0"/>
              <a:t>:</a:t>
            </a:r>
          </a:p>
          <a:p>
            <a:pPr marL="0" lvl="0" indent="0">
              <a:lnSpc>
                <a:spcPct val="115000"/>
              </a:lnSpc>
              <a:buFont typeface="Aptos" panose="020B0004020202020204" pitchFamily="34" charset="0"/>
              <a:buNone/>
            </a:pPr>
            <a:r>
              <a:rPr lang="sl-SI" sz="1800" kern="100" dirty="0">
                <a:effectLst/>
                <a:latin typeface="Barlow-Regular"/>
                <a:ea typeface="Aptos" panose="020B0004020202020204" pitchFamily="34" charset="0"/>
                <a:cs typeface="Times New Roman" panose="02020603050405020304" pitchFamily="18" charset="0"/>
              </a:rPr>
              <a:t>Pomanjkanj</a:t>
            </a:r>
            <a:r>
              <a:rPr lang="sl-SI" sz="1800" kern="100" baseline="0" dirty="0">
                <a:effectLst/>
                <a:latin typeface="Barlow-Regular"/>
                <a:ea typeface="Aptos" panose="020B0004020202020204" pitchFamily="34" charset="0"/>
                <a:cs typeface="Times New Roman" panose="02020603050405020304" pitchFamily="18" charset="0"/>
              </a:rPr>
              <a:t>e joda v prehrani lahko povzroči stanje, znano kot</a:t>
            </a:r>
            <a:r>
              <a:rPr lang="sl-SI" sz="1800" kern="100" dirty="0">
                <a:effectLst/>
                <a:latin typeface="Barlow-Regular"/>
                <a:ea typeface="Aptos" panose="020B0004020202020204" pitchFamily="34" charset="0"/>
                <a:cs typeface="Times New Roman" panose="02020603050405020304" pitchFamily="18" charset="0"/>
              </a:rPr>
              <a:t> ___</a:t>
            </a:r>
            <a:r>
              <a:rPr lang="sl-SI" sz="1800" b="1" kern="100" dirty="0">
                <a:solidFill>
                  <a:srgbClr val="FE31CB"/>
                </a:solidFill>
                <a:effectLst/>
                <a:latin typeface="Barlow-Regular"/>
                <a:ea typeface="Aptos" panose="020B0004020202020204" pitchFamily="34" charset="0"/>
                <a:cs typeface="Times New Roman" panose="02020603050405020304" pitchFamily="18" charset="0"/>
              </a:rPr>
              <a:t>golša</a:t>
            </a:r>
            <a:r>
              <a:rPr lang="sl-SI" sz="1800" kern="100" dirty="0">
                <a:effectLst/>
                <a:latin typeface="Barlow-Regular"/>
                <a:ea typeface="Aptos" panose="020B0004020202020204" pitchFamily="34" charset="0"/>
                <a:cs typeface="Times New Roman" panose="02020603050405020304" pitchFamily="18" charset="0"/>
              </a:rPr>
              <a:t>___, za</a:t>
            </a:r>
            <a:r>
              <a:rPr lang="sl-SI" sz="1800" kern="100" baseline="0" dirty="0">
                <a:effectLst/>
                <a:latin typeface="Barlow-Regular"/>
                <a:ea typeface="Aptos" panose="020B0004020202020204" pitchFamily="34" charset="0"/>
                <a:cs typeface="Times New Roman" panose="02020603050405020304" pitchFamily="18" charset="0"/>
              </a:rPr>
              <a:t> katerega je značilna povečana</a:t>
            </a:r>
            <a:r>
              <a:rPr lang="sl-SI" sz="1800" kern="100" dirty="0">
                <a:effectLst/>
                <a:latin typeface="Barlow-Regular"/>
                <a:ea typeface="Aptos" panose="020B0004020202020204" pitchFamily="34" charset="0"/>
                <a:cs typeface="Times New Roman" panose="02020603050405020304" pitchFamily="18" charset="0"/>
              </a:rPr>
              <a:t> _</a:t>
            </a:r>
            <a:r>
              <a:rPr lang="sl-SI" sz="1800" b="1" kern="100" dirty="0">
                <a:solidFill>
                  <a:srgbClr val="FE31CB"/>
                </a:solidFill>
                <a:effectLst/>
                <a:latin typeface="Barlow-Regular"/>
                <a:ea typeface="Aptos" panose="020B0004020202020204" pitchFamily="34" charset="0"/>
                <a:cs typeface="Times New Roman" panose="02020603050405020304" pitchFamily="18" charset="0"/>
              </a:rPr>
              <a:t>ščitnica</a:t>
            </a:r>
            <a:r>
              <a:rPr lang="sl-SI" sz="1800" kern="100" dirty="0">
                <a:effectLst/>
                <a:latin typeface="Barlow-Regular"/>
                <a:ea typeface="Aptos" panose="020B0004020202020204" pitchFamily="34" charset="0"/>
                <a:cs typeface="Times New Roman" panose="02020603050405020304" pitchFamily="18" charset="0"/>
              </a:rPr>
              <a:t>_.</a:t>
            </a:r>
            <a:endParaRPr lang="sl-SI"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buFont typeface="Aptos" panose="020B0004020202020204" pitchFamily="34" charset="0"/>
              <a:buNone/>
            </a:pPr>
            <a:r>
              <a:rPr lang="sl-SI" sz="1800" kern="100" noProof="0" dirty="0">
                <a:effectLst/>
                <a:latin typeface="Barlow-Regular"/>
                <a:ea typeface="Aptos" panose="020B0004020202020204" pitchFamily="34" charset="0"/>
                <a:cs typeface="Times New Roman" panose="02020603050405020304" pitchFamily="18" charset="0"/>
              </a:rPr>
              <a:t>Krivulja</a:t>
            </a:r>
            <a:r>
              <a:rPr lang="sl-SI" sz="1800" kern="100" baseline="0" noProof="0" dirty="0">
                <a:effectLst/>
                <a:latin typeface="Barlow-Regular"/>
                <a:ea typeface="Aptos" panose="020B0004020202020204" pitchFamily="34" charset="0"/>
                <a:cs typeface="Times New Roman" panose="02020603050405020304" pitchFamily="18" charset="0"/>
              </a:rPr>
              <a:t> v obliki črke U ponazarja, da lahko dobite</a:t>
            </a:r>
            <a:r>
              <a:rPr lang="sl-SI" sz="1800" kern="100" noProof="0" dirty="0">
                <a:effectLst/>
                <a:latin typeface="Barlow-Regular"/>
                <a:ea typeface="Aptos" panose="020B0004020202020204" pitchFamily="34" charset="0"/>
                <a:cs typeface="Times New Roman" panose="02020603050405020304" pitchFamily="18" charset="0"/>
              </a:rPr>
              <a:t> </a:t>
            </a:r>
            <a:r>
              <a:rPr lang="sl-SI" sz="1800" b="1" kern="100" noProof="0" dirty="0">
                <a:effectLst/>
                <a:latin typeface="Barlow-Regular"/>
                <a:ea typeface="Aptos" panose="020B0004020202020204" pitchFamily="34" charset="0"/>
                <a:cs typeface="Times New Roman" panose="02020603050405020304" pitchFamily="18" charset="0"/>
              </a:rPr>
              <a:t>_preveč_</a:t>
            </a:r>
            <a:r>
              <a:rPr lang="sl-SI" sz="1800" kern="100" noProof="0" dirty="0">
                <a:effectLst/>
                <a:latin typeface="Barlow-Regular"/>
                <a:ea typeface="Aptos" panose="020B0004020202020204" pitchFamily="34" charset="0"/>
                <a:cs typeface="Times New Roman" panose="02020603050405020304" pitchFamily="18" charset="0"/>
              </a:rPr>
              <a:t> in _</a:t>
            </a:r>
            <a:r>
              <a:rPr lang="sl-SI" sz="1800" b="1" kern="100" noProof="0" dirty="0">
                <a:solidFill>
                  <a:srgbClr val="FE31CB"/>
                </a:solidFill>
                <a:effectLst/>
                <a:latin typeface="Barlow-Regular"/>
                <a:ea typeface="Aptos" panose="020B0004020202020204" pitchFamily="34" charset="0"/>
                <a:cs typeface="Times New Roman" panose="02020603050405020304" pitchFamily="18" charset="0"/>
              </a:rPr>
              <a:t>premalo</a:t>
            </a:r>
            <a:r>
              <a:rPr lang="sl-SI" sz="1800" kern="100" noProof="0" dirty="0">
                <a:effectLst/>
                <a:latin typeface="Barlow-Regular"/>
                <a:ea typeface="Aptos" panose="020B0004020202020204" pitchFamily="34" charset="0"/>
                <a:cs typeface="Times New Roman" panose="02020603050405020304" pitchFamily="18" charset="0"/>
              </a:rPr>
              <a:t>_ joda.</a:t>
            </a:r>
            <a:endParaRPr lang="sl-SI" sz="1800" kern="100" noProof="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buFont typeface="Aptos" panose="020B0004020202020204" pitchFamily="34" charset="0"/>
              <a:buNone/>
            </a:pPr>
            <a:r>
              <a:rPr lang="sl-SI" sz="1800" kern="100" noProof="0" dirty="0">
                <a:effectLst/>
                <a:latin typeface="Barlow-Regular"/>
                <a:ea typeface="Aptos" panose="020B0004020202020204" pitchFamily="34" charset="0"/>
                <a:cs typeface="Times New Roman" panose="02020603050405020304" pitchFamily="18" charset="0"/>
              </a:rPr>
              <a:t>Premalo</a:t>
            </a:r>
            <a:r>
              <a:rPr lang="sl-SI" sz="1800" kern="100" baseline="0" noProof="0" dirty="0">
                <a:effectLst/>
                <a:latin typeface="Barlow-Regular"/>
                <a:ea typeface="Aptos" panose="020B0004020202020204" pitchFamily="34" charset="0"/>
                <a:cs typeface="Times New Roman" panose="02020603050405020304" pitchFamily="18" charset="0"/>
              </a:rPr>
              <a:t> joda med nosečnostjo lahko povzroči </a:t>
            </a:r>
            <a:r>
              <a:rPr lang="sl-SI" sz="1800" kern="100" noProof="0" dirty="0">
                <a:effectLst/>
                <a:latin typeface="Barlow-Regular"/>
                <a:ea typeface="Aptos" panose="020B0004020202020204" pitchFamily="34" charset="0"/>
                <a:cs typeface="Times New Roman" panose="02020603050405020304" pitchFamily="18" charset="0"/>
              </a:rPr>
              <a:t> _</a:t>
            </a:r>
            <a:r>
              <a:rPr lang="sl-SI" sz="1800" b="1" kern="100" noProof="0" dirty="0">
                <a:solidFill>
                  <a:srgbClr val="FE31CB"/>
                </a:solidFill>
                <a:effectLst/>
                <a:latin typeface="Barlow-Regular"/>
                <a:ea typeface="Aptos" panose="020B0004020202020204" pitchFamily="34" charset="0"/>
                <a:cs typeface="Times New Roman" panose="02020603050405020304" pitchFamily="18" charset="0"/>
              </a:rPr>
              <a:t>pomanjkanje ščitničnih</a:t>
            </a:r>
            <a:r>
              <a:rPr lang="sl-SI" sz="1800" b="1" kern="100" baseline="0" noProof="0" dirty="0">
                <a:solidFill>
                  <a:srgbClr val="FE31CB"/>
                </a:solidFill>
                <a:effectLst/>
                <a:latin typeface="Barlow-Regular"/>
                <a:ea typeface="Aptos" panose="020B0004020202020204" pitchFamily="34" charset="0"/>
                <a:cs typeface="Times New Roman" panose="02020603050405020304" pitchFamily="18" charset="0"/>
              </a:rPr>
              <a:t> hormonov</a:t>
            </a:r>
            <a:r>
              <a:rPr lang="sl-SI" sz="1800" kern="100" noProof="0" dirty="0">
                <a:effectLst/>
                <a:latin typeface="Barlow-Regular"/>
                <a:ea typeface="Aptos" panose="020B0004020202020204" pitchFamily="34" charset="0"/>
                <a:cs typeface="Times New Roman" panose="02020603050405020304" pitchFamily="18" charset="0"/>
              </a:rPr>
              <a:t> in</a:t>
            </a:r>
            <a:r>
              <a:rPr lang="sl-SI" sz="1800" kern="100" baseline="0" noProof="0" dirty="0">
                <a:effectLst/>
                <a:latin typeface="Barlow-Regular"/>
                <a:ea typeface="Aptos" panose="020B0004020202020204" pitchFamily="34" charset="0"/>
                <a:cs typeface="Times New Roman" panose="02020603050405020304" pitchFamily="18" charset="0"/>
              </a:rPr>
              <a:t> upočasnjen</a:t>
            </a:r>
            <a:r>
              <a:rPr lang="sl-SI" sz="1800" kern="100" noProof="0" dirty="0">
                <a:effectLst/>
                <a:latin typeface="Barlow-Regular"/>
                <a:ea typeface="Aptos" panose="020B0004020202020204" pitchFamily="34" charset="0"/>
                <a:cs typeface="Times New Roman" panose="02020603050405020304" pitchFamily="18" charset="0"/>
              </a:rPr>
              <a:t> razvoj___</a:t>
            </a:r>
            <a:r>
              <a:rPr lang="sl-SI" sz="1800" b="1" kern="100" noProof="0" dirty="0">
                <a:effectLst/>
                <a:latin typeface="Barlow-Regular"/>
                <a:ea typeface="Aptos" panose="020B0004020202020204" pitchFamily="34" charset="0"/>
                <a:cs typeface="Times New Roman" panose="02020603050405020304" pitchFamily="18" charset="0"/>
              </a:rPr>
              <a:t>možganov</a:t>
            </a:r>
            <a:r>
              <a:rPr lang="sl-SI" sz="1800" kern="100" noProof="0" dirty="0">
                <a:effectLst/>
                <a:latin typeface="Barlow-Regular"/>
                <a:ea typeface="Aptos" panose="020B0004020202020204" pitchFamily="34" charset="0"/>
                <a:cs typeface="Times New Roman" panose="02020603050405020304" pitchFamily="18" charset="0"/>
              </a:rPr>
              <a:t>__.</a:t>
            </a:r>
            <a:endParaRPr lang="sl-SI" sz="1800" kern="100" noProof="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D9321E1-ABFE-492C-A172-25C1D4654C51}" type="slidenum">
              <a:rPr lang="en-GB" smtClean="0"/>
              <a:t>27</a:t>
            </a:fld>
            <a:endParaRPr lang="en-GB" dirty="0"/>
          </a:p>
        </p:txBody>
      </p:sp>
    </p:spTree>
    <p:extLst>
      <p:ext uri="{BB962C8B-B14F-4D97-AF65-F5344CB8AC3E}">
        <p14:creationId xmlns:p14="http://schemas.microsoft.com/office/powerpoint/2010/main" val="3475175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u="sng" noProof="0" dirty="0"/>
              <a:t>Pravilni</a:t>
            </a:r>
            <a:r>
              <a:rPr lang="sl-SI" u="sng" baseline="0" noProof="0" dirty="0"/>
              <a:t> odgovori</a:t>
            </a:r>
            <a:r>
              <a:rPr lang="sl-SI" u="sng" noProof="0" dirty="0"/>
              <a:t>: </a:t>
            </a:r>
          </a:p>
          <a:p>
            <a:r>
              <a:rPr lang="sl-SI" noProof="0" dirty="0"/>
              <a:t>Jajca</a:t>
            </a:r>
          </a:p>
          <a:p>
            <a:r>
              <a:rPr lang="sl-SI" noProof="0" dirty="0"/>
              <a:t>Mleko</a:t>
            </a:r>
            <a:r>
              <a:rPr lang="sl-SI" baseline="0" noProof="0" dirty="0"/>
              <a:t> in mlečni izdelki</a:t>
            </a:r>
            <a:endParaRPr lang="sl-SI" noProof="0" dirty="0"/>
          </a:p>
          <a:p>
            <a:r>
              <a:rPr lang="sl-SI" noProof="0" dirty="0"/>
              <a:t>Ribe</a:t>
            </a:r>
            <a:r>
              <a:rPr lang="sl-SI" baseline="0" noProof="0" dirty="0"/>
              <a:t> in morski sadeži</a:t>
            </a:r>
            <a:endParaRPr lang="sl-SI" noProof="0" dirty="0"/>
          </a:p>
          <a:p>
            <a:r>
              <a:rPr lang="sl-SI" noProof="0" dirty="0"/>
              <a:t>Jodirana</a:t>
            </a:r>
            <a:r>
              <a:rPr lang="sl-SI" baseline="0" noProof="0" dirty="0"/>
              <a:t> sol</a:t>
            </a:r>
            <a:endParaRPr lang="sl-SI" noProof="0" dirty="0"/>
          </a:p>
        </p:txBody>
      </p:sp>
      <p:sp>
        <p:nvSpPr>
          <p:cNvPr id="4" name="Slide Number Placeholder 3"/>
          <p:cNvSpPr>
            <a:spLocks noGrp="1"/>
          </p:cNvSpPr>
          <p:nvPr>
            <p:ph type="sldNum" sz="quarter" idx="10"/>
          </p:nvPr>
        </p:nvSpPr>
        <p:spPr/>
        <p:txBody>
          <a:bodyPr/>
          <a:lstStyle/>
          <a:p>
            <a:fld id="{1D9321E1-ABFE-492C-A172-25C1D4654C51}" type="slidenum">
              <a:rPr lang="en-GB" smtClean="0"/>
              <a:t>28</a:t>
            </a:fld>
            <a:endParaRPr lang="en-GB" dirty="0"/>
          </a:p>
        </p:txBody>
      </p:sp>
    </p:spTree>
    <p:extLst>
      <p:ext uri="{BB962C8B-B14F-4D97-AF65-F5344CB8AC3E}">
        <p14:creationId xmlns:p14="http://schemas.microsoft.com/office/powerpoint/2010/main" val="2571701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u="sng" noProof="0" dirty="0"/>
              <a:t>Pravilni</a:t>
            </a:r>
            <a:r>
              <a:rPr lang="sl-SI" u="sng" baseline="0" noProof="0" dirty="0"/>
              <a:t> odgovori</a:t>
            </a:r>
            <a:r>
              <a:rPr lang="sl-SI" u="sng" noProof="0" dirty="0"/>
              <a:t>: </a:t>
            </a:r>
          </a:p>
          <a:p>
            <a:r>
              <a:rPr lang="sl-SI" noProof="0" dirty="0"/>
              <a:t>Jajca</a:t>
            </a:r>
          </a:p>
          <a:p>
            <a:r>
              <a:rPr lang="sl-SI" noProof="0" dirty="0"/>
              <a:t>Mleko</a:t>
            </a:r>
            <a:r>
              <a:rPr lang="sl-SI" baseline="0" noProof="0" dirty="0"/>
              <a:t> in mlečni izdelki</a:t>
            </a:r>
            <a:endParaRPr lang="sl-SI" noProof="0" dirty="0"/>
          </a:p>
          <a:p>
            <a:r>
              <a:rPr lang="sl-SI" noProof="0" dirty="0"/>
              <a:t>Ribe</a:t>
            </a:r>
            <a:r>
              <a:rPr lang="sl-SI" baseline="0" noProof="0" dirty="0"/>
              <a:t> in morski sadeži</a:t>
            </a:r>
            <a:endParaRPr lang="sl-SI" noProof="0" dirty="0"/>
          </a:p>
          <a:p>
            <a:r>
              <a:rPr lang="sl-SI" noProof="0" dirty="0"/>
              <a:t>Jodirana</a:t>
            </a:r>
            <a:r>
              <a:rPr lang="sl-SI" baseline="0" noProof="0" dirty="0"/>
              <a:t> sol</a:t>
            </a:r>
            <a:endParaRPr lang="sl-SI" noProof="0" dirty="0"/>
          </a:p>
        </p:txBody>
      </p:sp>
      <p:sp>
        <p:nvSpPr>
          <p:cNvPr id="4" name="Slide Number Placeholder 3"/>
          <p:cNvSpPr>
            <a:spLocks noGrp="1"/>
          </p:cNvSpPr>
          <p:nvPr>
            <p:ph type="sldNum" sz="quarter" idx="10"/>
          </p:nvPr>
        </p:nvSpPr>
        <p:spPr/>
        <p:txBody>
          <a:bodyPr/>
          <a:lstStyle/>
          <a:p>
            <a:fld id="{1D9321E1-ABFE-492C-A172-25C1D4654C51}" type="slidenum">
              <a:rPr lang="en-GB" smtClean="0"/>
              <a:t>29</a:t>
            </a:fld>
            <a:endParaRPr lang="en-GB" dirty="0"/>
          </a:p>
        </p:txBody>
      </p:sp>
    </p:spTree>
    <p:extLst>
      <p:ext uri="{BB962C8B-B14F-4D97-AF65-F5344CB8AC3E}">
        <p14:creationId xmlns:p14="http://schemas.microsoft.com/office/powerpoint/2010/main" val="1777534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noProof="0" dirty="0">
                <a:solidFill>
                  <a:schemeClr val="tx1"/>
                </a:solidFill>
                <a:effectLst/>
                <a:latin typeface="+mn-lt"/>
                <a:ea typeface="+mn-ea"/>
                <a:cs typeface="+mn-cs"/>
              </a:rPr>
              <a:t>Slovar: </a:t>
            </a:r>
            <a:r>
              <a:rPr lang="sl-SI" sz="1200" b="1" kern="1200" noProof="0" dirty="0">
                <a:solidFill>
                  <a:schemeClr val="tx1"/>
                </a:solidFill>
                <a:effectLst/>
                <a:latin typeface="+mn-lt"/>
                <a:ea typeface="+mn-ea"/>
                <a:cs typeface="+mn-cs"/>
              </a:rPr>
              <a:t>esencialni</a:t>
            </a:r>
            <a:r>
              <a:rPr lang="sl-SI" b="1" noProof="0" dirty="0">
                <a:solidFill>
                  <a:schemeClr val="tx1"/>
                </a:solidFill>
              </a:rPr>
              <a:t> mineral</a:t>
            </a:r>
            <a:r>
              <a:rPr lang="sl-SI" noProof="0" dirty="0">
                <a:solidFill>
                  <a:schemeClr val="tx1"/>
                </a:solidFill>
              </a:rPr>
              <a:t> je tisti,</a:t>
            </a:r>
            <a:r>
              <a:rPr lang="sl-SI" baseline="0" noProof="0" dirty="0">
                <a:solidFill>
                  <a:schemeClr val="tx1"/>
                </a:solidFill>
              </a:rPr>
              <a:t> ki ga vaše telo potrebuje, a ga ne more proizvajati, zato ga mora dobiti s hrano</a:t>
            </a:r>
            <a:r>
              <a:rPr lang="sl-SI" noProof="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noProof="0" dirty="0">
                <a:solidFill>
                  <a:schemeClr val="tx1"/>
                </a:solidFill>
                <a:effectLst/>
                <a:latin typeface="+mn-lt"/>
                <a:ea typeface="+mn-ea"/>
                <a:cs typeface="+mn-cs"/>
              </a:rPr>
              <a:t>Vprašajte</a:t>
            </a:r>
            <a:r>
              <a:rPr lang="sl-SI" sz="1200" kern="1200" baseline="0" noProof="0" dirty="0">
                <a:solidFill>
                  <a:schemeClr val="tx1"/>
                </a:solidFill>
                <a:effectLst/>
                <a:latin typeface="+mn-lt"/>
                <a:ea typeface="+mn-ea"/>
                <a:cs typeface="+mn-cs"/>
              </a:rPr>
              <a:t> učence, ali vedo, kaj pomeni beseda “esencialni mineral”.</a:t>
            </a:r>
            <a:endParaRPr lang="sl-SI"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noProof="0" dirty="0">
                <a:solidFill>
                  <a:schemeClr val="tx1"/>
                </a:solidFill>
                <a:effectLst/>
                <a:latin typeface="+mn-lt"/>
                <a:ea typeface="+mn-ea"/>
                <a:cs typeface="+mn-cs"/>
              </a:rPr>
              <a:t>Učence</a:t>
            </a:r>
            <a:r>
              <a:rPr lang="sl-SI" sz="1200" kern="1200" baseline="0" noProof="0" dirty="0">
                <a:solidFill>
                  <a:schemeClr val="tx1"/>
                </a:solidFill>
                <a:effectLst/>
                <a:latin typeface="+mn-lt"/>
                <a:ea typeface="+mn-ea"/>
                <a:cs typeface="+mn-cs"/>
              </a:rPr>
              <a:t> lahko vprašate tudi, ali poznajo druge esencialne minerale [železo, selen, </a:t>
            </a:r>
            <a:r>
              <a:rPr lang="en-GB" sz="1200" kern="1200" baseline="0" noProof="0" dirty="0">
                <a:solidFill>
                  <a:schemeClr val="tx1"/>
                </a:solidFill>
                <a:effectLst/>
                <a:latin typeface="+mn-lt"/>
                <a:ea typeface="+mn-ea"/>
                <a:cs typeface="+mn-cs"/>
              </a:rPr>
              <a:t>baker, </a:t>
            </a:r>
            <a:r>
              <a:rPr lang="sl-SI" sz="1200" kern="1200" baseline="0" noProof="0" dirty="0">
                <a:solidFill>
                  <a:schemeClr val="tx1"/>
                </a:solidFill>
                <a:effectLst/>
                <a:latin typeface="+mn-lt"/>
                <a:ea typeface="+mn-ea"/>
                <a:cs typeface="+mn-cs"/>
              </a:rPr>
              <a:t>magnezij, cink,  kalcij, fosfor, kalij, natrij, krom, klorid, fluorid – in seveda jod]</a:t>
            </a:r>
            <a:endParaRPr lang="sl-SI"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9321E1-ABFE-492C-A172-25C1D4654C51}" type="slidenum">
              <a:rPr lang="en-GB" smtClean="0"/>
              <a:t>3</a:t>
            </a:fld>
            <a:endParaRPr lang="en-GB" dirty="0"/>
          </a:p>
        </p:txBody>
      </p:sp>
    </p:spTree>
    <p:extLst>
      <p:ext uri="{BB962C8B-B14F-4D97-AF65-F5344CB8AC3E}">
        <p14:creationId xmlns:p14="http://schemas.microsoft.com/office/powerpoint/2010/main" val="1397896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u="sng" noProof="0" dirty="0"/>
              <a:t>Pravilni</a:t>
            </a:r>
            <a:r>
              <a:rPr lang="sl-SI" u="sng" baseline="0" noProof="0" dirty="0"/>
              <a:t> odgovor</a:t>
            </a:r>
            <a:r>
              <a:rPr lang="sl-SI" u="sng"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noProof="0" dirty="0"/>
              <a:t>150 µg</a:t>
            </a:r>
          </a:p>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30</a:t>
            </a:fld>
            <a:endParaRPr lang="en-GB" dirty="0"/>
          </a:p>
        </p:txBody>
      </p:sp>
    </p:spTree>
    <p:extLst>
      <p:ext uri="{BB962C8B-B14F-4D97-AF65-F5344CB8AC3E}">
        <p14:creationId xmlns:p14="http://schemas.microsoft.com/office/powerpoint/2010/main" val="3780959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u="sng" noProof="0" dirty="0"/>
              <a:t>Pravilni</a:t>
            </a:r>
            <a:r>
              <a:rPr lang="sl-SI" u="sng" baseline="0" noProof="0" dirty="0"/>
              <a:t> odgovor</a:t>
            </a:r>
            <a:r>
              <a:rPr lang="sl-SI" u="sng"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noProof="0" dirty="0"/>
              <a:t>150 µg</a:t>
            </a:r>
          </a:p>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31</a:t>
            </a:fld>
            <a:endParaRPr lang="en-GB" dirty="0"/>
          </a:p>
        </p:txBody>
      </p:sp>
    </p:spTree>
    <p:extLst>
      <p:ext uri="{BB962C8B-B14F-4D97-AF65-F5344CB8AC3E}">
        <p14:creationId xmlns:p14="http://schemas.microsoft.com/office/powerpoint/2010/main" val="893414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u="sng" noProof="0" dirty="0"/>
              <a:t>Pravilni</a:t>
            </a:r>
            <a:r>
              <a:rPr lang="sl-SI" u="sng" baseline="0" noProof="0" dirty="0"/>
              <a:t> odgovor</a:t>
            </a:r>
            <a:r>
              <a:rPr lang="sl-SI" u="sng" noProof="0" dirty="0"/>
              <a:t>: </a:t>
            </a:r>
          </a:p>
          <a:p>
            <a:r>
              <a:rPr lang="sl-SI" noProof="0" dirty="0"/>
              <a:t>250 µg</a:t>
            </a:r>
          </a:p>
        </p:txBody>
      </p:sp>
      <p:sp>
        <p:nvSpPr>
          <p:cNvPr id="4" name="Slide Number Placeholder 3"/>
          <p:cNvSpPr>
            <a:spLocks noGrp="1"/>
          </p:cNvSpPr>
          <p:nvPr>
            <p:ph type="sldNum" sz="quarter" idx="10"/>
          </p:nvPr>
        </p:nvSpPr>
        <p:spPr/>
        <p:txBody>
          <a:bodyPr/>
          <a:lstStyle/>
          <a:p>
            <a:fld id="{1D9321E1-ABFE-492C-A172-25C1D4654C51}" type="slidenum">
              <a:rPr lang="en-GB" smtClean="0"/>
              <a:t>32</a:t>
            </a:fld>
            <a:endParaRPr lang="en-GB" dirty="0"/>
          </a:p>
        </p:txBody>
      </p:sp>
    </p:spTree>
    <p:extLst>
      <p:ext uri="{BB962C8B-B14F-4D97-AF65-F5344CB8AC3E}">
        <p14:creationId xmlns:p14="http://schemas.microsoft.com/office/powerpoint/2010/main" val="3800608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u="sng" noProof="0" dirty="0"/>
              <a:t>Pravilni</a:t>
            </a:r>
            <a:r>
              <a:rPr lang="sl-SI" u="sng" baseline="0" noProof="0" dirty="0"/>
              <a:t> odgovor</a:t>
            </a:r>
            <a:r>
              <a:rPr lang="sl-SI" u="sng" noProof="0" dirty="0"/>
              <a:t>:</a:t>
            </a:r>
            <a:r>
              <a:rPr lang="sl-SI" noProof="0" dirty="0"/>
              <a:t> </a:t>
            </a:r>
          </a:p>
          <a:p>
            <a:r>
              <a:rPr lang="sl-SI" noProof="0" dirty="0"/>
              <a:t>250 µg</a:t>
            </a:r>
          </a:p>
        </p:txBody>
      </p:sp>
      <p:sp>
        <p:nvSpPr>
          <p:cNvPr id="4" name="Slide Number Placeholder 3"/>
          <p:cNvSpPr>
            <a:spLocks noGrp="1"/>
          </p:cNvSpPr>
          <p:nvPr>
            <p:ph type="sldNum" sz="quarter" idx="10"/>
          </p:nvPr>
        </p:nvSpPr>
        <p:spPr/>
        <p:txBody>
          <a:bodyPr/>
          <a:lstStyle/>
          <a:p>
            <a:fld id="{1D9321E1-ABFE-492C-A172-25C1D4654C51}" type="slidenum">
              <a:rPr lang="en-GB" smtClean="0"/>
              <a:t>33</a:t>
            </a:fld>
            <a:endParaRPr lang="en-GB" dirty="0"/>
          </a:p>
        </p:txBody>
      </p:sp>
    </p:spTree>
    <p:extLst>
      <p:ext uri="{BB962C8B-B14F-4D97-AF65-F5344CB8AC3E}">
        <p14:creationId xmlns:p14="http://schemas.microsoft.com/office/powerpoint/2010/main" val="2212254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u="sng" noProof="0" dirty="0"/>
              <a:t>Pravilni</a:t>
            </a:r>
            <a:r>
              <a:rPr lang="sl-SI" u="sng" baseline="0" noProof="0" dirty="0"/>
              <a:t> odgovori</a:t>
            </a:r>
            <a:r>
              <a:rPr lang="sl-SI" u="sng" noProof="0" dirty="0"/>
              <a:t>:</a:t>
            </a:r>
            <a:r>
              <a:rPr lang="sl-SI" noProof="0" dirty="0"/>
              <a:t> </a:t>
            </a:r>
          </a:p>
          <a:p>
            <a:pPr lvl="0">
              <a:buFont typeface="Wingdings" panose="05000000000000000000" pitchFamily="2" charset="2"/>
              <a:buNone/>
            </a:pPr>
            <a:r>
              <a:rPr lang="sl-SI" noProof="0" dirty="0"/>
              <a:t>Pomemben je za razvoj </a:t>
            </a:r>
            <a:r>
              <a:rPr lang="sl-SI" dirty="0"/>
              <a:t>otrokovih možganov in živčnega sistema</a:t>
            </a:r>
          </a:p>
          <a:p>
            <a:pPr lvl="0">
              <a:buFont typeface="Wingdings" panose="05000000000000000000" pitchFamily="2" charset="2"/>
              <a:buNone/>
            </a:pPr>
            <a:r>
              <a:rPr lang="sl-SI" dirty="0"/>
              <a:t>Zagotavlja rast otroka</a:t>
            </a:r>
          </a:p>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34</a:t>
            </a:fld>
            <a:endParaRPr lang="en-GB" dirty="0"/>
          </a:p>
        </p:txBody>
      </p:sp>
    </p:spTree>
    <p:extLst>
      <p:ext uri="{BB962C8B-B14F-4D97-AF65-F5344CB8AC3E}">
        <p14:creationId xmlns:p14="http://schemas.microsoft.com/office/powerpoint/2010/main" val="3073308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u="sng" noProof="0" dirty="0"/>
              <a:t>Pravilni</a:t>
            </a:r>
            <a:r>
              <a:rPr lang="sl-SI" u="sng" baseline="0" noProof="0" dirty="0"/>
              <a:t> odgovori</a:t>
            </a:r>
            <a:r>
              <a:rPr lang="sl-SI" u="sng" noProof="0" dirty="0"/>
              <a:t>:</a:t>
            </a:r>
            <a:r>
              <a:rPr lang="sl-SI" noProof="0" dirty="0"/>
              <a:t> </a:t>
            </a:r>
          </a:p>
          <a:p>
            <a:pPr lvl="0">
              <a:buFont typeface="Wingdings" panose="05000000000000000000" pitchFamily="2" charset="2"/>
              <a:buNone/>
            </a:pPr>
            <a:r>
              <a:rPr lang="sl-SI" noProof="0" dirty="0"/>
              <a:t>Pomemben je za razvoj </a:t>
            </a:r>
            <a:r>
              <a:rPr lang="sl-SI" dirty="0"/>
              <a:t>otrokovih možganov in živčnega sistema</a:t>
            </a:r>
          </a:p>
          <a:p>
            <a:pPr lvl="0">
              <a:buFont typeface="Wingdings" panose="05000000000000000000" pitchFamily="2" charset="2"/>
              <a:buNone/>
            </a:pPr>
            <a:r>
              <a:rPr lang="sl-SI" dirty="0"/>
              <a:t>Zagotavlja rast otroka</a:t>
            </a:r>
          </a:p>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35</a:t>
            </a:fld>
            <a:endParaRPr lang="en-GB" dirty="0"/>
          </a:p>
        </p:txBody>
      </p:sp>
    </p:spTree>
    <p:extLst>
      <p:ext uri="{BB962C8B-B14F-4D97-AF65-F5344CB8AC3E}">
        <p14:creationId xmlns:p14="http://schemas.microsoft.com/office/powerpoint/2010/main" val="1385609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u="sng" noProof="0" dirty="0"/>
              <a:t>Pravilni</a:t>
            </a:r>
            <a:r>
              <a:rPr lang="sl-SI" u="sng" baseline="0" noProof="0" dirty="0"/>
              <a:t> odgovor</a:t>
            </a:r>
            <a:r>
              <a:rPr lang="sl-SI" u="sng" noProof="0" dirty="0"/>
              <a:t>:</a:t>
            </a:r>
          </a:p>
          <a:p>
            <a:r>
              <a:rPr lang="sl-SI" noProof="0" dirty="0"/>
              <a:t>9</a:t>
            </a:r>
            <a:r>
              <a:rPr lang="en-GB" noProof="0" dirty="0"/>
              <a:t> </a:t>
            </a:r>
            <a:r>
              <a:rPr lang="en-GB" noProof="0" dirty="0" err="1"/>
              <a:t>jajc</a:t>
            </a:r>
            <a:endParaRPr lang="sl-SI" noProof="0" dirty="0"/>
          </a:p>
          <a:p>
            <a:endParaRPr lang="sl-SI" noProof="0" dirty="0"/>
          </a:p>
          <a:p>
            <a:r>
              <a:rPr lang="sl-SI" b="1" noProof="0" dirty="0"/>
              <a:t>Pozor: </a:t>
            </a:r>
            <a:r>
              <a:rPr lang="sl-SI" b="0" noProof="0" dirty="0"/>
              <a:t>Prosimo,</a:t>
            </a:r>
            <a:r>
              <a:rPr lang="sl-SI" b="0" baseline="0" noProof="0" dirty="0"/>
              <a:t> poudarite, da je to samo vaja. Pomembno je, da v svojo prehrano vključite več virov joda in ne izključno jajc. </a:t>
            </a:r>
            <a:endParaRPr lang="sl-SI" noProof="0" dirty="0"/>
          </a:p>
        </p:txBody>
      </p:sp>
      <p:sp>
        <p:nvSpPr>
          <p:cNvPr id="4" name="Slide Number Placeholder 3"/>
          <p:cNvSpPr>
            <a:spLocks noGrp="1"/>
          </p:cNvSpPr>
          <p:nvPr>
            <p:ph type="sldNum" sz="quarter" idx="10"/>
          </p:nvPr>
        </p:nvSpPr>
        <p:spPr/>
        <p:txBody>
          <a:bodyPr/>
          <a:lstStyle/>
          <a:p>
            <a:fld id="{1D9321E1-ABFE-492C-A172-25C1D4654C51}" type="slidenum">
              <a:rPr lang="en-GB" smtClean="0"/>
              <a:t>36</a:t>
            </a:fld>
            <a:endParaRPr lang="en-GB" dirty="0"/>
          </a:p>
        </p:txBody>
      </p:sp>
    </p:spTree>
    <p:extLst>
      <p:ext uri="{BB962C8B-B14F-4D97-AF65-F5344CB8AC3E}">
        <p14:creationId xmlns:p14="http://schemas.microsoft.com/office/powerpoint/2010/main" val="34389825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u="sng" noProof="0" dirty="0"/>
              <a:t>Pravilni</a:t>
            </a:r>
            <a:r>
              <a:rPr lang="sl-SI" u="sng" baseline="0" noProof="0" dirty="0"/>
              <a:t> odgovor</a:t>
            </a:r>
            <a:r>
              <a:rPr lang="sl-SI" u="sng" noProof="0" dirty="0"/>
              <a:t>:</a:t>
            </a:r>
            <a:r>
              <a:rPr lang="sl-SI" u="sng" baseline="0" noProof="0" dirty="0"/>
              <a:t> </a:t>
            </a:r>
          </a:p>
          <a:p>
            <a:r>
              <a:rPr lang="sl-SI" baseline="0" noProof="0" dirty="0"/>
              <a:t>1 porcij</a:t>
            </a:r>
            <a:r>
              <a:rPr lang="en-GB" baseline="0" noProof="0" dirty="0"/>
              <a:t>o</a:t>
            </a:r>
            <a:endParaRPr lang="sl-SI" baseline="0" noProof="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37</a:t>
            </a:fld>
            <a:endParaRPr lang="en-GB" dirty="0"/>
          </a:p>
        </p:txBody>
      </p:sp>
    </p:spTree>
    <p:extLst>
      <p:ext uri="{BB962C8B-B14F-4D97-AF65-F5344CB8AC3E}">
        <p14:creationId xmlns:p14="http://schemas.microsoft.com/office/powerpoint/2010/main" val="40989996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u="sng" noProof="0" dirty="0"/>
              <a:t>Pravilni</a:t>
            </a:r>
            <a:r>
              <a:rPr lang="sl-SI" u="sng" baseline="0" noProof="0" dirty="0"/>
              <a:t> odgovor</a:t>
            </a:r>
            <a:r>
              <a:rPr lang="sl-SI" u="sng" noProof="0" dirty="0"/>
              <a:t>:</a:t>
            </a:r>
          </a:p>
          <a:p>
            <a:r>
              <a:rPr lang="sl-SI" baseline="0" noProof="0" dirty="0"/>
              <a:t>5 kozarcev mleka</a:t>
            </a:r>
          </a:p>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38</a:t>
            </a:fld>
            <a:endParaRPr lang="en-GB" dirty="0"/>
          </a:p>
        </p:txBody>
      </p:sp>
    </p:spTree>
    <p:extLst>
      <p:ext uri="{BB962C8B-B14F-4D97-AF65-F5344CB8AC3E}">
        <p14:creationId xmlns:p14="http://schemas.microsoft.com/office/powerpoint/2010/main" val="26757101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b="1" u="none" kern="1200" noProof="0" dirty="0">
                <a:solidFill>
                  <a:schemeClr val="tx1"/>
                </a:solidFill>
                <a:effectLst/>
                <a:latin typeface="+mn-lt"/>
                <a:ea typeface="+mn-ea"/>
                <a:cs typeface="+mn-cs"/>
              </a:rPr>
              <a:t>Z</a:t>
            </a:r>
            <a:r>
              <a:rPr lang="sl-SI" sz="1200" b="1" u="none" kern="1200" baseline="0" noProof="0" dirty="0">
                <a:solidFill>
                  <a:schemeClr val="tx1"/>
                </a:solidFill>
                <a:effectLst/>
                <a:latin typeface="+mn-lt"/>
                <a:ea typeface="+mn-ea"/>
                <a:cs typeface="+mn-cs"/>
              </a:rPr>
              <a:t>a nalogo</a:t>
            </a:r>
            <a:r>
              <a:rPr lang="sl-SI" sz="1200" b="1" u="none" kern="1200" noProof="0" dirty="0">
                <a:solidFill>
                  <a:schemeClr val="tx1"/>
                </a:solidFill>
                <a:effectLst/>
                <a:latin typeface="+mn-lt"/>
                <a:ea typeface="+mn-ea"/>
                <a:cs typeface="+mn-cs"/>
              </a:rPr>
              <a:t> “Sledenje jodu:</a:t>
            </a:r>
            <a:r>
              <a:rPr lang="sl-SI" sz="1200" b="1" u="none" kern="1200" baseline="0" noProof="0" dirty="0">
                <a:solidFill>
                  <a:schemeClr val="tx1"/>
                </a:solidFill>
                <a:effectLst/>
                <a:latin typeface="+mn-lt"/>
                <a:ea typeface="+mn-ea"/>
                <a:cs typeface="+mn-cs"/>
              </a:rPr>
              <a:t> kartiranje globalnih obogatitvenih programov” potrebujejo učenci internetni dostop</a:t>
            </a:r>
            <a:r>
              <a:rPr lang="sl-SI" sz="1200" b="1" u="none" kern="0" spc="-10" noProof="0" dirty="0">
                <a:solidFill>
                  <a:schemeClr val="tx1"/>
                </a:solidFill>
                <a:effectLst/>
                <a:latin typeface="Noto Sans" panose="020B0502040504020204" pitchFamily="34" charset="0"/>
                <a:ea typeface="Noto Sans" panose="020B0502040504020204" pitchFamily="34" charset="0"/>
                <a:cs typeface="+mn-cs"/>
              </a:rPr>
              <a:t>.</a:t>
            </a:r>
            <a:endParaRPr lang="sl-SI" sz="1200" b="1" u="none" kern="1200" noProof="0" dirty="0">
              <a:solidFill>
                <a:schemeClr val="tx1"/>
              </a:solidFill>
              <a:effectLst/>
              <a:latin typeface="+mn-lt"/>
              <a:ea typeface="+mn-ea"/>
              <a:cs typeface="+mn-cs"/>
            </a:endParaRPr>
          </a:p>
          <a:p>
            <a:endParaRPr lang="sl-SI" sz="1200" u="sng" kern="1200" noProof="0" dirty="0">
              <a:solidFill>
                <a:schemeClr val="tx1"/>
              </a:solidFill>
              <a:effectLst/>
              <a:latin typeface="+mn-lt"/>
              <a:ea typeface="+mn-ea"/>
              <a:cs typeface="+mn-cs"/>
            </a:endParaRPr>
          </a:p>
          <a:p>
            <a:r>
              <a:rPr lang="sl-SI" sz="1200" u="sng" kern="1200" noProof="0" dirty="0">
                <a:solidFill>
                  <a:schemeClr val="tx1"/>
                </a:solidFill>
                <a:effectLst/>
                <a:latin typeface="+mn-lt"/>
                <a:ea typeface="+mn-ea"/>
                <a:cs typeface="+mn-cs"/>
              </a:rPr>
              <a:t>Pri</a:t>
            </a:r>
            <a:r>
              <a:rPr lang="sl-SI" sz="1200" u="sng" kern="1200" baseline="0" noProof="0" dirty="0">
                <a:solidFill>
                  <a:schemeClr val="tx1"/>
                </a:solidFill>
                <a:effectLst/>
                <a:latin typeface="+mn-lt"/>
                <a:ea typeface="+mn-ea"/>
                <a:cs typeface="+mn-cs"/>
              </a:rPr>
              <a:t> pripravah na skupinsko delo premislite,</a:t>
            </a:r>
            <a:r>
              <a:rPr lang="sl-SI" sz="1200" u="sng" kern="1200" noProof="0" dirty="0">
                <a:solidFill>
                  <a:schemeClr val="tx1"/>
                </a:solidFill>
                <a:effectLst/>
                <a:latin typeface="+mn-lt"/>
                <a:ea typeface="+mn-ea"/>
                <a:cs typeface="+mn-cs"/>
              </a:rPr>
              <a:t>:</a:t>
            </a:r>
          </a:p>
          <a:p>
            <a:pPr marL="171450" lvl="0" indent="-171450">
              <a:buFont typeface="Arial" panose="020B0604020202020204" pitchFamily="34" charset="0"/>
              <a:buChar char="•"/>
            </a:pPr>
            <a:r>
              <a:rPr lang="sl-SI" sz="1200" kern="1200" noProof="0" dirty="0">
                <a:solidFill>
                  <a:schemeClr val="tx1"/>
                </a:solidFill>
                <a:effectLst/>
                <a:latin typeface="+mn-lt"/>
                <a:ea typeface="+mn-ea"/>
                <a:cs typeface="+mn-cs"/>
              </a:rPr>
              <a:t>katero</a:t>
            </a:r>
            <a:r>
              <a:rPr lang="sl-SI" sz="1200" kern="1200" baseline="0" noProof="0" dirty="0">
                <a:solidFill>
                  <a:schemeClr val="tx1"/>
                </a:solidFill>
                <a:effectLst/>
                <a:latin typeface="+mn-lt"/>
                <a:ea typeface="+mn-ea"/>
                <a:cs typeface="+mn-cs"/>
              </a:rPr>
              <a:t> od </a:t>
            </a:r>
            <a:r>
              <a:rPr lang="de-DE" sz="1200" kern="1200" baseline="0" noProof="0" smtClean="0">
                <a:solidFill>
                  <a:schemeClr val="tx1"/>
                </a:solidFill>
                <a:effectLst/>
                <a:latin typeface="+mn-lt"/>
                <a:ea typeface="+mn-ea"/>
                <a:cs typeface="+mn-cs"/>
              </a:rPr>
              <a:t>4</a:t>
            </a:r>
            <a:r>
              <a:rPr lang="sl-SI" sz="1200" kern="1200" baseline="0" noProof="0" smtClean="0">
                <a:solidFill>
                  <a:schemeClr val="tx1"/>
                </a:solidFill>
                <a:effectLst/>
                <a:latin typeface="+mn-lt"/>
                <a:ea typeface="+mn-ea"/>
                <a:cs typeface="+mn-cs"/>
              </a:rPr>
              <a:t> </a:t>
            </a:r>
            <a:r>
              <a:rPr lang="sl-SI" sz="1200" kern="1200" baseline="0" noProof="0" dirty="0">
                <a:solidFill>
                  <a:schemeClr val="tx1"/>
                </a:solidFill>
                <a:effectLst/>
                <a:latin typeface="+mn-lt"/>
                <a:ea typeface="+mn-ea"/>
                <a:cs typeface="+mn-cs"/>
              </a:rPr>
              <a:t>nalog lahko izberejo učenci, ali pa opravite predizbor, v katerem izberete nalogo oziroma naloge</a:t>
            </a:r>
            <a:endParaRPr lang="sl-SI" sz="1200" kern="1200" noProof="0" dirty="0">
              <a:solidFill>
                <a:schemeClr val="tx1"/>
              </a:solidFill>
              <a:effectLst/>
              <a:latin typeface="+mn-lt"/>
              <a:ea typeface="+mn-ea"/>
              <a:cs typeface="+mn-cs"/>
            </a:endParaRPr>
          </a:p>
          <a:p>
            <a:pPr marL="171450" lvl="0" indent="-171450">
              <a:buFont typeface="Arial" panose="020B0604020202020204" pitchFamily="34" charset="0"/>
              <a:buChar char="•"/>
            </a:pPr>
            <a:r>
              <a:rPr lang="sl-SI" sz="1200" kern="1200" noProof="0" dirty="0">
                <a:solidFill>
                  <a:schemeClr val="tx1"/>
                </a:solidFill>
                <a:effectLst/>
                <a:latin typeface="+mn-lt"/>
                <a:ea typeface="+mn-ea"/>
                <a:cs typeface="+mn-cs"/>
              </a:rPr>
              <a:t>kako</a:t>
            </a:r>
            <a:r>
              <a:rPr lang="sl-SI" sz="1200" kern="1200" baseline="0" noProof="0" dirty="0">
                <a:solidFill>
                  <a:schemeClr val="tx1"/>
                </a:solidFill>
                <a:effectLst/>
                <a:latin typeface="+mn-lt"/>
                <a:ea typeface="+mn-ea"/>
                <a:cs typeface="+mn-cs"/>
              </a:rPr>
              <a:t> velika bo </a:t>
            </a:r>
            <a:r>
              <a:rPr lang="sl-SI" sz="1200" kern="1200" noProof="0" dirty="0">
                <a:solidFill>
                  <a:schemeClr val="tx1"/>
                </a:solidFill>
                <a:effectLst/>
                <a:latin typeface="+mn-lt"/>
                <a:ea typeface="+mn-ea"/>
                <a:cs typeface="+mn-cs"/>
              </a:rPr>
              <a:t>skupina,</a:t>
            </a:r>
            <a:r>
              <a:rPr lang="sl-SI" sz="1200" kern="1200" baseline="0" noProof="0" dirty="0">
                <a:solidFill>
                  <a:schemeClr val="tx1"/>
                </a:solidFill>
                <a:effectLst/>
                <a:latin typeface="+mn-lt"/>
                <a:ea typeface="+mn-ea"/>
                <a:cs typeface="+mn-cs"/>
              </a:rPr>
              <a:t> kar je odvisno od števila učencev in izbrane naloge</a:t>
            </a:r>
            <a:endParaRPr lang="sl-SI" sz="1200" kern="1200" noProof="0" dirty="0">
              <a:solidFill>
                <a:schemeClr val="tx1"/>
              </a:solidFill>
              <a:effectLst/>
              <a:latin typeface="+mn-lt"/>
              <a:ea typeface="+mn-ea"/>
              <a:cs typeface="+mn-cs"/>
            </a:endParaRPr>
          </a:p>
          <a:p>
            <a:pPr marL="171450" lvl="0" indent="-171450">
              <a:buFont typeface="Arial" panose="020B0604020202020204" pitchFamily="34" charset="0"/>
              <a:buChar char="•"/>
            </a:pPr>
            <a:r>
              <a:rPr lang="sl-SI" sz="1200" kern="1200" noProof="0" dirty="0">
                <a:solidFill>
                  <a:schemeClr val="tx1"/>
                </a:solidFill>
                <a:effectLst/>
                <a:latin typeface="+mn-lt"/>
                <a:ea typeface="+mn-ea"/>
                <a:cs typeface="+mn-cs"/>
              </a:rPr>
              <a:t>kako</a:t>
            </a:r>
            <a:r>
              <a:rPr lang="sl-SI" sz="1200" kern="1200" baseline="0" noProof="0" dirty="0">
                <a:solidFill>
                  <a:schemeClr val="tx1"/>
                </a:solidFill>
                <a:effectLst/>
                <a:latin typeface="+mn-lt"/>
                <a:ea typeface="+mn-ea"/>
                <a:cs typeface="+mn-cs"/>
              </a:rPr>
              <a:t> boste učence razdelili v skupine</a:t>
            </a:r>
            <a:endParaRPr lang="sl-SI" sz="1200" kern="1200" noProof="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r>
              <a:rPr lang="sl-SI" sz="1200" u="sng" kern="1200" dirty="0">
                <a:solidFill>
                  <a:schemeClr val="tx1"/>
                </a:solidFill>
                <a:effectLst/>
                <a:latin typeface="+mn-lt"/>
                <a:ea typeface="+mn-ea"/>
                <a:cs typeface="+mn-cs"/>
              </a:rPr>
              <a:t>Ko</a:t>
            </a:r>
            <a:r>
              <a:rPr lang="sl-SI" sz="1200" u="sng" kern="1200" baseline="0" dirty="0">
                <a:solidFill>
                  <a:schemeClr val="tx1"/>
                </a:solidFill>
                <a:effectLst/>
                <a:latin typeface="+mn-lt"/>
                <a:ea typeface="+mn-ea"/>
                <a:cs typeface="+mn-cs"/>
              </a:rPr>
              <a:t> boste predstavljali skupinsko delo,</a:t>
            </a:r>
            <a:r>
              <a:rPr lang="sl-SI" sz="1200" u="sng" kern="1200" dirty="0">
                <a:solidFill>
                  <a:schemeClr val="tx1"/>
                </a:solidFill>
                <a:effectLst/>
                <a:latin typeface="+mn-lt"/>
                <a:ea typeface="+mn-ea"/>
                <a:cs typeface="+mn-cs"/>
              </a:rPr>
              <a:t>:</a:t>
            </a:r>
          </a:p>
          <a:p>
            <a:pPr marL="171450" lvl="0" indent="-171450">
              <a:buFont typeface="Arial" panose="020B0604020202020204" pitchFamily="34" charset="0"/>
              <a:buChar char="•"/>
            </a:pPr>
            <a:r>
              <a:rPr lang="en-GB" sz="1200" kern="1200" dirty="0" err="1">
                <a:solidFill>
                  <a:schemeClr val="tx1"/>
                </a:solidFill>
                <a:effectLst/>
                <a:latin typeface="+mn-lt"/>
                <a:ea typeface="+mn-ea"/>
                <a:cs typeface="+mn-cs"/>
              </a:rPr>
              <a:t>pazite</a:t>
            </a:r>
            <a:r>
              <a:rPr lang="en-GB" sz="1200" kern="1200" dirty="0">
                <a:solidFill>
                  <a:schemeClr val="tx1"/>
                </a:solidFill>
                <a:effectLst/>
                <a:latin typeface="+mn-lt"/>
                <a:ea typeface="+mn-ea"/>
                <a:cs typeface="+mn-cs"/>
              </a:rPr>
              <a:t>, </a:t>
            </a:r>
            <a:r>
              <a:rPr lang="sl-SI" sz="1200" kern="1200" dirty="0">
                <a:solidFill>
                  <a:schemeClr val="tx1"/>
                </a:solidFill>
                <a:effectLst/>
                <a:latin typeface="+mn-lt"/>
                <a:ea typeface="+mn-ea"/>
                <a:cs typeface="+mn-cs"/>
              </a:rPr>
              <a:t>da</a:t>
            </a:r>
            <a:r>
              <a:rPr lang="sl-SI" sz="1200" kern="1200" baseline="0" dirty="0">
                <a:solidFill>
                  <a:schemeClr val="tx1"/>
                </a:solidFill>
                <a:effectLst/>
                <a:latin typeface="+mn-lt"/>
                <a:ea typeface="+mn-ea"/>
                <a:cs typeface="+mn-cs"/>
              </a:rPr>
              <a:t> bodo navodila za nalogo jasna, vključno z natančnimi napotki o tem, kaj morajo učenci narediti in </a:t>
            </a:r>
            <a:r>
              <a:rPr lang="en-GB" sz="1200" kern="1200" baseline="0" dirty="0">
                <a:solidFill>
                  <a:schemeClr val="tx1"/>
                </a:solidFill>
                <a:effectLst/>
                <a:latin typeface="+mn-lt"/>
                <a:ea typeface="+mn-ea"/>
                <a:cs typeface="+mn-cs"/>
              </a:rPr>
              <a:t>s </a:t>
            </a:r>
            <a:r>
              <a:rPr lang="sl-SI" sz="1200" kern="1200" baseline="0" dirty="0">
                <a:solidFill>
                  <a:schemeClr val="tx1"/>
                </a:solidFill>
                <a:effectLst/>
                <a:latin typeface="+mn-lt"/>
                <a:ea typeface="+mn-ea"/>
                <a:cs typeface="+mn-cs"/>
              </a:rPr>
              <a:t>podrobnostmi o pričakovanem rezultatu njihovega skupinskega dela</a:t>
            </a:r>
            <a:endParaRPr lang="sl-S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l-SI" sz="1200" kern="1200" dirty="0">
                <a:solidFill>
                  <a:schemeClr val="tx1"/>
                </a:solidFill>
                <a:effectLst/>
                <a:latin typeface="+mn-lt"/>
                <a:ea typeface="+mn-ea"/>
                <a:cs typeface="+mn-cs"/>
              </a:rPr>
              <a:t>pojasnite</a:t>
            </a:r>
            <a:r>
              <a:rPr lang="sl-SI" sz="1200" kern="1200" baseline="0" dirty="0">
                <a:solidFill>
                  <a:schemeClr val="tx1"/>
                </a:solidFill>
                <a:effectLst/>
                <a:latin typeface="+mn-lt"/>
                <a:ea typeface="+mn-ea"/>
                <a:cs typeface="+mn-cs"/>
              </a:rPr>
              <a:t> učencem, po katerih merilih bodo ocenjevan</a:t>
            </a:r>
            <a:r>
              <a:rPr lang="en-GB" sz="1200" kern="1200" baseline="0" dirty="0">
                <a:solidFill>
                  <a:schemeClr val="tx1"/>
                </a:solidFill>
                <a:effectLst/>
                <a:latin typeface="+mn-lt"/>
                <a:ea typeface="+mn-ea"/>
                <a:cs typeface="+mn-cs"/>
              </a:rPr>
              <a:t>e</a:t>
            </a:r>
            <a:r>
              <a:rPr lang="sl-SI" sz="1200" kern="1200" baseline="0" dirty="0">
                <a:solidFill>
                  <a:schemeClr val="tx1"/>
                </a:solidFill>
                <a:effectLst/>
                <a:latin typeface="+mn-lt"/>
                <a:ea typeface="+mn-ea"/>
                <a:cs typeface="+mn-cs"/>
              </a:rPr>
              <a:t> njihove predstavitve v razredu</a:t>
            </a:r>
          </a:p>
          <a:p>
            <a:pPr marL="171450" lvl="0" indent="-171450">
              <a:buFont typeface="Arial" panose="020B0604020202020204" pitchFamily="34" charset="0"/>
              <a:buChar char="•"/>
            </a:pPr>
            <a:endParaRPr lang="en-US" sz="1200" u="sng" kern="1200" baseline="0" dirty="0">
              <a:solidFill>
                <a:schemeClr val="tx1"/>
              </a:solidFill>
              <a:effectLst/>
              <a:latin typeface="+mn-lt"/>
              <a:ea typeface="+mn-ea"/>
              <a:cs typeface="+mn-cs"/>
            </a:endParaRPr>
          </a:p>
          <a:p>
            <a:pPr marL="0" lvl="0" indent="0">
              <a:buFont typeface="Arial" panose="020B0604020202020204" pitchFamily="34" charset="0"/>
              <a:buNone/>
            </a:pPr>
            <a:r>
              <a:rPr lang="sl-SI" sz="1200" u="sng" kern="1200" noProof="0" dirty="0">
                <a:solidFill>
                  <a:schemeClr val="tx1"/>
                </a:solidFill>
                <a:effectLst/>
                <a:latin typeface="+mn-lt"/>
                <a:ea typeface="+mn-ea"/>
                <a:cs typeface="+mn-cs"/>
              </a:rPr>
              <a:t>Za</a:t>
            </a:r>
            <a:r>
              <a:rPr lang="sl-SI" sz="1200" u="sng" kern="1200" baseline="0" noProof="0" dirty="0">
                <a:solidFill>
                  <a:schemeClr val="tx1"/>
                </a:solidFill>
                <a:effectLst/>
                <a:latin typeface="+mn-lt"/>
                <a:ea typeface="+mn-ea"/>
                <a:cs typeface="+mn-cs"/>
              </a:rPr>
              <a:t> modula</a:t>
            </a:r>
            <a:r>
              <a:rPr lang="sl-SI" sz="1200" u="sng" kern="1200" noProof="0" dirty="0">
                <a:solidFill>
                  <a:schemeClr val="tx1"/>
                </a:solidFill>
                <a:effectLst/>
                <a:latin typeface="+mn-lt"/>
                <a:ea typeface="+mn-ea"/>
                <a:cs typeface="+mn-cs"/>
              </a:rPr>
              <a:t> B in C lahko skupinske</a:t>
            </a:r>
            <a:r>
              <a:rPr lang="sl-SI" sz="1200" u="sng" kern="1200" baseline="0" noProof="0" dirty="0">
                <a:solidFill>
                  <a:schemeClr val="tx1"/>
                </a:solidFill>
                <a:effectLst/>
                <a:latin typeface="+mn-lt"/>
                <a:ea typeface="+mn-ea"/>
                <a:cs typeface="+mn-cs"/>
              </a:rPr>
              <a:t> predstavitve ocenite po naslednjih kriterijih</a:t>
            </a:r>
            <a:r>
              <a:rPr lang="sl-SI" sz="1200" u="sng" kern="1200" noProof="0" dirty="0">
                <a:solidFill>
                  <a:schemeClr val="tx1"/>
                </a:solidFill>
                <a:effectLst/>
                <a:latin typeface="+mn-lt"/>
                <a:ea typeface="+mn-ea"/>
                <a:cs typeface="+mn-cs"/>
              </a:rPr>
              <a:t>:</a:t>
            </a:r>
          </a:p>
          <a:p>
            <a:pPr marL="171450" lvl="0" indent="-171450">
              <a:buFont typeface="Arial" panose="020B0604020202020204" pitchFamily="34" charset="0"/>
              <a:buChar char="•"/>
            </a:pPr>
            <a:r>
              <a:rPr lang="sl-SI" sz="1200" kern="1200" noProof="0" dirty="0">
                <a:solidFill>
                  <a:schemeClr val="tx1"/>
                </a:solidFill>
                <a:effectLst/>
                <a:latin typeface="+mn-lt"/>
                <a:ea typeface="+mn-ea"/>
                <a:cs typeface="+mn-cs"/>
              </a:rPr>
              <a:t>sposobnost</a:t>
            </a:r>
            <a:r>
              <a:rPr lang="sl-SI" sz="1200" kern="1200" baseline="0" noProof="0" dirty="0">
                <a:solidFill>
                  <a:schemeClr val="tx1"/>
                </a:solidFill>
                <a:effectLst/>
                <a:latin typeface="+mn-lt"/>
                <a:ea typeface="+mn-ea"/>
                <a:cs typeface="+mn-cs"/>
              </a:rPr>
              <a:t> učencev za oblikovanje raziskovalnih vprašanj</a:t>
            </a:r>
            <a:endParaRPr lang="sl-SI" sz="1200" kern="1200" noProof="0" dirty="0">
              <a:solidFill>
                <a:schemeClr val="tx1"/>
              </a:solidFill>
              <a:effectLst/>
              <a:latin typeface="+mn-lt"/>
              <a:ea typeface="+mn-ea"/>
              <a:cs typeface="+mn-cs"/>
            </a:endParaRPr>
          </a:p>
          <a:p>
            <a:pPr marL="171450" lvl="0" indent="-171450">
              <a:buFont typeface="Arial" panose="020B0604020202020204" pitchFamily="34" charset="0"/>
              <a:buChar char="•"/>
            </a:pPr>
            <a:r>
              <a:rPr lang="sl-SI" sz="1200" kern="1200" baseline="0" noProof="0" dirty="0">
                <a:solidFill>
                  <a:schemeClr val="tx1"/>
                </a:solidFill>
                <a:effectLst/>
                <a:latin typeface="+mn-lt"/>
                <a:ea typeface="+mn-ea"/>
                <a:cs typeface="+mn-cs"/>
              </a:rPr>
              <a:t>zbiranje in analiziranje podatkov</a:t>
            </a:r>
            <a:endParaRPr lang="sl-SI" sz="1200" kern="1200" noProof="0" dirty="0">
              <a:solidFill>
                <a:schemeClr val="tx1"/>
              </a:solidFill>
              <a:effectLst/>
              <a:latin typeface="+mn-lt"/>
              <a:ea typeface="+mn-ea"/>
              <a:cs typeface="+mn-cs"/>
            </a:endParaRPr>
          </a:p>
          <a:p>
            <a:pPr marL="171450" lvl="0" indent="-171450">
              <a:buFont typeface="Arial" panose="020B0604020202020204" pitchFamily="34" charset="0"/>
              <a:buChar char="•"/>
            </a:pPr>
            <a:r>
              <a:rPr lang="sl-SI" sz="1200" kern="1200" baseline="0" noProof="0" dirty="0">
                <a:solidFill>
                  <a:schemeClr val="tx1"/>
                </a:solidFill>
                <a:effectLst/>
                <a:latin typeface="+mn-lt"/>
                <a:ea typeface="+mn-ea"/>
                <a:cs typeface="+mn-cs"/>
              </a:rPr>
              <a:t>učinkovitost delovanja učencev v skupini</a:t>
            </a:r>
            <a:endParaRPr lang="sl-SI" sz="1200" kern="1200" noProof="0" dirty="0">
              <a:solidFill>
                <a:schemeClr val="tx1"/>
              </a:solidFill>
              <a:effectLst/>
              <a:latin typeface="+mn-lt"/>
              <a:ea typeface="+mn-ea"/>
              <a:cs typeface="+mn-cs"/>
            </a:endParaRPr>
          </a:p>
          <a:p>
            <a:pPr marL="171450" lvl="0" indent="-171450">
              <a:buFont typeface="Arial" panose="020B0604020202020204" pitchFamily="34" charset="0"/>
              <a:buChar char="•"/>
            </a:pPr>
            <a:r>
              <a:rPr lang="sl-SI" sz="1200" kern="1200" noProof="0" dirty="0">
                <a:solidFill>
                  <a:schemeClr val="tx1"/>
                </a:solidFill>
                <a:effectLst/>
                <a:latin typeface="+mn-lt"/>
                <a:ea typeface="+mn-ea"/>
                <a:cs typeface="+mn-cs"/>
              </a:rPr>
              <a:t>sposobnost učencev, da</a:t>
            </a:r>
            <a:r>
              <a:rPr lang="sl-SI" sz="1200" kern="1200" baseline="0" noProof="0" dirty="0">
                <a:solidFill>
                  <a:schemeClr val="tx1"/>
                </a:solidFill>
                <a:effectLst/>
                <a:latin typeface="+mn-lt"/>
                <a:ea typeface="+mn-ea"/>
                <a:cs typeface="+mn-cs"/>
              </a:rPr>
              <a:t> izmenjujejo ideje in sporočajo svoje ugotovitve</a:t>
            </a:r>
            <a:r>
              <a:rPr lang="sl-SI" sz="1200" kern="1200" noProof="0" dirty="0">
                <a:solidFill>
                  <a:schemeClr val="tx1"/>
                </a:solidFill>
                <a:effectLst/>
                <a:latin typeface="+mn-lt"/>
                <a:ea typeface="+mn-ea"/>
                <a:cs typeface="+mn-cs"/>
              </a:rPr>
              <a:t> </a:t>
            </a:r>
          </a:p>
          <a:p>
            <a:pPr marL="171450" lvl="0" indent="-171450">
              <a:buFont typeface="Arial" panose="020B0604020202020204" pitchFamily="34" charset="0"/>
              <a:buChar char="•"/>
            </a:pPr>
            <a:r>
              <a:rPr lang="sl-SI" sz="1200" kern="1200" noProof="0" dirty="0">
                <a:solidFill>
                  <a:schemeClr val="tx1"/>
                </a:solidFill>
                <a:effectLst/>
                <a:latin typeface="+mn-lt"/>
                <a:ea typeface="+mn-ea"/>
                <a:cs typeface="+mn-cs"/>
              </a:rPr>
              <a:t>izvirnost</a:t>
            </a:r>
            <a:r>
              <a:rPr lang="sl-SI" sz="1200" kern="1200" baseline="0" noProof="0" dirty="0">
                <a:solidFill>
                  <a:schemeClr val="tx1"/>
                </a:solidFill>
                <a:effectLst/>
                <a:latin typeface="+mn-lt"/>
                <a:ea typeface="+mn-ea"/>
                <a:cs typeface="+mn-cs"/>
              </a:rPr>
              <a:t> in ustvarjalnost učencev</a:t>
            </a:r>
            <a:endParaRPr lang="sl-SI" sz="1200" kern="1200" noProof="0" dirty="0">
              <a:solidFill>
                <a:schemeClr val="tx1"/>
              </a:solidFill>
              <a:effectLst/>
              <a:latin typeface="+mn-lt"/>
              <a:ea typeface="+mn-ea"/>
              <a:cs typeface="+mn-cs"/>
            </a:endParaRPr>
          </a:p>
          <a:p>
            <a:pPr marL="0" lvl="0" indent="0">
              <a:buFont typeface="Arial" panose="020B0604020202020204" pitchFamily="34" charset="0"/>
              <a:buNone/>
            </a:pPr>
            <a:endParaRPr lang="sl-SI" sz="1200" kern="1200" noProof="0" dirty="0">
              <a:solidFill>
                <a:schemeClr val="tx1"/>
              </a:solidFill>
              <a:effectLst/>
              <a:latin typeface="+mn-lt"/>
              <a:ea typeface="+mn-ea"/>
              <a:cs typeface="+mn-cs"/>
            </a:endParaRPr>
          </a:p>
          <a:p>
            <a:endParaRPr lang="sl-SI" noProof="0" dirty="0"/>
          </a:p>
        </p:txBody>
      </p:sp>
      <p:sp>
        <p:nvSpPr>
          <p:cNvPr id="4" name="Pladsholder til slidenummer 3"/>
          <p:cNvSpPr>
            <a:spLocks noGrp="1"/>
          </p:cNvSpPr>
          <p:nvPr>
            <p:ph type="sldNum" sz="quarter" idx="10"/>
          </p:nvPr>
        </p:nvSpPr>
        <p:spPr/>
        <p:txBody>
          <a:bodyPr/>
          <a:lstStyle/>
          <a:p>
            <a:fld id="{1D9321E1-ABFE-492C-A172-25C1D4654C51}" type="slidenum">
              <a:rPr lang="en-GB" smtClean="0"/>
              <a:t>39</a:t>
            </a:fld>
            <a:endParaRPr lang="en-GB" dirty="0"/>
          </a:p>
        </p:txBody>
      </p:sp>
    </p:spTree>
    <p:extLst>
      <p:ext uri="{BB962C8B-B14F-4D97-AF65-F5344CB8AC3E}">
        <p14:creationId xmlns:p14="http://schemas.microsoft.com/office/powerpoint/2010/main" val="1267556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1D9321E1-ABFE-492C-A172-25C1D4654C51}" type="slidenum">
              <a:rPr lang="en-GB" smtClean="0"/>
              <a:t>4</a:t>
            </a:fld>
            <a:endParaRPr lang="en-GB" dirty="0"/>
          </a:p>
        </p:txBody>
      </p:sp>
    </p:spTree>
    <p:extLst>
      <p:ext uri="{BB962C8B-B14F-4D97-AF65-F5344CB8AC3E}">
        <p14:creationId xmlns:p14="http://schemas.microsoft.com/office/powerpoint/2010/main" val="33402121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sl-SI" sz="1200" u="sng" kern="1200" noProof="0" dirty="0">
                <a:solidFill>
                  <a:schemeClr val="tx1"/>
                </a:solidFill>
                <a:effectLst/>
                <a:latin typeface="+mn-lt"/>
                <a:ea typeface="+mn-ea"/>
                <a:cs typeface="+mn-cs"/>
              </a:rPr>
              <a:t>Pri</a:t>
            </a:r>
            <a:r>
              <a:rPr lang="sl-SI" sz="1200" u="sng" kern="1200" baseline="0" noProof="0" dirty="0">
                <a:solidFill>
                  <a:schemeClr val="tx1"/>
                </a:solidFill>
                <a:effectLst/>
                <a:latin typeface="+mn-lt"/>
                <a:ea typeface="+mn-ea"/>
                <a:cs typeface="+mn-cs"/>
              </a:rPr>
              <a:t> pripravah na skupinsko delo premislite,</a:t>
            </a:r>
            <a:r>
              <a:rPr lang="sl-SI" sz="1200" u="sng" kern="1200" noProof="0" dirty="0">
                <a:solidFill>
                  <a:schemeClr val="tx1"/>
                </a:solidFill>
                <a:effectLst/>
                <a:latin typeface="+mn-lt"/>
                <a:ea typeface="+mn-ea"/>
                <a:cs typeface="+mn-cs"/>
              </a:rPr>
              <a:t>:</a:t>
            </a:r>
          </a:p>
          <a:p>
            <a:pPr marL="171450" lvl="0" indent="-171450">
              <a:buFont typeface="Arial" panose="020B0604020202020204" pitchFamily="34" charset="0"/>
              <a:buChar char="•"/>
            </a:pPr>
            <a:r>
              <a:rPr lang="sl-SI" sz="1200" kern="1200" noProof="0" dirty="0">
                <a:solidFill>
                  <a:schemeClr val="tx1"/>
                </a:solidFill>
                <a:effectLst/>
                <a:latin typeface="+mn-lt"/>
                <a:ea typeface="+mn-ea"/>
                <a:cs typeface="+mn-cs"/>
              </a:rPr>
              <a:t>katero</a:t>
            </a:r>
            <a:r>
              <a:rPr lang="sl-SI" sz="1200" kern="1200" baseline="0" noProof="0" dirty="0">
                <a:solidFill>
                  <a:schemeClr val="tx1"/>
                </a:solidFill>
                <a:effectLst/>
                <a:latin typeface="+mn-lt"/>
                <a:ea typeface="+mn-ea"/>
                <a:cs typeface="+mn-cs"/>
              </a:rPr>
              <a:t> od petih nalog lahko izberejo učenci, ali pa opravite predizbor, v katerem izberete nalogo oziroma naloge</a:t>
            </a:r>
            <a:endParaRPr lang="sl-SI" sz="1200" kern="1200" noProof="0" dirty="0">
              <a:solidFill>
                <a:schemeClr val="tx1"/>
              </a:solidFill>
              <a:effectLst/>
              <a:latin typeface="+mn-lt"/>
              <a:ea typeface="+mn-ea"/>
              <a:cs typeface="+mn-cs"/>
            </a:endParaRPr>
          </a:p>
          <a:p>
            <a:pPr marL="171450" lvl="0" indent="-171450">
              <a:buFont typeface="Arial" panose="020B0604020202020204" pitchFamily="34" charset="0"/>
              <a:buChar char="•"/>
            </a:pPr>
            <a:r>
              <a:rPr lang="sl-SI" sz="1200" kern="1200" noProof="0" dirty="0">
                <a:solidFill>
                  <a:schemeClr val="tx1"/>
                </a:solidFill>
                <a:effectLst/>
                <a:latin typeface="+mn-lt"/>
                <a:ea typeface="+mn-ea"/>
                <a:cs typeface="+mn-cs"/>
              </a:rPr>
              <a:t>kako</a:t>
            </a:r>
            <a:r>
              <a:rPr lang="sl-SI" sz="1200" kern="1200" baseline="0" noProof="0" dirty="0">
                <a:solidFill>
                  <a:schemeClr val="tx1"/>
                </a:solidFill>
                <a:effectLst/>
                <a:latin typeface="+mn-lt"/>
                <a:ea typeface="+mn-ea"/>
                <a:cs typeface="+mn-cs"/>
              </a:rPr>
              <a:t> velika bo </a:t>
            </a:r>
            <a:r>
              <a:rPr lang="sl-SI" sz="1200" kern="1200" noProof="0" dirty="0">
                <a:solidFill>
                  <a:schemeClr val="tx1"/>
                </a:solidFill>
                <a:effectLst/>
                <a:latin typeface="+mn-lt"/>
                <a:ea typeface="+mn-ea"/>
                <a:cs typeface="+mn-cs"/>
              </a:rPr>
              <a:t>skupina,</a:t>
            </a:r>
            <a:r>
              <a:rPr lang="sl-SI" sz="1200" kern="1200" baseline="0" noProof="0" dirty="0">
                <a:solidFill>
                  <a:schemeClr val="tx1"/>
                </a:solidFill>
                <a:effectLst/>
                <a:latin typeface="+mn-lt"/>
                <a:ea typeface="+mn-ea"/>
                <a:cs typeface="+mn-cs"/>
              </a:rPr>
              <a:t> kar je odvisno od števila učencev in izbrane naloge</a:t>
            </a:r>
            <a:endParaRPr lang="sl-SI" sz="1200" kern="1200" noProof="0" dirty="0">
              <a:solidFill>
                <a:schemeClr val="tx1"/>
              </a:solidFill>
              <a:effectLst/>
              <a:latin typeface="+mn-lt"/>
              <a:ea typeface="+mn-ea"/>
              <a:cs typeface="+mn-cs"/>
            </a:endParaRPr>
          </a:p>
          <a:p>
            <a:pPr marL="171450" lvl="0" indent="-171450">
              <a:buFont typeface="Arial" panose="020B0604020202020204" pitchFamily="34" charset="0"/>
              <a:buChar char="•"/>
            </a:pPr>
            <a:r>
              <a:rPr lang="sl-SI" sz="1200" kern="1200" noProof="0" dirty="0">
                <a:solidFill>
                  <a:schemeClr val="tx1"/>
                </a:solidFill>
                <a:effectLst/>
                <a:latin typeface="+mn-lt"/>
                <a:ea typeface="+mn-ea"/>
                <a:cs typeface="+mn-cs"/>
              </a:rPr>
              <a:t>kako</a:t>
            </a:r>
            <a:r>
              <a:rPr lang="sl-SI" sz="1200" kern="1200" baseline="0" noProof="0" dirty="0">
                <a:solidFill>
                  <a:schemeClr val="tx1"/>
                </a:solidFill>
                <a:effectLst/>
                <a:latin typeface="+mn-lt"/>
                <a:ea typeface="+mn-ea"/>
                <a:cs typeface="+mn-cs"/>
              </a:rPr>
              <a:t> boste učence razdelili v skupine</a:t>
            </a:r>
            <a:endParaRPr lang="sl-SI" sz="1200" kern="1200" noProof="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r>
              <a:rPr lang="sl-SI" sz="1200" u="sng" kern="1200" dirty="0">
                <a:solidFill>
                  <a:schemeClr val="tx1"/>
                </a:solidFill>
                <a:effectLst/>
                <a:latin typeface="+mn-lt"/>
                <a:ea typeface="+mn-ea"/>
                <a:cs typeface="+mn-cs"/>
              </a:rPr>
              <a:t>Ko</a:t>
            </a:r>
            <a:r>
              <a:rPr lang="sl-SI" sz="1200" u="sng" kern="1200" baseline="0" dirty="0">
                <a:solidFill>
                  <a:schemeClr val="tx1"/>
                </a:solidFill>
                <a:effectLst/>
                <a:latin typeface="+mn-lt"/>
                <a:ea typeface="+mn-ea"/>
                <a:cs typeface="+mn-cs"/>
              </a:rPr>
              <a:t> boste predstavljali skupinsko delo,</a:t>
            </a:r>
            <a:r>
              <a:rPr lang="sl-SI" sz="1200" u="sng" kern="1200" dirty="0">
                <a:solidFill>
                  <a:schemeClr val="tx1"/>
                </a:solidFill>
                <a:effectLst/>
                <a:latin typeface="+mn-lt"/>
                <a:ea typeface="+mn-ea"/>
                <a:cs typeface="+mn-cs"/>
              </a:rPr>
              <a:t>:</a:t>
            </a:r>
          </a:p>
          <a:p>
            <a:pPr marL="171450" lvl="0" indent="-171450">
              <a:buFont typeface="Arial" panose="020B0604020202020204" pitchFamily="34" charset="0"/>
              <a:buChar char="•"/>
            </a:pPr>
            <a:r>
              <a:rPr lang="en-GB" sz="1200" kern="1200" dirty="0" err="1">
                <a:solidFill>
                  <a:schemeClr val="tx1"/>
                </a:solidFill>
                <a:effectLst/>
                <a:latin typeface="+mn-lt"/>
                <a:ea typeface="+mn-ea"/>
                <a:cs typeface="+mn-cs"/>
              </a:rPr>
              <a:t>pazite</a:t>
            </a:r>
            <a:r>
              <a:rPr lang="en-GB" sz="1200" kern="1200" dirty="0">
                <a:solidFill>
                  <a:schemeClr val="tx1"/>
                </a:solidFill>
                <a:effectLst/>
                <a:latin typeface="+mn-lt"/>
                <a:ea typeface="+mn-ea"/>
                <a:cs typeface="+mn-cs"/>
              </a:rPr>
              <a:t>, </a:t>
            </a:r>
            <a:r>
              <a:rPr lang="sl-SI" sz="1200" kern="1200" dirty="0">
                <a:solidFill>
                  <a:schemeClr val="tx1"/>
                </a:solidFill>
                <a:effectLst/>
                <a:latin typeface="+mn-lt"/>
                <a:ea typeface="+mn-ea"/>
                <a:cs typeface="+mn-cs"/>
              </a:rPr>
              <a:t>da</a:t>
            </a:r>
            <a:r>
              <a:rPr lang="sl-SI" sz="1200" kern="1200" baseline="0" dirty="0">
                <a:solidFill>
                  <a:schemeClr val="tx1"/>
                </a:solidFill>
                <a:effectLst/>
                <a:latin typeface="+mn-lt"/>
                <a:ea typeface="+mn-ea"/>
                <a:cs typeface="+mn-cs"/>
              </a:rPr>
              <a:t> bodo navodila za nalogo jasna, vključno z natančnimi napotki o tem, kaj morajo učenci narediti in podrobnostmi o pričakovanem rezultatu njihovega skupinskega dela</a:t>
            </a:r>
            <a:endParaRPr lang="sl-S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l-SI" sz="1200" kern="1200" dirty="0">
                <a:solidFill>
                  <a:schemeClr val="tx1"/>
                </a:solidFill>
                <a:effectLst/>
                <a:latin typeface="+mn-lt"/>
                <a:ea typeface="+mn-ea"/>
                <a:cs typeface="+mn-cs"/>
              </a:rPr>
              <a:t>pojasnite</a:t>
            </a:r>
            <a:r>
              <a:rPr lang="sl-SI" sz="1200" kern="1200" baseline="0" dirty="0">
                <a:solidFill>
                  <a:schemeClr val="tx1"/>
                </a:solidFill>
                <a:effectLst/>
                <a:latin typeface="+mn-lt"/>
                <a:ea typeface="+mn-ea"/>
                <a:cs typeface="+mn-cs"/>
              </a:rPr>
              <a:t> učencem, po katerih merilih bodo ocenjevan</a:t>
            </a:r>
            <a:r>
              <a:rPr lang="en-GB" sz="1200" kern="1200" baseline="0" dirty="0">
                <a:solidFill>
                  <a:schemeClr val="tx1"/>
                </a:solidFill>
                <a:effectLst/>
                <a:latin typeface="+mn-lt"/>
                <a:ea typeface="+mn-ea"/>
                <a:cs typeface="+mn-cs"/>
              </a:rPr>
              <a:t>e</a:t>
            </a:r>
            <a:r>
              <a:rPr lang="sl-SI" sz="1200" kern="1200" baseline="0" dirty="0">
                <a:solidFill>
                  <a:schemeClr val="tx1"/>
                </a:solidFill>
                <a:effectLst/>
                <a:latin typeface="+mn-lt"/>
                <a:ea typeface="+mn-ea"/>
                <a:cs typeface="+mn-cs"/>
              </a:rPr>
              <a:t> njihove predstavitve v razredu</a:t>
            </a:r>
          </a:p>
          <a:p>
            <a:pPr marL="171450" lvl="0" indent="-171450">
              <a:buFont typeface="Arial" panose="020B0604020202020204" pitchFamily="34" charset="0"/>
              <a:buChar char="•"/>
            </a:pPr>
            <a:endParaRPr lang="en-US" sz="1200" u="sng" kern="1200" baseline="0" dirty="0">
              <a:solidFill>
                <a:schemeClr val="tx1"/>
              </a:solidFill>
              <a:effectLst/>
              <a:latin typeface="+mn-lt"/>
              <a:ea typeface="+mn-ea"/>
              <a:cs typeface="+mn-cs"/>
            </a:endParaRPr>
          </a:p>
          <a:p>
            <a:pPr marL="0" lvl="0" indent="0">
              <a:buFont typeface="Arial" panose="020B0604020202020204" pitchFamily="34" charset="0"/>
              <a:buNone/>
            </a:pPr>
            <a:r>
              <a:rPr lang="sl-SI" sz="1200" u="sng" kern="1200" noProof="0" dirty="0">
                <a:solidFill>
                  <a:schemeClr val="tx1"/>
                </a:solidFill>
                <a:effectLst/>
                <a:latin typeface="+mn-lt"/>
                <a:ea typeface="+mn-ea"/>
                <a:cs typeface="+mn-cs"/>
              </a:rPr>
              <a:t>Za</a:t>
            </a:r>
            <a:r>
              <a:rPr lang="sl-SI" sz="1200" u="sng" kern="1200" baseline="0" noProof="0" dirty="0">
                <a:solidFill>
                  <a:schemeClr val="tx1"/>
                </a:solidFill>
                <a:effectLst/>
                <a:latin typeface="+mn-lt"/>
                <a:ea typeface="+mn-ea"/>
                <a:cs typeface="+mn-cs"/>
              </a:rPr>
              <a:t> modula</a:t>
            </a:r>
            <a:r>
              <a:rPr lang="sl-SI" sz="1200" u="sng" kern="1200" noProof="0" dirty="0">
                <a:solidFill>
                  <a:schemeClr val="tx1"/>
                </a:solidFill>
                <a:effectLst/>
                <a:latin typeface="+mn-lt"/>
                <a:ea typeface="+mn-ea"/>
                <a:cs typeface="+mn-cs"/>
              </a:rPr>
              <a:t> B in C lahko skupinske</a:t>
            </a:r>
            <a:r>
              <a:rPr lang="sl-SI" sz="1200" u="sng" kern="1200" baseline="0" noProof="0" dirty="0">
                <a:solidFill>
                  <a:schemeClr val="tx1"/>
                </a:solidFill>
                <a:effectLst/>
                <a:latin typeface="+mn-lt"/>
                <a:ea typeface="+mn-ea"/>
                <a:cs typeface="+mn-cs"/>
              </a:rPr>
              <a:t> predstavitve ocenite po naslednjih kriterijih</a:t>
            </a:r>
            <a:r>
              <a:rPr lang="sl-SI" sz="1200" u="sng" kern="1200" noProof="0" dirty="0">
                <a:solidFill>
                  <a:schemeClr val="tx1"/>
                </a:solidFill>
                <a:effectLst/>
                <a:latin typeface="+mn-lt"/>
                <a:ea typeface="+mn-ea"/>
                <a:cs typeface="+mn-cs"/>
              </a:rPr>
              <a:t>:</a:t>
            </a:r>
          </a:p>
          <a:p>
            <a:pPr marL="171450" lvl="0" indent="-171450">
              <a:buFont typeface="Arial" panose="020B0604020202020204" pitchFamily="34" charset="0"/>
              <a:buChar char="•"/>
            </a:pPr>
            <a:r>
              <a:rPr lang="sl-SI" sz="1200" kern="1200" noProof="0" dirty="0">
                <a:solidFill>
                  <a:schemeClr val="tx1"/>
                </a:solidFill>
                <a:effectLst/>
                <a:latin typeface="+mn-lt"/>
                <a:ea typeface="+mn-ea"/>
                <a:cs typeface="+mn-cs"/>
              </a:rPr>
              <a:t>sposobnost</a:t>
            </a:r>
            <a:r>
              <a:rPr lang="sl-SI" sz="1200" kern="1200" baseline="0" noProof="0" dirty="0">
                <a:solidFill>
                  <a:schemeClr val="tx1"/>
                </a:solidFill>
                <a:effectLst/>
                <a:latin typeface="+mn-lt"/>
                <a:ea typeface="+mn-ea"/>
                <a:cs typeface="+mn-cs"/>
              </a:rPr>
              <a:t> učencev za oblikovanje raziskovalnih vprašanj</a:t>
            </a:r>
            <a:endParaRPr lang="sl-SI" sz="1200" kern="1200" noProof="0" dirty="0">
              <a:solidFill>
                <a:schemeClr val="tx1"/>
              </a:solidFill>
              <a:effectLst/>
              <a:latin typeface="+mn-lt"/>
              <a:ea typeface="+mn-ea"/>
              <a:cs typeface="+mn-cs"/>
            </a:endParaRPr>
          </a:p>
          <a:p>
            <a:pPr marL="171450" lvl="0" indent="-171450">
              <a:buFont typeface="Arial" panose="020B0604020202020204" pitchFamily="34" charset="0"/>
              <a:buChar char="•"/>
            </a:pPr>
            <a:r>
              <a:rPr lang="sl-SI" sz="1200" kern="1200" baseline="0" noProof="0" dirty="0">
                <a:solidFill>
                  <a:schemeClr val="tx1"/>
                </a:solidFill>
                <a:effectLst/>
                <a:latin typeface="+mn-lt"/>
                <a:ea typeface="+mn-ea"/>
                <a:cs typeface="+mn-cs"/>
              </a:rPr>
              <a:t>zbiranje in analiziranje podatkov</a:t>
            </a:r>
            <a:endParaRPr lang="sl-SI" sz="1200" kern="1200" noProof="0" dirty="0">
              <a:solidFill>
                <a:schemeClr val="tx1"/>
              </a:solidFill>
              <a:effectLst/>
              <a:latin typeface="+mn-lt"/>
              <a:ea typeface="+mn-ea"/>
              <a:cs typeface="+mn-cs"/>
            </a:endParaRPr>
          </a:p>
          <a:p>
            <a:pPr marL="171450" lvl="0" indent="-171450">
              <a:buFont typeface="Arial" panose="020B0604020202020204" pitchFamily="34" charset="0"/>
              <a:buChar char="•"/>
            </a:pPr>
            <a:r>
              <a:rPr lang="sl-SI" sz="1200" kern="1200" baseline="0" noProof="0" dirty="0">
                <a:solidFill>
                  <a:schemeClr val="tx1"/>
                </a:solidFill>
                <a:effectLst/>
                <a:latin typeface="+mn-lt"/>
                <a:ea typeface="+mn-ea"/>
                <a:cs typeface="+mn-cs"/>
              </a:rPr>
              <a:t>učinkovitost delovanja učencev v skupini</a:t>
            </a:r>
            <a:endParaRPr lang="sl-SI" sz="1200" kern="1200" noProof="0" dirty="0">
              <a:solidFill>
                <a:schemeClr val="tx1"/>
              </a:solidFill>
              <a:effectLst/>
              <a:latin typeface="+mn-lt"/>
              <a:ea typeface="+mn-ea"/>
              <a:cs typeface="+mn-cs"/>
            </a:endParaRPr>
          </a:p>
          <a:p>
            <a:pPr marL="171450" lvl="0" indent="-171450">
              <a:buFont typeface="Arial" panose="020B0604020202020204" pitchFamily="34" charset="0"/>
              <a:buChar char="•"/>
            </a:pPr>
            <a:r>
              <a:rPr lang="sl-SI" sz="1200" kern="1200" noProof="0" dirty="0">
                <a:solidFill>
                  <a:schemeClr val="tx1"/>
                </a:solidFill>
                <a:effectLst/>
                <a:latin typeface="+mn-lt"/>
                <a:ea typeface="+mn-ea"/>
                <a:cs typeface="+mn-cs"/>
              </a:rPr>
              <a:t>sposobnost učencev, da</a:t>
            </a:r>
            <a:r>
              <a:rPr lang="sl-SI" sz="1200" kern="1200" baseline="0" noProof="0" dirty="0">
                <a:solidFill>
                  <a:schemeClr val="tx1"/>
                </a:solidFill>
                <a:effectLst/>
                <a:latin typeface="+mn-lt"/>
                <a:ea typeface="+mn-ea"/>
                <a:cs typeface="+mn-cs"/>
              </a:rPr>
              <a:t> izmenjujejo ideje in sporočajo svoje ugotovitve</a:t>
            </a:r>
            <a:r>
              <a:rPr lang="sl-SI" sz="1200" kern="1200" noProof="0" dirty="0">
                <a:solidFill>
                  <a:schemeClr val="tx1"/>
                </a:solidFill>
                <a:effectLst/>
                <a:latin typeface="+mn-lt"/>
                <a:ea typeface="+mn-ea"/>
                <a:cs typeface="+mn-cs"/>
              </a:rPr>
              <a:t> </a:t>
            </a:r>
          </a:p>
          <a:p>
            <a:pPr marL="171450" lvl="0" indent="-171450">
              <a:buFont typeface="Arial" panose="020B0604020202020204" pitchFamily="34" charset="0"/>
              <a:buChar char="•"/>
            </a:pPr>
            <a:r>
              <a:rPr lang="sl-SI" sz="1200" kern="1200" noProof="0" dirty="0">
                <a:solidFill>
                  <a:schemeClr val="tx1"/>
                </a:solidFill>
                <a:effectLst/>
                <a:latin typeface="+mn-lt"/>
                <a:ea typeface="+mn-ea"/>
                <a:cs typeface="+mn-cs"/>
              </a:rPr>
              <a:t>izvirnost</a:t>
            </a:r>
            <a:r>
              <a:rPr lang="sl-SI" sz="1200" kern="1200" baseline="0" noProof="0" dirty="0">
                <a:solidFill>
                  <a:schemeClr val="tx1"/>
                </a:solidFill>
                <a:effectLst/>
                <a:latin typeface="+mn-lt"/>
                <a:ea typeface="+mn-ea"/>
                <a:cs typeface="+mn-cs"/>
              </a:rPr>
              <a:t> in ustvarjalnost učencev</a:t>
            </a:r>
            <a:endParaRPr lang="sl-SI" sz="1200" kern="1200" noProof="0" dirty="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1D9321E1-ABFE-492C-A172-25C1D4654C51}" type="slidenum">
              <a:rPr lang="en-GB" smtClean="0"/>
              <a:t>40</a:t>
            </a:fld>
            <a:endParaRPr lang="en-GB" dirty="0"/>
          </a:p>
        </p:txBody>
      </p:sp>
    </p:spTree>
    <p:extLst>
      <p:ext uri="{BB962C8B-B14F-4D97-AF65-F5344CB8AC3E}">
        <p14:creationId xmlns:p14="http://schemas.microsoft.com/office/powerpoint/2010/main" val="1316879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noProof="0" dirty="0"/>
              <a:t>Na</a:t>
            </a:r>
            <a:r>
              <a:rPr lang="sl-SI" baseline="0" noProof="0" dirty="0"/>
              <a:t> naslednji drsnici je večji zemljevid. </a:t>
            </a:r>
            <a:endParaRPr lang="sl-SI" noProof="0" dirty="0"/>
          </a:p>
        </p:txBody>
      </p:sp>
      <p:sp>
        <p:nvSpPr>
          <p:cNvPr id="4" name="Slide Number Placeholder 3"/>
          <p:cNvSpPr>
            <a:spLocks noGrp="1"/>
          </p:cNvSpPr>
          <p:nvPr>
            <p:ph type="sldNum" sz="quarter" idx="10"/>
          </p:nvPr>
        </p:nvSpPr>
        <p:spPr/>
        <p:txBody>
          <a:bodyPr/>
          <a:lstStyle/>
          <a:p>
            <a:fld id="{1D9321E1-ABFE-492C-A172-25C1D4654C51}" type="slidenum">
              <a:rPr lang="en-GB" smtClean="0"/>
              <a:t>5</a:t>
            </a:fld>
            <a:endParaRPr lang="en-GB" dirty="0"/>
          </a:p>
        </p:txBody>
      </p:sp>
    </p:spTree>
    <p:extLst>
      <p:ext uri="{BB962C8B-B14F-4D97-AF65-F5344CB8AC3E}">
        <p14:creationId xmlns:p14="http://schemas.microsoft.com/office/powerpoint/2010/main" val="3823258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sl-SI" noProof="0" dirty="0"/>
              <a:t>Uporabite</a:t>
            </a:r>
            <a:r>
              <a:rPr lang="sl-SI" baseline="0" noProof="0" dirty="0"/>
              <a:t> učinek povečave v predstavitvenem načinu, da najdete svojo državo.  </a:t>
            </a:r>
          </a:p>
          <a:p>
            <a:endParaRPr lang="sl-SI" baseline="0" noProof="0" dirty="0"/>
          </a:p>
          <a:p>
            <a:r>
              <a:rPr lang="sl-SI" noProof="0" dirty="0"/>
              <a:t>Učence</a:t>
            </a:r>
            <a:r>
              <a:rPr lang="sl-SI" baseline="0" noProof="0" dirty="0"/>
              <a:t> morda vprašajte o državah, kjer prebivalstvo dobi dovolj, premalo ali preveč joda. </a:t>
            </a:r>
          </a:p>
          <a:p>
            <a:endParaRPr lang="sl-SI" baseline="0" noProof="0" dirty="0"/>
          </a:p>
          <a:p>
            <a:r>
              <a:rPr lang="sl-SI" sz="1200" b="1" i="0" u="none" strike="noStrike" kern="1200" baseline="0" noProof="0" dirty="0">
                <a:solidFill>
                  <a:schemeClr val="tx1"/>
                </a:solidFill>
                <a:latin typeface="+mn-lt"/>
                <a:ea typeface="+mn-ea"/>
                <a:cs typeface="+mn-cs"/>
              </a:rPr>
              <a:t>Poudarite, da čeprav je vnos joda v splošni populaciji morda ustrezen, pa je lahko v nekaterih skupinah v populaciji nezadosten.</a:t>
            </a:r>
            <a:r>
              <a:rPr lang="sl-SI" b="1" baseline="0" noProof="0" dirty="0"/>
              <a:t> </a:t>
            </a:r>
          </a:p>
        </p:txBody>
      </p:sp>
      <p:sp>
        <p:nvSpPr>
          <p:cNvPr id="4" name="Pladsholder til slidenummer 3"/>
          <p:cNvSpPr>
            <a:spLocks noGrp="1"/>
          </p:cNvSpPr>
          <p:nvPr>
            <p:ph type="sldNum" sz="quarter" idx="10"/>
          </p:nvPr>
        </p:nvSpPr>
        <p:spPr/>
        <p:txBody>
          <a:bodyPr/>
          <a:lstStyle/>
          <a:p>
            <a:fld id="{1D9321E1-ABFE-492C-A172-25C1D4654C51}" type="slidenum">
              <a:rPr lang="en-GB" smtClean="0"/>
              <a:t>6</a:t>
            </a:fld>
            <a:endParaRPr lang="en-GB" dirty="0"/>
          </a:p>
        </p:txBody>
      </p:sp>
    </p:spTree>
    <p:extLst>
      <p:ext uri="{BB962C8B-B14F-4D97-AF65-F5344CB8AC3E}">
        <p14:creationId xmlns:p14="http://schemas.microsoft.com/office/powerpoint/2010/main" val="3582241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noProof="0" dirty="0">
                <a:solidFill>
                  <a:schemeClr val="tx1"/>
                </a:solidFill>
                <a:effectLst/>
                <a:latin typeface="+mn-lt"/>
                <a:ea typeface="+mn-ea"/>
                <a:cs typeface="+mn-cs"/>
              </a:rPr>
              <a:t>Slovar:</a:t>
            </a:r>
            <a:r>
              <a:rPr lang="sl-SI" sz="1200" kern="1200" baseline="0" noProof="0" dirty="0">
                <a:solidFill>
                  <a:schemeClr val="tx1"/>
                </a:solidFill>
                <a:effectLst/>
                <a:latin typeface="+mn-lt"/>
                <a:ea typeface="+mn-ea"/>
                <a:cs typeface="+mn-cs"/>
              </a:rPr>
              <a:t> </a:t>
            </a:r>
            <a:r>
              <a:rPr lang="sl-SI" sz="1200" b="1" kern="1200" baseline="0" noProof="0" dirty="0">
                <a:solidFill>
                  <a:schemeClr val="tx1"/>
                </a:solidFill>
                <a:effectLst/>
                <a:latin typeface="+mn-lt"/>
                <a:ea typeface="+mn-ea"/>
                <a:cs typeface="+mn-cs"/>
              </a:rPr>
              <a:t>Duševna </a:t>
            </a:r>
            <a:r>
              <a:rPr lang="en-GB" sz="1200" b="1" kern="1200" baseline="0" noProof="0" dirty="0" err="1">
                <a:solidFill>
                  <a:schemeClr val="tx1"/>
                </a:solidFill>
                <a:effectLst/>
                <a:latin typeface="+mn-lt"/>
                <a:ea typeface="+mn-ea"/>
                <a:cs typeface="+mn-cs"/>
              </a:rPr>
              <a:t>motnja</a:t>
            </a:r>
            <a:r>
              <a:rPr lang="sl-SI" sz="1200" b="1" kern="1200" baseline="0" noProof="0" dirty="0">
                <a:solidFill>
                  <a:schemeClr val="tx1"/>
                </a:solidFill>
                <a:effectLst/>
                <a:latin typeface="+mn-lt"/>
                <a:ea typeface="+mn-ea"/>
                <a:cs typeface="+mn-cs"/>
              </a:rPr>
              <a:t> </a:t>
            </a:r>
            <a:r>
              <a:rPr lang="sl-SI" sz="1200" b="0" i="0" u="none" strike="noStrike" kern="1200" baseline="0" noProof="0" dirty="0">
                <a:solidFill>
                  <a:schemeClr val="tx1"/>
                </a:solidFill>
                <a:latin typeface="+mn-lt"/>
                <a:ea typeface="+mn-ea"/>
                <a:cs typeface="+mn-cs"/>
              </a:rPr>
              <a:t>vključuje težave pri učenju, pomnjenju, reševanju problemov, ki lahko vplivajo na posameznikovo sposobnost dojemanja informacij ali interakcijo s svetom na običajne načine.</a:t>
            </a:r>
            <a:r>
              <a:rPr lang="sl-SI" sz="1200" kern="1200" noProof="0" dirty="0">
                <a:solidFill>
                  <a:schemeClr val="tx1"/>
                </a:solidFill>
                <a:effectLst/>
                <a:latin typeface="+mn-lt"/>
                <a:ea typeface="+mn-ea"/>
                <a:cs typeface="+mn-cs"/>
              </a:rPr>
              <a:t> </a:t>
            </a:r>
          </a:p>
          <a:p>
            <a:r>
              <a:rPr lang="sl-SI" sz="1200" kern="1200" noProof="0" dirty="0">
                <a:solidFill>
                  <a:schemeClr val="tx1"/>
                </a:solidFill>
                <a:effectLst/>
                <a:latin typeface="+mn-lt"/>
                <a:ea typeface="+mn-ea"/>
                <a:cs typeface="+mn-cs"/>
              </a:rPr>
              <a:t>Slovar: </a:t>
            </a:r>
            <a:r>
              <a:rPr lang="sl-SI" sz="1200" b="1" kern="1200" noProof="0" dirty="0">
                <a:solidFill>
                  <a:schemeClr val="tx1"/>
                </a:solidFill>
                <a:effectLst/>
                <a:latin typeface="+mn-lt"/>
                <a:ea typeface="+mn-ea"/>
                <a:cs typeface="+mn-cs"/>
              </a:rPr>
              <a:t>Pomanjkanje</a:t>
            </a:r>
            <a:r>
              <a:rPr lang="sl-SI" sz="1200" b="1" kern="1200" baseline="0" noProof="0" dirty="0">
                <a:solidFill>
                  <a:schemeClr val="tx1"/>
                </a:solidFill>
                <a:effectLst/>
                <a:latin typeface="+mn-lt"/>
                <a:ea typeface="+mn-ea"/>
                <a:cs typeface="+mn-cs"/>
              </a:rPr>
              <a:t> joda </a:t>
            </a:r>
            <a:r>
              <a:rPr lang="sl-SI" sz="1200" b="0" i="0" u="none" strike="noStrike" kern="1200" baseline="0" noProof="0" dirty="0">
                <a:solidFill>
                  <a:schemeClr val="tx1"/>
                </a:solidFill>
                <a:latin typeface="+mn-lt"/>
                <a:ea typeface="+mn-ea"/>
                <a:cs typeface="+mn-cs"/>
              </a:rPr>
              <a:t>ali pomanjkanje hranil pomeni, da vaše telo ne dobi dovolj tega, kar potrebuje, na primer pomembnih vitaminov in mineralov, kot je jod.</a:t>
            </a:r>
            <a:r>
              <a:rPr lang="sl-SI" sz="1200" kern="1200" noProof="0" dirty="0">
                <a:solidFill>
                  <a:schemeClr val="tx1"/>
                </a:solidFill>
                <a:effectLst/>
                <a:latin typeface="+mn-lt"/>
                <a:ea typeface="+mn-ea"/>
                <a:cs typeface="+mn-cs"/>
              </a:rPr>
              <a:t> </a:t>
            </a:r>
            <a:endParaRPr lang="sl-SI" noProof="0" dirty="0"/>
          </a:p>
        </p:txBody>
      </p:sp>
      <p:sp>
        <p:nvSpPr>
          <p:cNvPr id="4" name="Slide Number Placeholder 3"/>
          <p:cNvSpPr>
            <a:spLocks noGrp="1"/>
          </p:cNvSpPr>
          <p:nvPr>
            <p:ph type="sldNum" sz="quarter" idx="10"/>
          </p:nvPr>
        </p:nvSpPr>
        <p:spPr/>
        <p:txBody>
          <a:bodyPr/>
          <a:lstStyle/>
          <a:p>
            <a:fld id="{1D9321E1-ABFE-492C-A172-25C1D4654C51}" type="slidenum">
              <a:rPr lang="en-GB" smtClean="0"/>
              <a:t>7</a:t>
            </a:fld>
            <a:endParaRPr lang="en-GB" dirty="0"/>
          </a:p>
        </p:txBody>
      </p:sp>
    </p:spTree>
    <p:extLst>
      <p:ext uri="{BB962C8B-B14F-4D97-AF65-F5344CB8AC3E}">
        <p14:creationId xmlns:p14="http://schemas.microsoft.com/office/powerpoint/2010/main" val="3623886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8</a:t>
            </a:fld>
            <a:endParaRPr lang="en-GB" dirty="0"/>
          </a:p>
        </p:txBody>
      </p:sp>
    </p:spTree>
    <p:extLst>
      <p:ext uri="{BB962C8B-B14F-4D97-AF65-F5344CB8AC3E}">
        <p14:creationId xmlns:p14="http://schemas.microsoft.com/office/powerpoint/2010/main" val="645229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noProof="0" dirty="0"/>
              <a:t>Za to drsnico obstaja dodatna naloga. </a:t>
            </a:r>
          </a:p>
        </p:txBody>
      </p:sp>
      <p:sp>
        <p:nvSpPr>
          <p:cNvPr id="4" name="Slide Number Placeholder 3"/>
          <p:cNvSpPr>
            <a:spLocks noGrp="1"/>
          </p:cNvSpPr>
          <p:nvPr>
            <p:ph type="sldNum" sz="quarter" idx="10"/>
          </p:nvPr>
        </p:nvSpPr>
        <p:spPr/>
        <p:txBody>
          <a:bodyPr/>
          <a:lstStyle/>
          <a:p>
            <a:fld id="{1D9321E1-ABFE-492C-A172-25C1D4654C51}" type="slidenum">
              <a:rPr lang="en-GB" smtClean="0"/>
              <a:t>9</a:t>
            </a:fld>
            <a:endParaRPr lang="en-GB" dirty="0"/>
          </a:p>
        </p:txBody>
      </p:sp>
    </p:spTree>
    <p:extLst>
      <p:ext uri="{BB962C8B-B14F-4D97-AF65-F5344CB8AC3E}">
        <p14:creationId xmlns:p14="http://schemas.microsoft.com/office/powerpoint/2010/main" val="3719774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p:cNvSpPr>
            <a:spLocks noGrp="1"/>
          </p:cNvSpPr>
          <p:nvPr>
            <p:ph type="dt" sz="half" idx="10"/>
          </p:nvPr>
        </p:nvSpPr>
        <p:spPr/>
        <p:txBody>
          <a:bodyPr/>
          <a:lstStyle/>
          <a:p>
            <a:fld id="{140EA6F5-7898-42E4-B684-6284AEB9C508}" type="datetimeFigureOut">
              <a:rPr lang="en-GB" smtClean="0"/>
              <a:t>13/09/2024</a:t>
            </a:fld>
            <a:endParaRPr lang="en-GB" dirty="0"/>
          </a:p>
        </p:txBody>
      </p:sp>
      <p:sp>
        <p:nvSpPr>
          <p:cNvPr id="5" name="Footer Placeholder 4"/>
          <p:cNvSpPr>
            <a:spLocks noGrp="1"/>
          </p:cNvSpPr>
          <p:nvPr>
            <p:ph type="ftr" sz="quarter" idx="11"/>
          </p:nvPr>
        </p:nvSpPr>
        <p:spPr/>
        <p:txBody>
          <a:bodyPr/>
          <a:lstStyle/>
          <a:p>
            <a:r>
              <a:rPr lang="en-GB" dirty="0"/>
              <a:t>Module A</a:t>
            </a:r>
          </a:p>
        </p:txBody>
      </p:sp>
      <p:sp>
        <p:nvSpPr>
          <p:cNvPr id="6" name="Slide Number Placeholder 5"/>
          <p:cNvSpPr>
            <a:spLocks noGrp="1"/>
          </p:cNvSpPr>
          <p:nvPr>
            <p:ph type="sldNum" sz="quarter" idx="12"/>
          </p:nvPr>
        </p:nvSpPr>
        <p:spPr/>
        <p:txBody>
          <a:bodyPr/>
          <a:lstStyle/>
          <a:p>
            <a:fld id="{78FFCAE0-8FE4-485D-829F-E15FA3687CE9}" type="slidenum">
              <a:rPr lang="en-GB" smtClean="0"/>
              <a:t>‹Nr.›</a:t>
            </a:fld>
            <a:endParaRPr lang="en-GB" dirty="0"/>
          </a:p>
        </p:txBody>
      </p:sp>
    </p:spTree>
    <p:extLst>
      <p:ext uri="{BB962C8B-B14F-4D97-AF65-F5344CB8AC3E}">
        <p14:creationId xmlns:p14="http://schemas.microsoft.com/office/powerpoint/2010/main" val="106353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Edit Master text styles</a:t>
            </a:r>
          </a:p>
        </p:txBody>
      </p:sp>
      <p:sp>
        <p:nvSpPr>
          <p:cNvPr id="5" name="Date Placeholder 4"/>
          <p:cNvSpPr>
            <a:spLocks noGrp="1"/>
          </p:cNvSpPr>
          <p:nvPr>
            <p:ph type="dt" sz="half" idx="10"/>
          </p:nvPr>
        </p:nvSpPr>
        <p:spPr/>
        <p:txBody>
          <a:bodyPr/>
          <a:lstStyle/>
          <a:p>
            <a:fld id="{140EA6F5-7898-42E4-B684-6284AEB9C508}" type="datetimeFigureOut">
              <a:rPr lang="en-GB" smtClean="0"/>
              <a:t>13/09/2024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8FFCAE0-8FE4-485D-829F-E15FA3687CE9}" type="slidenum">
              <a:rPr lang="en-GB" smtClean="0"/>
              <a:t>‹Nr.›</a:t>
            </a:fld>
            <a:endParaRPr lang="en-GB" dirty="0"/>
          </a:p>
        </p:txBody>
      </p:sp>
    </p:spTree>
    <p:extLst>
      <p:ext uri="{BB962C8B-B14F-4D97-AF65-F5344CB8AC3E}">
        <p14:creationId xmlns:p14="http://schemas.microsoft.com/office/powerpoint/2010/main" val="143947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Vertical Text Placeholder 2"/>
          <p:cNvSpPr>
            <a:spLocks noGrp="1"/>
          </p:cNvSpPr>
          <p:nvPr>
            <p:ph type="body" orient="vert" idx="1"/>
          </p:nvPr>
        </p:nvSpPr>
        <p:spPr/>
        <p:txBody>
          <a:bodyPr vert="eaVert"/>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140EA6F5-7898-42E4-B684-6284AEB9C508}" type="datetimeFigureOut">
              <a:rPr lang="en-GB" smtClean="0"/>
              <a:t>13/09/2024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FFCAE0-8FE4-485D-829F-E15FA3687CE9}" type="slidenum">
              <a:rPr lang="en-GB" smtClean="0"/>
              <a:t>‹Nr.›</a:t>
            </a:fld>
            <a:endParaRPr lang="en-GB" dirty="0"/>
          </a:p>
        </p:txBody>
      </p:sp>
    </p:spTree>
    <p:extLst>
      <p:ext uri="{BB962C8B-B14F-4D97-AF65-F5344CB8AC3E}">
        <p14:creationId xmlns:p14="http://schemas.microsoft.com/office/powerpoint/2010/main" val="3111120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140EA6F5-7898-42E4-B684-6284AEB9C508}" type="datetimeFigureOut">
              <a:rPr lang="en-GB" smtClean="0"/>
              <a:t>13/09/2024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FFCAE0-8FE4-485D-829F-E15FA3687CE9}" type="slidenum">
              <a:rPr lang="en-GB" smtClean="0"/>
              <a:t>‹Nr.›</a:t>
            </a:fld>
            <a:endParaRPr lang="en-GB" dirty="0"/>
          </a:p>
        </p:txBody>
      </p:sp>
    </p:spTree>
    <p:extLst>
      <p:ext uri="{BB962C8B-B14F-4D97-AF65-F5344CB8AC3E}">
        <p14:creationId xmlns:p14="http://schemas.microsoft.com/office/powerpoint/2010/main" val="32135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idx="1"/>
          </p:nvPr>
        </p:nvSpPr>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140EA6F5-7898-42E4-B684-6284AEB9C508}" type="datetimeFigureOut">
              <a:rPr lang="en-GB" smtClean="0"/>
              <a:t>13/09/2024</a:t>
            </a:fld>
            <a:endParaRPr lang="en-GB" dirty="0"/>
          </a:p>
        </p:txBody>
      </p:sp>
      <p:sp>
        <p:nvSpPr>
          <p:cNvPr id="5" name="Footer Placeholder 4"/>
          <p:cNvSpPr>
            <a:spLocks noGrp="1"/>
          </p:cNvSpPr>
          <p:nvPr>
            <p:ph type="ftr" sz="quarter" idx="11"/>
          </p:nvPr>
        </p:nvSpPr>
        <p:spPr/>
        <p:txBody>
          <a:bodyPr/>
          <a:lstStyle/>
          <a:p>
            <a:r>
              <a:rPr lang="en-GB" dirty="0"/>
              <a:t>Module A</a:t>
            </a:r>
          </a:p>
        </p:txBody>
      </p:sp>
      <p:sp>
        <p:nvSpPr>
          <p:cNvPr id="6" name="Slide Number Placeholder 5"/>
          <p:cNvSpPr>
            <a:spLocks noGrp="1"/>
          </p:cNvSpPr>
          <p:nvPr>
            <p:ph type="sldNum" sz="quarter" idx="12"/>
          </p:nvPr>
        </p:nvSpPr>
        <p:spPr/>
        <p:txBody>
          <a:bodyPr/>
          <a:lstStyle/>
          <a:p>
            <a:fld id="{78FFCAE0-8FE4-485D-829F-E15FA3687CE9}" type="slidenum">
              <a:rPr lang="en-GB" smtClean="0"/>
              <a:t>‹Nr.›</a:t>
            </a:fld>
            <a:endParaRPr lang="en-GB" dirty="0"/>
          </a:p>
        </p:txBody>
      </p:sp>
      <p:pic>
        <p:nvPicPr>
          <p:cNvPr id="7" name="Picture 6"/>
          <p:cNvPicPr/>
          <p:nvPr userDrawn="1"/>
        </p:nvPicPr>
        <p:blipFill>
          <a:blip r:embed="rId2">
            <a:extLst>
              <a:ext uri="{28A0092B-C50C-407E-A947-70E740481C1C}">
                <a14:useLocalDpi xmlns:a14="http://schemas.microsoft.com/office/drawing/2010/main" val="0"/>
              </a:ext>
            </a:extLst>
          </a:blip>
          <a:stretch>
            <a:fillRect/>
          </a:stretch>
        </p:blipFill>
        <p:spPr>
          <a:xfrm>
            <a:off x="10538691" y="5551055"/>
            <a:ext cx="1653309" cy="1306945"/>
          </a:xfrm>
          <a:prstGeom prst="rect">
            <a:avLst/>
          </a:prstGeom>
        </p:spPr>
      </p:pic>
    </p:spTree>
    <p:extLst>
      <p:ext uri="{BB962C8B-B14F-4D97-AF65-F5344CB8AC3E}">
        <p14:creationId xmlns:p14="http://schemas.microsoft.com/office/powerpoint/2010/main" val="343146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40EA6F5-7898-42E4-B684-6284AEB9C508}" type="datetimeFigureOut">
              <a:rPr lang="en-GB" smtClean="0"/>
              <a:t>13/09/2024</a:t>
            </a:fld>
            <a:endParaRPr lang="en-GB" dirty="0"/>
          </a:p>
        </p:txBody>
      </p:sp>
      <p:sp>
        <p:nvSpPr>
          <p:cNvPr id="4" name="Footer Placeholder 3"/>
          <p:cNvSpPr>
            <a:spLocks noGrp="1"/>
          </p:cNvSpPr>
          <p:nvPr>
            <p:ph type="ftr" sz="quarter" idx="11"/>
          </p:nvPr>
        </p:nvSpPr>
        <p:spPr/>
        <p:txBody>
          <a:bodyPr/>
          <a:lstStyle/>
          <a:p>
            <a:r>
              <a:rPr lang="en-GB"/>
              <a:t>Module A</a:t>
            </a:r>
            <a:endParaRPr lang="en-GB" dirty="0"/>
          </a:p>
        </p:txBody>
      </p:sp>
      <p:sp>
        <p:nvSpPr>
          <p:cNvPr id="5" name="Slide Number Placeholder 4"/>
          <p:cNvSpPr>
            <a:spLocks noGrp="1"/>
          </p:cNvSpPr>
          <p:nvPr>
            <p:ph type="sldNum" sz="quarter" idx="12"/>
          </p:nvPr>
        </p:nvSpPr>
        <p:spPr/>
        <p:txBody>
          <a:bodyPr/>
          <a:lstStyle/>
          <a:p>
            <a:fld id="{78FFCAE0-8FE4-485D-829F-E15FA3687CE9}" type="slidenum">
              <a:rPr lang="en-GB" smtClean="0"/>
              <a:t>‹Nr.›</a:t>
            </a:fld>
            <a:endParaRPr lang="en-GB" dirty="0"/>
          </a:p>
        </p:txBody>
      </p:sp>
    </p:spTree>
    <p:extLst>
      <p:ext uri="{BB962C8B-B14F-4D97-AF65-F5344CB8AC3E}">
        <p14:creationId xmlns:p14="http://schemas.microsoft.com/office/powerpoint/2010/main" val="3819754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Edit Master text styles</a:t>
            </a:r>
          </a:p>
        </p:txBody>
      </p:sp>
      <p:sp>
        <p:nvSpPr>
          <p:cNvPr id="4" name="Date Placeholder 3"/>
          <p:cNvSpPr>
            <a:spLocks noGrp="1"/>
          </p:cNvSpPr>
          <p:nvPr>
            <p:ph type="dt" sz="half" idx="10"/>
          </p:nvPr>
        </p:nvSpPr>
        <p:spPr/>
        <p:txBody>
          <a:bodyPr/>
          <a:lstStyle/>
          <a:p>
            <a:fld id="{140EA6F5-7898-42E4-B684-6284AEB9C508}" type="datetimeFigureOut">
              <a:rPr lang="en-GB" smtClean="0"/>
              <a:t>13/09/2024</a:t>
            </a:fld>
            <a:endParaRPr lang="en-GB" dirty="0"/>
          </a:p>
        </p:txBody>
      </p:sp>
      <p:sp>
        <p:nvSpPr>
          <p:cNvPr id="5" name="Footer Placeholder 4"/>
          <p:cNvSpPr>
            <a:spLocks noGrp="1"/>
          </p:cNvSpPr>
          <p:nvPr>
            <p:ph type="ftr" sz="quarter" idx="11"/>
          </p:nvPr>
        </p:nvSpPr>
        <p:spPr/>
        <p:txBody>
          <a:bodyPr/>
          <a:lstStyle/>
          <a:p>
            <a:r>
              <a:rPr lang="en-GB" dirty="0"/>
              <a:t>The ABC of iodine</a:t>
            </a:r>
          </a:p>
        </p:txBody>
      </p:sp>
      <p:sp>
        <p:nvSpPr>
          <p:cNvPr id="6" name="Slide Number Placeholder 5"/>
          <p:cNvSpPr>
            <a:spLocks noGrp="1"/>
          </p:cNvSpPr>
          <p:nvPr>
            <p:ph type="sldNum" sz="quarter" idx="12"/>
          </p:nvPr>
        </p:nvSpPr>
        <p:spPr/>
        <p:txBody>
          <a:bodyPr/>
          <a:lstStyle/>
          <a:p>
            <a:fld id="{78FFCAE0-8FE4-485D-829F-E15FA3687CE9}" type="slidenum">
              <a:rPr lang="en-GB" smtClean="0"/>
              <a:t>‹Nr.›</a:t>
            </a:fld>
            <a:endParaRPr lang="en-GB" dirty="0"/>
          </a:p>
        </p:txBody>
      </p:sp>
      <p:pic>
        <p:nvPicPr>
          <p:cNvPr id="7" name="Picture 6"/>
          <p:cNvPicPr/>
          <p:nvPr userDrawn="1"/>
        </p:nvPicPr>
        <p:blipFill>
          <a:blip r:embed="rId2">
            <a:extLst>
              <a:ext uri="{28A0092B-C50C-407E-A947-70E740481C1C}">
                <a14:useLocalDpi xmlns:a14="http://schemas.microsoft.com/office/drawing/2010/main" val="0"/>
              </a:ext>
            </a:extLst>
          </a:blip>
          <a:stretch>
            <a:fillRect/>
          </a:stretch>
        </p:blipFill>
        <p:spPr>
          <a:xfrm>
            <a:off x="10538691" y="5551055"/>
            <a:ext cx="1653309" cy="1306945"/>
          </a:xfrm>
          <a:prstGeom prst="rect">
            <a:avLst/>
          </a:prstGeom>
        </p:spPr>
      </p:pic>
    </p:spTree>
    <p:extLst>
      <p:ext uri="{BB962C8B-B14F-4D97-AF65-F5344CB8AC3E}">
        <p14:creationId xmlns:p14="http://schemas.microsoft.com/office/powerpoint/2010/main" val="164844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 Placeholder 4"/>
          <p:cNvSpPr>
            <a:spLocks noGrp="1"/>
          </p:cNvSpPr>
          <p:nvPr>
            <p:ph type="dt" sz="half" idx="10"/>
          </p:nvPr>
        </p:nvSpPr>
        <p:spPr/>
        <p:txBody>
          <a:bodyPr/>
          <a:lstStyle/>
          <a:p>
            <a:fld id="{140EA6F5-7898-42E4-B684-6284AEB9C508}" type="datetimeFigureOut">
              <a:rPr lang="en-GB" smtClean="0"/>
              <a:t>13/09/2024</a:t>
            </a:fld>
            <a:endParaRPr lang="en-GB" dirty="0"/>
          </a:p>
        </p:txBody>
      </p:sp>
      <p:sp>
        <p:nvSpPr>
          <p:cNvPr id="6" name="Footer Placeholder 5"/>
          <p:cNvSpPr>
            <a:spLocks noGrp="1"/>
          </p:cNvSpPr>
          <p:nvPr>
            <p:ph type="ftr" sz="quarter" idx="11"/>
          </p:nvPr>
        </p:nvSpPr>
        <p:spPr/>
        <p:txBody>
          <a:bodyPr/>
          <a:lstStyle/>
          <a:p>
            <a:r>
              <a:rPr lang="en-GB" dirty="0"/>
              <a:t>Module A</a:t>
            </a:r>
          </a:p>
        </p:txBody>
      </p:sp>
      <p:sp>
        <p:nvSpPr>
          <p:cNvPr id="7" name="Slide Number Placeholder 6"/>
          <p:cNvSpPr>
            <a:spLocks noGrp="1"/>
          </p:cNvSpPr>
          <p:nvPr>
            <p:ph type="sldNum" sz="quarter" idx="12"/>
          </p:nvPr>
        </p:nvSpPr>
        <p:spPr/>
        <p:txBody>
          <a:bodyPr/>
          <a:lstStyle/>
          <a:p>
            <a:fld id="{78FFCAE0-8FE4-485D-829F-E15FA3687CE9}" type="slidenum">
              <a:rPr lang="en-GB" smtClean="0"/>
              <a:t>‹Nr.›</a:t>
            </a:fld>
            <a:endParaRPr lang="en-GB"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10538691" y="5551055"/>
            <a:ext cx="1653309" cy="1306945"/>
          </a:xfrm>
          <a:prstGeom prst="rect">
            <a:avLst/>
          </a:prstGeom>
        </p:spPr>
      </p:pic>
    </p:spTree>
    <p:extLst>
      <p:ext uri="{BB962C8B-B14F-4D97-AF65-F5344CB8AC3E}">
        <p14:creationId xmlns:p14="http://schemas.microsoft.com/office/powerpoint/2010/main" val="131831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p:cNvSpPr>
            <a:spLocks noGrp="1"/>
          </p:cNvSpPr>
          <p:nvPr>
            <p:ph type="dt" sz="half" idx="10"/>
          </p:nvPr>
        </p:nvSpPr>
        <p:spPr/>
        <p:txBody>
          <a:bodyPr/>
          <a:lstStyle/>
          <a:p>
            <a:fld id="{140EA6F5-7898-42E4-B684-6284AEB9C508}" type="datetimeFigureOut">
              <a:rPr lang="en-GB" smtClean="0"/>
              <a:t>13/09/2024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8FFCAE0-8FE4-485D-829F-E15FA3687CE9}" type="slidenum">
              <a:rPr lang="en-GB" smtClean="0"/>
              <a:t>‹Nr.›</a:t>
            </a:fld>
            <a:endParaRPr lang="en-GB" dirty="0"/>
          </a:p>
        </p:txBody>
      </p:sp>
    </p:spTree>
    <p:extLst>
      <p:ext uri="{BB962C8B-B14F-4D97-AF65-F5344CB8AC3E}">
        <p14:creationId xmlns:p14="http://schemas.microsoft.com/office/powerpoint/2010/main" val="98942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Date Placeholder 2"/>
          <p:cNvSpPr>
            <a:spLocks noGrp="1"/>
          </p:cNvSpPr>
          <p:nvPr>
            <p:ph type="dt" sz="half" idx="10"/>
          </p:nvPr>
        </p:nvSpPr>
        <p:spPr/>
        <p:txBody>
          <a:bodyPr/>
          <a:lstStyle/>
          <a:p>
            <a:fld id="{140EA6F5-7898-42E4-B684-6284AEB9C508}" type="datetimeFigureOut">
              <a:rPr lang="en-GB" smtClean="0"/>
              <a:t>13/09/2024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8FFCAE0-8FE4-485D-829F-E15FA3687CE9}" type="slidenum">
              <a:rPr lang="en-GB" smtClean="0"/>
              <a:t>‹Nr.›</a:t>
            </a:fld>
            <a:endParaRPr lang="en-GB" dirty="0"/>
          </a:p>
        </p:txBody>
      </p:sp>
    </p:spTree>
    <p:extLst>
      <p:ext uri="{BB962C8B-B14F-4D97-AF65-F5344CB8AC3E}">
        <p14:creationId xmlns:p14="http://schemas.microsoft.com/office/powerpoint/2010/main" val="32787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EA6F5-7898-42E4-B684-6284AEB9C508}" type="datetimeFigureOut">
              <a:rPr lang="en-GB" smtClean="0"/>
              <a:t>13/09/2024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8FFCAE0-8FE4-485D-829F-E15FA3687CE9}" type="slidenum">
              <a:rPr lang="en-GB" smtClean="0"/>
              <a:t>‹Nr.›</a:t>
            </a:fld>
            <a:endParaRPr lang="en-GB" dirty="0"/>
          </a:p>
        </p:txBody>
      </p:sp>
    </p:spTree>
    <p:extLst>
      <p:ext uri="{BB962C8B-B14F-4D97-AF65-F5344CB8AC3E}">
        <p14:creationId xmlns:p14="http://schemas.microsoft.com/office/powerpoint/2010/main" val="3980546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Edit Master text styles</a:t>
            </a:r>
          </a:p>
        </p:txBody>
      </p:sp>
      <p:sp>
        <p:nvSpPr>
          <p:cNvPr id="5" name="Date Placeholder 4"/>
          <p:cNvSpPr>
            <a:spLocks noGrp="1"/>
          </p:cNvSpPr>
          <p:nvPr>
            <p:ph type="dt" sz="half" idx="10"/>
          </p:nvPr>
        </p:nvSpPr>
        <p:spPr/>
        <p:txBody>
          <a:bodyPr/>
          <a:lstStyle/>
          <a:p>
            <a:fld id="{140EA6F5-7898-42E4-B684-6284AEB9C508}" type="datetimeFigureOut">
              <a:rPr lang="en-GB" smtClean="0"/>
              <a:t>13/09/2024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8FFCAE0-8FE4-485D-829F-E15FA3687CE9}" type="slidenum">
              <a:rPr lang="en-GB" smtClean="0"/>
              <a:t>‹Nr.›</a:t>
            </a:fld>
            <a:endParaRPr lang="en-GB" dirty="0"/>
          </a:p>
        </p:txBody>
      </p:sp>
    </p:spTree>
    <p:extLst>
      <p:ext uri="{BB962C8B-B14F-4D97-AF65-F5344CB8AC3E}">
        <p14:creationId xmlns:p14="http://schemas.microsoft.com/office/powerpoint/2010/main" val="2516722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EA6F5-7898-42E4-B684-6284AEB9C508}" type="datetimeFigureOut">
              <a:rPr lang="en-GB" smtClean="0"/>
              <a:t>13/09/2024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Module A</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FCAE0-8FE4-485D-829F-E15FA3687CE9}" type="slidenum">
              <a:rPr lang="en-GB" smtClean="0"/>
              <a:t>‹Nr.›</a:t>
            </a:fld>
            <a:endParaRPr lang="en-GB" dirty="0"/>
          </a:p>
        </p:txBody>
      </p:sp>
    </p:spTree>
    <p:extLst>
      <p:ext uri="{BB962C8B-B14F-4D97-AF65-F5344CB8AC3E}">
        <p14:creationId xmlns:p14="http://schemas.microsoft.com/office/powerpoint/2010/main" val="547610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nSpc>
                <a:spcPct val="107000"/>
              </a:lnSpc>
              <a:spcAft>
                <a:spcPts val="800"/>
              </a:spcAft>
            </a:pPr>
            <a:r>
              <a:rPr lang="sl-SI" sz="6600" b="1" dirty="0">
                <a:solidFill>
                  <a:srgbClr val="B3186D"/>
                </a:solidFill>
                <a:effectLst/>
                <a:latin typeface="Sans open"/>
                <a:ea typeface="Calibri" panose="020F0502020204030204" pitchFamily="34" charset="0"/>
                <a:cs typeface="Times New Roman" panose="02020603050405020304" pitchFamily="18" charset="0"/>
              </a:rPr>
              <a:t>ABC joda </a:t>
            </a:r>
            <a:r>
              <a:rPr lang="sl-SI" sz="4000" dirty="0">
                <a:effectLst/>
                <a:latin typeface="Sans open"/>
                <a:ea typeface="Calibri" panose="020F0502020204030204" pitchFamily="34" charset="0"/>
                <a:cs typeface="Times New Roman" panose="02020603050405020304" pitchFamily="18" charset="0"/>
              </a:rPr>
              <a:t/>
            </a:r>
            <a:br>
              <a:rPr lang="sl-SI" sz="4000" dirty="0">
                <a:effectLst/>
                <a:latin typeface="Sans open"/>
                <a:ea typeface="Calibri" panose="020F0502020204030204" pitchFamily="34" charset="0"/>
                <a:cs typeface="Times New Roman" panose="02020603050405020304" pitchFamily="18" charset="0"/>
              </a:rPr>
            </a:br>
            <a:endParaRPr lang="sl-SI" sz="4000" dirty="0">
              <a:effectLst/>
              <a:latin typeface="Sans open"/>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p:txBody>
          <a:bodyPr/>
          <a:lstStyle/>
          <a:p>
            <a:r>
              <a:rPr lang="sl-SI" sz="5400" dirty="0">
                <a:solidFill>
                  <a:srgbClr val="B3186D"/>
                </a:solidFill>
                <a:latin typeface="Sans open"/>
                <a:cs typeface="Times New Roman" panose="02020603050405020304" pitchFamily="18" charset="0"/>
              </a:rPr>
              <a:t>Pri</a:t>
            </a:r>
            <a:r>
              <a:rPr lang="en-GB" sz="5400" dirty="0">
                <a:solidFill>
                  <a:srgbClr val="B3186D"/>
                </a:solidFill>
                <a:latin typeface="Sans open"/>
                <a:cs typeface="Times New Roman" panose="02020603050405020304" pitchFamily="18" charset="0"/>
              </a:rPr>
              <a:t>r</a:t>
            </a:r>
            <a:r>
              <a:rPr lang="sl-SI" sz="5400" dirty="0">
                <a:solidFill>
                  <a:srgbClr val="B3186D"/>
                </a:solidFill>
                <a:latin typeface="Sans open"/>
                <a:cs typeface="Times New Roman" panose="02020603050405020304" pitchFamily="18" charset="0"/>
              </a:rPr>
              <a:t>očnik za učence in učitelje</a:t>
            </a:r>
            <a:endParaRPr lang="sl-SI"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0434320" y="5257800"/>
            <a:ext cx="1524000" cy="1370330"/>
          </a:xfrm>
          <a:prstGeom prst="rect">
            <a:avLst/>
          </a:prstGeom>
        </p:spPr>
      </p:pic>
    </p:spTree>
    <p:extLst>
      <p:ext uri="{BB962C8B-B14F-4D97-AF65-F5344CB8AC3E}">
        <p14:creationId xmlns:p14="http://schemas.microsoft.com/office/powerpoint/2010/main" val="215034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3" cstate="print">
            <a:extLst>
              <a:ext uri="{28A0092B-C50C-407E-A947-70E740481C1C}">
                <a14:useLocalDpi xmlns:a14="http://schemas.microsoft.com/office/drawing/2010/main" val="0"/>
              </a:ext>
            </a:extLst>
          </a:blip>
          <a:srcRect l="21415" t="12474" r="28153" b="12685"/>
          <a:stretch/>
        </p:blipFill>
        <p:spPr>
          <a:xfrm>
            <a:off x="6934201" y="1690688"/>
            <a:ext cx="4053016" cy="4374292"/>
          </a:xfrm>
          <a:prstGeom prst="rect">
            <a:avLst/>
          </a:prstGeom>
        </p:spPr>
      </p:pic>
      <p:sp>
        <p:nvSpPr>
          <p:cNvPr id="2" name="Title 1"/>
          <p:cNvSpPr>
            <a:spLocks noGrp="1"/>
          </p:cNvSpPr>
          <p:nvPr>
            <p:ph type="title"/>
          </p:nvPr>
        </p:nvSpPr>
        <p:spPr/>
        <p:txBody>
          <a:bodyPr>
            <a:normAutofit/>
          </a:bodyPr>
          <a:lstStyle/>
          <a:p>
            <a:pPr marL="0" indent="0"/>
            <a:r>
              <a:rPr lang="sl-SI" dirty="0">
                <a:solidFill>
                  <a:srgbClr val="B3186D"/>
                </a:solidFill>
                <a:latin typeface="Sans open"/>
                <a:ea typeface="Calibri" panose="020F0502020204030204" pitchFamily="34" charset="0"/>
                <a:cs typeface="Times New Roman" panose="02020603050405020304" pitchFamily="18" charset="0"/>
              </a:rPr>
              <a:t>Jod v nosečnosti: rast in razvoj otrokovih možganov</a:t>
            </a:r>
          </a:p>
        </p:txBody>
      </p:sp>
      <p:sp>
        <p:nvSpPr>
          <p:cNvPr id="3" name="Content Placeholder 2"/>
          <p:cNvSpPr>
            <a:spLocks noGrp="1"/>
          </p:cNvSpPr>
          <p:nvPr>
            <p:ph idx="1"/>
          </p:nvPr>
        </p:nvSpPr>
        <p:spPr>
          <a:xfrm>
            <a:off x="838200" y="1825625"/>
            <a:ext cx="5873580" cy="4351338"/>
          </a:xfrm>
        </p:spPr>
        <p:txBody>
          <a:bodyPr>
            <a:normAutofit/>
          </a:bodyPr>
          <a:lstStyle/>
          <a:p>
            <a:pPr marL="0" indent="0">
              <a:buNone/>
            </a:pPr>
            <a:r>
              <a:rPr lang="sl-SI" dirty="0"/>
              <a:t>Ustrezen vnos joda je pomemben že pred nosečnostjo.  </a:t>
            </a:r>
          </a:p>
          <a:p>
            <a:pPr marL="0" indent="0">
              <a:buNone/>
            </a:pPr>
            <a:r>
              <a:rPr lang="sl-SI" dirty="0"/>
              <a:t>Jod je ključen v nosečnosti, ker omogoča proizvodnjo ščitničnih hormonov. Ti hormoni so bistveni za </a:t>
            </a:r>
            <a:r>
              <a:rPr lang="en-GB" dirty="0" err="1"/>
              <a:t>zdrav</a:t>
            </a:r>
            <a:r>
              <a:rPr lang="sl-SI" dirty="0"/>
              <a:t> razvoj otrokovih možganov in živčnega sistema. </a:t>
            </a:r>
          </a:p>
          <a:p>
            <a:pPr marL="0" indent="0">
              <a:buNone/>
            </a:pPr>
            <a:r>
              <a:rPr lang="sl-SI" dirty="0"/>
              <a:t>Torej je jod pomemben za razvoj kognitivnih sposobnosti, učenje in splošno zdravje v obdobju rasti.</a:t>
            </a:r>
          </a:p>
        </p:txBody>
      </p:sp>
    </p:spTree>
    <p:extLst>
      <p:ext uri="{BB962C8B-B14F-4D97-AF65-F5344CB8AC3E}">
        <p14:creationId xmlns:p14="http://schemas.microsoft.com/office/powerpoint/2010/main" val="413542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sl-SI" dirty="0">
                <a:solidFill>
                  <a:srgbClr val="B3186D"/>
                </a:solidFill>
                <a:latin typeface="Sans open"/>
                <a:ea typeface="Calibri" panose="020F0502020204030204" pitchFamily="34" charset="0"/>
                <a:cs typeface="Times New Roman" panose="02020603050405020304" pitchFamily="18" charset="0"/>
              </a:rPr>
              <a:t>Zakaj bi nas danes moralo skrbeti zaradi pomanjkanja joda?</a:t>
            </a:r>
          </a:p>
        </p:txBody>
      </p:sp>
      <p:sp>
        <p:nvSpPr>
          <p:cNvPr id="3" name="Content Placeholder 2"/>
          <p:cNvSpPr>
            <a:spLocks noGrp="1"/>
          </p:cNvSpPr>
          <p:nvPr>
            <p:ph idx="1"/>
          </p:nvPr>
        </p:nvSpPr>
        <p:spPr>
          <a:xfrm>
            <a:off x="849216" y="2023929"/>
            <a:ext cx="10515600" cy="4351338"/>
          </a:xfrm>
        </p:spPr>
        <p:txBody>
          <a:bodyPr/>
          <a:lstStyle/>
          <a:p>
            <a:pPr marL="0" indent="0">
              <a:buNone/>
            </a:pPr>
            <a:r>
              <a:rPr lang="sl-SI" dirty="0"/>
              <a:t>Znaki hudega pomanjkanja joda sicer izginjajo, še vedno pa obstajata zmerno in blago</a:t>
            </a:r>
            <a:r>
              <a:rPr lang="en-GB" dirty="0"/>
              <a:t> </a:t>
            </a:r>
            <a:r>
              <a:rPr lang="sl-SI" dirty="0"/>
              <a:t>pomanjkanje joda. Mnogi se ne zavedajo pomena zadostne količine joda v svoji prehrani, ker</a:t>
            </a:r>
            <a:r>
              <a:rPr lang="en-GB" dirty="0"/>
              <a:t> </a:t>
            </a:r>
            <a:r>
              <a:rPr lang="sv-SE" dirty="0"/>
              <a:t>to ni več očitna, vidna težava.</a:t>
            </a:r>
          </a:p>
          <a:p>
            <a:pPr marL="0" indent="0">
              <a:buNone/>
            </a:pPr>
            <a:r>
              <a:rPr lang="sl-SI" dirty="0"/>
              <a:t>Pomanjkanje joda vpliva na zdravje vseh skupin prebivalstva in je najpomembnejši preprečljiv</a:t>
            </a:r>
            <a:r>
              <a:rPr lang="en-GB" dirty="0"/>
              <a:t> </a:t>
            </a:r>
            <a:r>
              <a:rPr lang="sl-SI" dirty="0"/>
              <a:t>razlog duševnih motenj.</a:t>
            </a:r>
          </a:p>
        </p:txBody>
      </p:sp>
    </p:spTree>
    <p:extLst>
      <p:ext uri="{BB962C8B-B14F-4D97-AF65-F5344CB8AC3E}">
        <p14:creationId xmlns:p14="http://schemas.microsoft.com/office/powerpoint/2010/main" val="4249513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a:solidFill>
                  <a:srgbClr val="B3186D"/>
                </a:solidFill>
                <a:latin typeface="Sans open"/>
                <a:ea typeface="Calibri" panose="020F0502020204030204" pitchFamily="34" charset="0"/>
                <a:cs typeface="Times New Roman" panose="02020603050405020304" pitchFamily="18" charset="0"/>
              </a:rPr>
              <a:t>Ustrezna količina joda je pomembna za zdravje</a:t>
            </a:r>
          </a:p>
        </p:txBody>
      </p:sp>
      <p:sp>
        <p:nvSpPr>
          <p:cNvPr id="3" name="Content Placeholder 2"/>
          <p:cNvSpPr>
            <a:spLocks noGrp="1"/>
          </p:cNvSpPr>
          <p:nvPr>
            <p:ph idx="1"/>
          </p:nvPr>
        </p:nvSpPr>
        <p:spPr>
          <a:xfrm>
            <a:off x="645521" y="1947584"/>
            <a:ext cx="4418042" cy="3879851"/>
          </a:xfrm>
        </p:spPr>
        <p:txBody>
          <a:bodyPr>
            <a:noAutofit/>
          </a:bodyPr>
          <a:lstStyle/>
          <a:p>
            <a:pPr marL="0" indent="0">
              <a:buNone/>
            </a:pPr>
            <a:r>
              <a:rPr lang="sl-SI" sz="2600" dirty="0"/>
              <a:t>Sklepali bi lahko, da če je majhna količina joda koristna za zdravje, je uživanje večje količine</a:t>
            </a:r>
            <a:r>
              <a:rPr lang="en-GB" sz="2600" dirty="0"/>
              <a:t> </a:t>
            </a:r>
            <a:r>
              <a:rPr lang="sl-SI" sz="2600" dirty="0"/>
              <a:t>joda še boljše. Toda kot veliko drugih hranil, ga lahko zaužijete preveč.</a:t>
            </a:r>
            <a:r>
              <a:rPr lang="en-GB" sz="2600" dirty="0"/>
              <a:t> </a:t>
            </a:r>
            <a:r>
              <a:rPr lang="sl-SI" sz="2600" dirty="0"/>
              <a:t>Zagotavljanje ustreznega, a ne prevelikega vnosa joda, je bistvenega pomena za zdravje</a:t>
            </a:r>
            <a:r>
              <a:rPr lang="en-GB" sz="2600" dirty="0"/>
              <a:t>.</a:t>
            </a:r>
            <a:endParaRPr lang="en-US" sz="2600" dirty="0"/>
          </a:p>
        </p:txBody>
      </p:sp>
      <p:sp>
        <p:nvSpPr>
          <p:cNvPr id="5" name="Rectangular Callout 4"/>
          <p:cNvSpPr/>
          <p:nvPr/>
        </p:nvSpPr>
        <p:spPr>
          <a:xfrm>
            <a:off x="5789709" y="2181225"/>
            <a:ext cx="3547431" cy="1706285"/>
          </a:xfrm>
          <a:prstGeom prst="wedgeRectCallout">
            <a:avLst>
              <a:gd name="adj1" fmla="val -11672"/>
              <a:gd name="adj2" fmla="val 823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b="1" dirty="0">
                <a:solidFill>
                  <a:schemeClr val="tx1"/>
                </a:solidFill>
              </a:rPr>
              <a:t>Hipotiroza</a:t>
            </a:r>
            <a:r>
              <a:rPr lang="en-GB" b="1" dirty="0">
                <a:solidFill>
                  <a:schemeClr val="tx1"/>
                </a:solidFill>
              </a:rPr>
              <a:t>: </a:t>
            </a:r>
            <a:r>
              <a:rPr lang="sl-SI" dirty="0">
                <a:solidFill>
                  <a:schemeClr val="tx1"/>
                </a:solidFill>
              </a:rPr>
              <a:t>če ščitnica ne dobi dovolj joda, lahko začne</a:t>
            </a:r>
            <a:r>
              <a:rPr lang="en-GB" dirty="0">
                <a:solidFill>
                  <a:schemeClr val="tx1"/>
                </a:solidFill>
              </a:rPr>
              <a:t> </a:t>
            </a:r>
            <a:r>
              <a:rPr lang="sl-SI" dirty="0">
                <a:solidFill>
                  <a:schemeClr val="tx1"/>
                </a:solidFill>
              </a:rPr>
              <a:t>proizvajati premalo ščitničnih hormonov (hipotiroza).</a:t>
            </a:r>
            <a:r>
              <a:rPr lang="en-GB" dirty="0">
                <a:solidFill>
                  <a:schemeClr val="tx1"/>
                </a:solidFill>
              </a:rPr>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792" y="1817438"/>
            <a:ext cx="6348221"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718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a:solidFill>
                  <a:srgbClr val="B3186D"/>
                </a:solidFill>
                <a:latin typeface="Sans open"/>
                <a:ea typeface="Calibri" panose="020F0502020204030204" pitchFamily="34" charset="0"/>
                <a:cs typeface="Times New Roman" panose="02020603050405020304" pitchFamily="18" charset="0"/>
              </a:rPr>
              <a:t>Priporočen vnos joda </a:t>
            </a:r>
            <a:br>
              <a:rPr lang="sl-SI" dirty="0">
                <a:solidFill>
                  <a:srgbClr val="B3186D"/>
                </a:solidFill>
                <a:latin typeface="Sans open"/>
                <a:ea typeface="Calibri" panose="020F0502020204030204" pitchFamily="34" charset="0"/>
                <a:cs typeface="Times New Roman" panose="02020603050405020304" pitchFamily="18" charset="0"/>
              </a:rPr>
            </a:br>
            <a:r>
              <a:rPr lang="sl-SI" sz="2600" dirty="0">
                <a:solidFill>
                  <a:srgbClr val="B3186D"/>
                </a:solidFill>
                <a:latin typeface="Sans open"/>
                <a:ea typeface="Calibri" panose="020F0502020204030204" pitchFamily="34" charset="0"/>
                <a:cs typeface="Times New Roman" panose="02020603050405020304" pitchFamily="18" charset="0"/>
              </a:rPr>
              <a:t>– tudi med nosečnostjo in dojenjem</a:t>
            </a:r>
          </a:p>
        </p:txBody>
      </p:sp>
      <p:sp>
        <p:nvSpPr>
          <p:cNvPr id="3" name="Content Placeholder 2"/>
          <p:cNvSpPr>
            <a:spLocks noGrp="1"/>
          </p:cNvSpPr>
          <p:nvPr>
            <p:ph idx="1"/>
          </p:nvPr>
        </p:nvSpPr>
        <p:spPr>
          <a:xfrm>
            <a:off x="8157919" y="1145479"/>
            <a:ext cx="3575613" cy="4737528"/>
          </a:xfrm>
        </p:spPr>
        <p:txBody>
          <a:bodyPr>
            <a:noAutofit/>
          </a:bodyPr>
          <a:lstStyle/>
          <a:p>
            <a:pPr marL="0" indent="0">
              <a:buNone/>
            </a:pPr>
            <a:r>
              <a:rPr lang="sl-SI" sz="2600" dirty="0"/>
              <a:t>Svetovna zdravstvena organizacija (SZO) priporoča takšen dnevni vnos joda (2007).</a:t>
            </a:r>
            <a:r>
              <a:rPr lang="en-GB" sz="2600" dirty="0"/>
              <a:t> </a:t>
            </a:r>
            <a:r>
              <a:rPr lang="sl-SI" sz="2600" dirty="0"/>
              <a:t>Ta priporočila temeljijo na povprečnem dnevnem vnosu joda, potrebnem za vzdrževanje</a:t>
            </a:r>
            <a:r>
              <a:rPr lang="en-GB" sz="2600" dirty="0"/>
              <a:t> </a:t>
            </a:r>
            <a:r>
              <a:rPr lang="sl-SI" sz="2600" dirty="0"/>
              <a:t>ščitničnih hormonov in splošnega dobrega počutja za različne starostne skupine in življenjska</a:t>
            </a:r>
            <a:r>
              <a:rPr lang="en-GB" sz="2600" dirty="0"/>
              <a:t> </a:t>
            </a:r>
            <a:r>
              <a:rPr lang="sl-SI" sz="2600" dirty="0"/>
              <a:t>obdobja.</a:t>
            </a:r>
            <a:endParaRPr lang="en-US" sz="2600" dirty="0"/>
          </a:p>
          <a:p>
            <a:pPr marL="0" indent="0">
              <a:buNone/>
            </a:pPr>
            <a:endParaRPr lang="en-US" sz="2600" dirty="0"/>
          </a:p>
          <a:p>
            <a:pPr marL="0" indent="0">
              <a:buNone/>
            </a:pPr>
            <a:endParaRPr lang="en-GB" sz="26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612900"/>
            <a:ext cx="5943600" cy="4894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1054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94309"/>
            <a:ext cx="10515600" cy="1325563"/>
          </a:xfrm>
        </p:spPr>
        <p:txBody>
          <a:bodyPr/>
          <a:lstStyle/>
          <a:p>
            <a:r>
              <a:rPr lang="sl-SI" dirty="0">
                <a:solidFill>
                  <a:srgbClr val="B3186D"/>
                </a:solidFill>
                <a:latin typeface="Sans open"/>
                <a:cs typeface="Times New Roman" panose="02020603050405020304" pitchFamily="18" charset="0"/>
              </a:rPr>
              <a:t>Priporočen vnos joda</a:t>
            </a:r>
            <a:endParaRPr lang="sl-SI" dirty="0"/>
          </a:p>
        </p:txBody>
      </p:sp>
      <p:sp>
        <p:nvSpPr>
          <p:cNvPr id="5" name="Afrundet rektangel 4"/>
          <p:cNvSpPr/>
          <p:nvPr/>
        </p:nvSpPr>
        <p:spPr>
          <a:xfrm>
            <a:off x="8057190" y="1630315"/>
            <a:ext cx="3008207" cy="3827979"/>
          </a:xfrm>
          <a:prstGeom prst="roundRect">
            <a:avLst/>
          </a:prstGeom>
          <a:solidFill>
            <a:srgbClr val="B318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frundet rektangel 5"/>
          <p:cNvSpPr/>
          <p:nvPr/>
        </p:nvSpPr>
        <p:spPr>
          <a:xfrm>
            <a:off x="8176800" y="1144916"/>
            <a:ext cx="1266863" cy="557223"/>
          </a:xfrm>
          <a:prstGeom prst="roundRect">
            <a:avLst/>
          </a:prstGeom>
          <a:solidFill>
            <a:srgbClr val="B318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kstfelt 6"/>
          <p:cNvSpPr txBox="1"/>
          <p:nvPr/>
        </p:nvSpPr>
        <p:spPr>
          <a:xfrm>
            <a:off x="8356693" y="1205334"/>
            <a:ext cx="1540390" cy="430887"/>
          </a:xfrm>
          <a:prstGeom prst="rect">
            <a:avLst/>
          </a:prstGeom>
          <a:noFill/>
        </p:spPr>
        <p:txBody>
          <a:bodyPr wrap="square" rtlCol="0">
            <a:spAutoFit/>
          </a:bodyPr>
          <a:lstStyle/>
          <a:p>
            <a:r>
              <a:rPr lang="sl-SI"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Dejstvo</a:t>
            </a:r>
          </a:p>
        </p:txBody>
      </p:sp>
      <p:sp>
        <p:nvSpPr>
          <p:cNvPr id="8" name="Tekstfelt 7"/>
          <p:cNvSpPr txBox="1"/>
          <p:nvPr/>
        </p:nvSpPr>
        <p:spPr>
          <a:xfrm>
            <a:off x="8176800" y="1805366"/>
            <a:ext cx="2888597" cy="3477875"/>
          </a:xfrm>
          <a:prstGeom prst="rect">
            <a:avLst/>
          </a:prstGeom>
          <a:noFill/>
        </p:spPr>
        <p:txBody>
          <a:bodyPr wrap="square" rtlCol="0">
            <a:spAutoFit/>
          </a:bodyPr>
          <a:lstStyle/>
          <a:p>
            <a:r>
              <a:rPr lang="pl-PL" sz="2200" b="1" dirty="0">
                <a:solidFill>
                  <a:schemeClr val="bg1"/>
                </a:solidFill>
              </a:rPr>
              <a:t>μg </a:t>
            </a:r>
            <a:r>
              <a:rPr lang="pl-PL" sz="2200" dirty="0">
                <a:solidFill>
                  <a:schemeClr val="bg1"/>
                </a:solidFill>
              </a:rPr>
              <a:t>je tako majhna količina, da jo je težko ponazoriti: </a:t>
            </a:r>
            <a:r>
              <a:rPr lang="en-GB" sz="2200" dirty="0">
                <a:solidFill>
                  <a:schemeClr val="bg1"/>
                </a:solidFill>
              </a:rPr>
              <a:t>k</a:t>
            </a:r>
            <a:r>
              <a:rPr lang="pl-PL" sz="2200" dirty="0">
                <a:solidFill>
                  <a:schemeClr val="bg1"/>
                </a:solidFill>
              </a:rPr>
              <a:t>oličina joda, ki jo</a:t>
            </a:r>
          </a:p>
          <a:p>
            <a:r>
              <a:rPr lang="sl-SI" sz="2200" dirty="0">
                <a:solidFill>
                  <a:schemeClr val="bg1"/>
                </a:solidFill>
              </a:rPr>
              <a:t>potrebujete v enem dnevu, je tako majhna, da boste v celem življenju</a:t>
            </a:r>
          </a:p>
          <a:p>
            <a:r>
              <a:rPr lang="sl-SI" sz="2200" dirty="0">
                <a:solidFill>
                  <a:schemeClr val="bg1"/>
                </a:solidFill>
              </a:rPr>
              <a:t>potrebovali manj kot eno čajno žličko joda.</a:t>
            </a:r>
            <a:endParaRPr lang="en-US" sz="2200" dirty="0">
              <a:solidFill>
                <a:schemeClr val="bg1"/>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612900"/>
            <a:ext cx="5943600" cy="4894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700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a:solidFill>
                  <a:srgbClr val="B3186D"/>
                </a:solidFill>
                <a:latin typeface="Sans open"/>
                <a:ea typeface="Calibri" panose="020F0502020204030204" pitchFamily="34" charset="0"/>
                <a:cs typeface="Times New Roman" panose="02020603050405020304" pitchFamily="18" charset="0"/>
              </a:rPr>
              <a:t>Cikel joda</a:t>
            </a:r>
          </a:p>
        </p:txBody>
      </p:sp>
      <p:sp>
        <p:nvSpPr>
          <p:cNvPr id="3" name="Content Placeholder 2"/>
          <p:cNvSpPr>
            <a:spLocks noGrp="1"/>
          </p:cNvSpPr>
          <p:nvPr>
            <p:ph idx="1"/>
          </p:nvPr>
        </p:nvSpPr>
        <p:spPr>
          <a:xfrm>
            <a:off x="838200" y="1690688"/>
            <a:ext cx="4370408" cy="4741702"/>
          </a:xfrm>
        </p:spPr>
        <p:txBody>
          <a:bodyPr>
            <a:normAutofit/>
          </a:bodyPr>
          <a:lstStyle/>
          <a:p>
            <a:pPr marL="0" indent="0">
              <a:buNone/>
            </a:pPr>
            <a:r>
              <a:rPr lang="sl-SI" dirty="0"/>
              <a:t>Potovanje joda se začne v oceanu, kjer ga ribe, školjke in morske alge vsrkajo iz morske vode. Iz oceana jod izhlapeva v zrak v drobnih kapljicah. Ko dežuje, te kapljice padejo na zemljo, ki jih vsrka.</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8450" y="835025"/>
            <a:ext cx="6388100" cy="478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968127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l-SI" dirty="0">
                <a:solidFill>
                  <a:srgbClr val="B3186D"/>
                </a:solidFill>
                <a:latin typeface="Sans open"/>
                <a:cs typeface="Times New Roman" panose="02020603050405020304" pitchFamily="18" charset="0"/>
              </a:rPr>
              <a:t>Cikel joda</a:t>
            </a:r>
            <a:endParaRPr lang="sl-SI" dirty="0"/>
          </a:p>
        </p:txBody>
      </p:sp>
      <p:sp>
        <p:nvSpPr>
          <p:cNvPr id="3" name="Pladsholder til indhold 2"/>
          <p:cNvSpPr>
            <a:spLocks noGrp="1"/>
          </p:cNvSpPr>
          <p:nvPr>
            <p:ph idx="1"/>
          </p:nvPr>
        </p:nvSpPr>
        <p:spPr>
          <a:xfrm>
            <a:off x="739048" y="1760784"/>
            <a:ext cx="4787096" cy="4351338"/>
          </a:xfrm>
        </p:spPr>
        <p:txBody>
          <a:bodyPr>
            <a:normAutofit lnSpcReduction="10000"/>
          </a:bodyPr>
          <a:lstStyle/>
          <a:p>
            <a:pPr marL="0" indent="0">
              <a:buNone/>
            </a:pPr>
            <a:r>
              <a:rPr lang="sl-SI" dirty="0"/>
              <a:t>Poleg tega pa nacionalni predpisi o vsebnosti joda v živalski krmi, obogateni hrani in</a:t>
            </a:r>
            <a:r>
              <a:rPr lang="en-GB" dirty="0"/>
              <a:t> </a:t>
            </a:r>
            <a:r>
              <a:rPr lang="pt-BR" dirty="0"/>
              <a:t>programi jodiranja soli vplivajo na raven joda v živilih.</a:t>
            </a:r>
            <a:r>
              <a:rPr lang="sl-SI" dirty="0"/>
              <a:t> V nekaterih državah se jod uporablja</a:t>
            </a:r>
            <a:r>
              <a:rPr lang="en-GB" dirty="0"/>
              <a:t> </a:t>
            </a:r>
            <a:r>
              <a:rPr lang="sl-SI" dirty="0"/>
              <a:t>tudi kot razkužilo med molžo, zato so tudi mleko in mlečni izdelki dober vir joda v prehrani.</a:t>
            </a:r>
            <a:r>
              <a:rPr lang="en-GB" dirty="0"/>
              <a:t> </a:t>
            </a:r>
            <a:r>
              <a:rPr lang="sl-SI" dirty="0"/>
              <a:t>Jod torej vstopa v prehransko verigo na različne načine.</a:t>
            </a:r>
            <a:endParaRPr lang="en-GB" dirty="0"/>
          </a:p>
        </p:txBody>
      </p:sp>
      <p:sp>
        <p:nvSpPr>
          <p:cNvPr id="4" name="Rectangle 3"/>
          <p:cNvSpPr/>
          <p:nvPr/>
        </p:nvSpPr>
        <p:spPr>
          <a:xfrm>
            <a:off x="2671880" y="2444001"/>
            <a:ext cx="1569614" cy="4438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ular Callout 4"/>
          <p:cNvSpPr/>
          <p:nvPr/>
        </p:nvSpPr>
        <p:spPr>
          <a:xfrm>
            <a:off x="2787686" y="4714874"/>
            <a:ext cx="4649118" cy="1925781"/>
          </a:xfrm>
          <a:prstGeom prst="wedgeRectCallout">
            <a:avLst>
              <a:gd name="adj1" fmla="val -48102"/>
              <a:gd name="adj2" fmla="val -1449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b="1" dirty="0"/>
              <a:t>Obogatitev </a:t>
            </a:r>
            <a:r>
              <a:rPr lang="sl-SI" dirty="0"/>
              <a:t>pomeni, da nekaterim živilom, kot so sol, kruh, kosmiči ali</a:t>
            </a:r>
            <a:r>
              <a:rPr lang="en-GB" dirty="0"/>
              <a:t> </a:t>
            </a:r>
            <a:r>
              <a:rPr lang="sl-SI" dirty="0"/>
              <a:t>mleko, dodajo bistvene vitamine ali minerale, kot je jod. Cilj je povečati</a:t>
            </a:r>
          </a:p>
          <a:p>
            <a:r>
              <a:rPr lang="sl-SI" dirty="0"/>
              <a:t>količino nekaterih hranil v določenih živilih in zagotoviti, da ljudje dobijo</a:t>
            </a:r>
            <a:r>
              <a:rPr lang="en-GB" dirty="0"/>
              <a:t> </a:t>
            </a:r>
            <a:r>
              <a:rPr lang="it-IT" dirty="0"/>
              <a:t>dovolj pomembnih vitaminov in mineralov.</a:t>
            </a:r>
            <a:endParaRPr lang="en-GB" dirty="0">
              <a:solidFill>
                <a:schemeClr val="tx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79" y="539749"/>
            <a:ext cx="5264070" cy="417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415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a:solidFill>
                  <a:srgbClr val="B3186D"/>
                </a:solidFill>
                <a:latin typeface="Sans open"/>
                <a:ea typeface="Calibri" panose="020F0502020204030204" pitchFamily="34" charset="0"/>
                <a:cs typeface="Times New Roman" panose="02020603050405020304" pitchFamily="18" charset="0"/>
              </a:rPr>
              <a:t>Kako lahko države zagotovijo svojim prebivalcem dovolj joda s prehrano? </a:t>
            </a:r>
          </a:p>
        </p:txBody>
      </p:sp>
      <p:sp>
        <p:nvSpPr>
          <p:cNvPr id="3" name="Content Placeholder 2"/>
          <p:cNvSpPr>
            <a:spLocks noGrp="1"/>
          </p:cNvSpPr>
          <p:nvPr>
            <p:ph idx="1"/>
          </p:nvPr>
        </p:nvSpPr>
        <p:spPr/>
        <p:txBody>
          <a:bodyPr>
            <a:normAutofit/>
          </a:bodyPr>
          <a:lstStyle/>
          <a:p>
            <a:pPr marL="0" indent="0">
              <a:buNone/>
            </a:pPr>
            <a:r>
              <a:rPr lang="sl-SI" dirty="0"/>
              <a:t>Države lahko zagotovijo svojemu prebivalstvu dovolj velik vnos joda na različne načine.</a:t>
            </a:r>
            <a:r>
              <a:rPr lang="en-GB" dirty="0"/>
              <a:t> </a:t>
            </a:r>
            <a:r>
              <a:rPr lang="sl-SI" dirty="0"/>
              <a:t>Številne države imajo programe jodiranja soli, vendar pa se lahko razlikujejo glede količine</a:t>
            </a:r>
            <a:r>
              <a:rPr lang="en-GB" dirty="0"/>
              <a:t> </a:t>
            </a:r>
            <a:r>
              <a:rPr lang="pl-PL" dirty="0"/>
              <a:t>joda, dodanega soli (to je odvisno od tega, koliko joda potrebujejo ljudje v določeni državi). </a:t>
            </a:r>
            <a:r>
              <a:rPr lang="en-GB" dirty="0"/>
              <a:t>V </a:t>
            </a:r>
            <a:r>
              <a:rPr lang="sl-SI" dirty="0"/>
              <a:t>nekaterih državah je obvezno uporabljati jodirano sol (sol z dodanim jodom) za proizvodnjo</a:t>
            </a:r>
            <a:r>
              <a:rPr lang="en-GB" dirty="0"/>
              <a:t> </a:t>
            </a:r>
            <a:r>
              <a:rPr lang="sl-SI" dirty="0"/>
              <a:t>kruha in pripravljenih živil, v drugih pa je to prostovoljno.</a:t>
            </a:r>
            <a:endParaRPr lang="en-US" dirty="0"/>
          </a:p>
        </p:txBody>
      </p:sp>
      <p:pic>
        <p:nvPicPr>
          <p:cNvPr id="4" name="Billede 3"/>
          <p:cNvPicPr>
            <a:picLocks noChangeAspect="1"/>
          </p:cNvPicPr>
          <p:nvPr/>
        </p:nvPicPr>
        <p:blipFill>
          <a:blip r:embed="rId3"/>
          <a:stretch>
            <a:fillRect/>
          </a:stretch>
        </p:blipFill>
        <p:spPr>
          <a:xfrm>
            <a:off x="1419225" y="4744327"/>
            <a:ext cx="2038350" cy="1933575"/>
          </a:xfrm>
          <a:prstGeom prst="rect">
            <a:avLst/>
          </a:prstGeom>
        </p:spPr>
      </p:pic>
      <p:pic>
        <p:nvPicPr>
          <p:cNvPr id="5" name="Billede 4"/>
          <p:cNvPicPr>
            <a:picLocks noChangeAspect="1"/>
          </p:cNvPicPr>
          <p:nvPr/>
        </p:nvPicPr>
        <p:blipFill>
          <a:blip r:embed="rId3"/>
          <a:stretch>
            <a:fillRect/>
          </a:stretch>
        </p:blipFill>
        <p:spPr>
          <a:xfrm>
            <a:off x="8089619" y="4719275"/>
            <a:ext cx="2038350" cy="1933575"/>
          </a:xfrm>
          <a:prstGeom prst="rect">
            <a:avLst/>
          </a:prstGeom>
        </p:spPr>
      </p:pic>
      <p:pic>
        <p:nvPicPr>
          <p:cNvPr id="6" name="Billede 5"/>
          <p:cNvPicPr>
            <a:picLocks noChangeAspect="1"/>
          </p:cNvPicPr>
          <p:nvPr/>
        </p:nvPicPr>
        <p:blipFill>
          <a:blip r:embed="rId3"/>
          <a:stretch>
            <a:fillRect/>
          </a:stretch>
        </p:blipFill>
        <p:spPr>
          <a:xfrm>
            <a:off x="5866155" y="4719275"/>
            <a:ext cx="2038350" cy="1933575"/>
          </a:xfrm>
          <a:prstGeom prst="rect">
            <a:avLst/>
          </a:prstGeom>
        </p:spPr>
      </p:pic>
      <p:pic>
        <p:nvPicPr>
          <p:cNvPr id="7" name="Billede 6"/>
          <p:cNvPicPr>
            <a:picLocks noChangeAspect="1"/>
          </p:cNvPicPr>
          <p:nvPr/>
        </p:nvPicPr>
        <p:blipFill>
          <a:blip r:embed="rId3"/>
          <a:stretch>
            <a:fillRect/>
          </a:stretch>
        </p:blipFill>
        <p:spPr>
          <a:xfrm>
            <a:off x="3642690" y="4719275"/>
            <a:ext cx="2038350" cy="1933575"/>
          </a:xfrm>
          <a:prstGeom prst="rect">
            <a:avLst/>
          </a:prstGeom>
        </p:spPr>
      </p:pic>
    </p:spTree>
    <p:extLst>
      <p:ext uri="{BB962C8B-B14F-4D97-AF65-F5344CB8AC3E}">
        <p14:creationId xmlns:p14="http://schemas.microsoft.com/office/powerpoint/2010/main" val="2346174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a:solidFill>
                  <a:srgbClr val="B3186D"/>
                </a:solidFill>
                <a:latin typeface="Sans open"/>
                <a:ea typeface="Calibri" panose="020F0502020204030204" pitchFamily="34" charset="0"/>
                <a:cs typeface="Times New Roman" panose="02020603050405020304" pitchFamily="18" charset="0"/>
              </a:rPr>
              <a:t>Kako lahko države zagotovijo svojim prebivalcem dovolj joda s prehrano? </a:t>
            </a:r>
            <a:endParaRPr lang="en-GB" dirty="0">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38200" y="1825625"/>
            <a:ext cx="6187633" cy="3209362"/>
          </a:xfrm>
        </p:spPr>
        <p:txBody>
          <a:bodyPr>
            <a:normAutofit/>
          </a:bodyPr>
          <a:lstStyle/>
          <a:p>
            <a:pPr marL="0" indent="0">
              <a:buNone/>
            </a:pPr>
            <a:r>
              <a:rPr lang="sl-SI" dirty="0"/>
              <a:t>Obstajajo tudi drugi načini vnosa</a:t>
            </a:r>
            <a:r>
              <a:rPr lang="en-GB" dirty="0"/>
              <a:t> </a:t>
            </a:r>
            <a:r>
              <a:rPr lang="sl-SI" dirty="0"/>
              <a:t>joda v prehranjevalno verigo, vključno z obogatitvijo živalske krme in uporabo</a:t>
            </a:r>
            <a:r>
              <a:rPr lang="en-GB" dirty="0"/>
              <a:t> </a:t>
            </a:r>
            <a:r>
              <a:rPr lang="sl-SI" dirty="0"/>
              <a:t>razkužil v živilih</a:t>
            </a:r>
            <a:r>
              <a:rPr lang="en-GB" dirty="0"/>
              <a:t>. </a:t>
            </a:r>
            <a:r>
              <a:rPr lang="sl-SI" dirty="0"/>
              <a:t>Ti vplivajo na količino joda v živilih, kot so mleko in jajca zaradi vrste živalske</a:t>
            </a:r>
            <a:r>
              <a:rPr lang="en-GB" dirty="0"/>
              <a:t> </a:t>
            </a:r>
            <a:r>
              <a:rPr lang="sl-SI" dirty="0"/>
              <a:t>krme ali načina proizvodnje hrane.</a:t>
            </a:r>
            <a:endParaRPr lang="en-US" dirty="0"/>
          </a:p>
          <a:p>
            <a:pPr marL="0" indent="0">
              <a:buNone/>
            </a:pPr>
            <a:endParaRPr lang="en-GB"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0724" y="1825626"/>
            <a:ext cx="4923344" cy="2943144"/>
          </a:xfrm>
          <a:prstGeom prst="rect">
            <a:avLst/>
          </a:prstGeom>
        </p:spPr>
      </p:pic>
      <p:sp>
        <p:nvSpPr>
          <p:cNvPr id="5" name="Content Placeholder 2"/>
          <p:cNvSpPr txBox="1">
            <a:spLocks/>
          </p:cNvSpPr>
          <p:nvPr/>
        </p:nvSpPr>
        <p:spPr>
          <a:xfrm>
            <a:off x="838200" y="4996303"/>
            <a:ext cx="9943259" cy="1340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dirty="0"/>
              <a:t>Zakonodaja v zvezi z jodirano soljo, kultura prehranjevanja in geografske razmere</a:t>
            </a:r>
            <a:r>
              <a:rPr lang="en-GB" dirty="0"/>
              <a:t> </a:t>
            </a:r>
            <a:r>
              <a:rPr lang="sl-SI" dirty="0"/>
              <a:t>lahko povzročijo velike razlike v vnosu joda med državami – celo med tistimi, ki so si</a:t>
            </a:r>
            <a:r>
              <a:rPr lang="en-GB" dirty="0"/>
              <a:t> </a:t>
            </a:r>
            <a:r>
              <a:rPr lang="sl-SI" dirty="0"/>
              <a:t>geografsko blizu.</a:t>
            </a:r>
            <a:endParaRPr lang="en-GB" dirty="0"/>
          </a:p>
        </p:txBody>
      </p:sp>
    </p:spTree>
    <p:extLst>
      <p:ext uri="{BB962C8B-B14F-4D97-AF65-F5344CB8AC3E}">
        <p14:creationId xmlns:p14="http://schemas.microsoft.com/office/powerpoint/2010/main" val="1034848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sz="4900" dirty="0">
                <a:solidFill>
                  <a:srgbClr val="B3186D"/>
                </a:solidFill>
                <a:latin typeface="Sans open"/>
                <a:ea typeface="Calibri" panose="020F0502020204030204" pitchFamily="34" charset="0"/>
                <a:cs typeface="Times New Roman" panose="02020603050405020304" pitchFamily="18" charset="0"/>
              </a:rPr>
              <a:t>Viri joda</a:t>
            </a:r>
            <a:r>
              <a:rPr lang="sl-SI" dirty="0">
                <a:solidFill>
                  <a:srgbClr val="B3186D"/>
                </a:solidFill>
                <a:latin typeface="Sans open"/>
                <a:ea typeface="Calibri" panose="020F0502020204030204" pitchFamily="34" charset="0"/>
                <a:cs typeface="Times New Roman" panose="02020603050405020304" pitchFamily="18" charset="0"/>
              </a:rPr>
              <a:t/>
            </a:r>
            <a:br>
              <a:rPr lang="sl-SI" dirty="0">
                <a:solidFill>
                  <a:srgbClr val="B3186D"/>
                </a:solidFill>
                <a:latin typeface="Sans open"/>
                <a:ea typeface="Calibri" panose="020F0502020204030204" pitchFamily="34" charset="0"/>
                <a:cs typeface="Times New Roman" panose="02020603050405020304" pitchFamily="18" charset="0"/>
              </a:rPr>
            </a:br>
            <a:r>
              <a:rPr lang="sl-SI" sz="2900" dirty="0">
                <a:solidFill>
                  <a:srgbClr val="B3186D"/>
                </a:solidFill>
                <a:latin typeface="Sans open"/>
                <a:ea typeface="Calibri" panose="020F0502020204030204" pitchFamily="34" charset="0"/>
                <a:cs typeface="Times New Roman" panose="02020603050405020304" pitchFamily="18" charset="0"/>
              </a:rPr>
              <a:t>Velikosti porcij za vnos priporočenih dnevnih količin joda s prehrano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999" y="1647825"/>
            <a:ext cx="7767939" cy="463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4293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2EFE60-84D7-7590-9C41-B486FA922D4A}"/>
              </a:ext>
            </a:extLst>
          </p:cNvPr>
          <p:cNvSpPr>
            <a:spLocks noGrp="1"/>
          </p:cNvSpPr>
          <p:nvPr>
            <p:ph type="title"/>
          </p:nvPr>
        </p:nvSpPr>
        <p:spPr/>
        <p:txBody>
          <a:bodyPr/>
          <a:lstStyle/>
          <a:p>
            <a:r>
              <a:rPr lang="sl-SI" dirty="0">
                <a:solidFill>
                  <a:srgbClr val="B3186D"/>
                </a:solidFill>
                <a:latin typeface="Sans open"/>
                <a:cs typeface="Times New Roman" panose="02020603050405020304" pitchFamily="18" charset="0"/>
              </a:rPr>
              <a:t>Orodje za povratne informacije o jodu</a:t>
            </a:r>
            <a:endParaRPr lang="sl-SI" dirty="0"/>
          </a:p>
        </p:txBody>
      </p:sp>
      <p:sp>
        <p:nvSpPr>
          <p:cNvPr id="3" name="Content Placeholder 2">
            <a:extLst>
              <a:ext uri="{FF2B5EF4-FFF2-40B4-BE49-F238E27FC236}">
                <a16:creationId xmlns:a16="http://schemas.microsoft.com/office/drawing/2014/main" xmlns="" id="{E80FE3EC-E9A9-BFCE-9F89-F5F30AA92AE8}"/>
              </a:ext>
            </a:extLst>
          </p:cNvPr>
          <p:cNvSpPr>
            <a:spLocks noGrp="1"/>
          </p:cNvSpPr>
          <p:nvPr>
            <p:ph idx="1"/>
          </p:nvPr>
        </p:nvSpPr>
        <p:spPr/>
        <p:txBody>
          <a:bodyPr/>
          <a:lstStyle/>
          <a:p>
            <a:pPr marL="0" indent="0">
              <a:buNone/>
            </a:pPr>
            <a:r>
              <a:rPr lang="sl-SI" dirty="0"/>
              <a:t>Vzemite si 5 minut in sami izpolnite orodje za povratne  informacije o jodu</a:t>
            </a:r>
          </a:p>
        </p:txBody>
      </p:sp>
    </p:spTree>
    <p:extLst>
      <p:ext uri="{BB962C8B-B14F-4D97-AF65-F5344CB8AC3E}">
        <p14:creationId xmlns:p14="http://schemas.microsoft.com/office/powerpoint/2010/main" val="2337897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a:solidFill>
                  <a:srgbClr val="B3186D"/>
                </a:solidFill>
                <a:latin typeface="Sans open"/>
                <a:ea typeface="Calibri" panose="020F0502020204030204" pitchFamily="34" charset="0"/>
                <a:cs typeface="Times New Roman" panose="02020603050405020304" pitchFamily="18" charset="0"/>
              </a:rPr>
              <a:t>Ali ni sol slaba za nas?</a:t>
            </a:r>
          </a:p>
        </p:txBody>
      </p:sp>
      <p:sp>
        <p:nvSpPr>
          <p:cNvPr id="3" name="Content Placeholder 2"/>
          <p:cNvSpPr>
            <a:spLocks noGrp="1"/>
          </p:cNvSpPr>
          <p:nvPr>
            <p:ph idx="1"/>
          </p:nvPr>
        </p:nvSpPr>
        <p:spPr>
          <a:xfrm>
            <a:off x="838200" y="1825625"/>
            <a:ext cx="5747795" cy="4351338"/>
          </a:xfrm>
        </p:spPr>
        <p:txBody>
          <a:bodyPr>
            <a:normAutofit/>
          </a:bodyPr>
          <a:lstStyle/>
          <a:p>
            <a:pPr marL="0" indent="0">
              <a:buNone/>
            </a:pPr>
            <a:r>
              <a:rPr lang="pl-PL" dirty="0"/>
              <a:t>SZO podpira jodiranje soli kot najboljšo strategijo za</a:t>
            </a:r>
            <a:r>
              <a:rPr lang="en-GB" dirty="0"/>
              <a:t> </a:t>
            </a:r>
            <a:r>
              <a:rPr lang="sl-SI" dirty="0"/>
              <a:t>dovolj velik vnos joda. Vendar pa SZO skrbi tudi količina zaužite soli, ki lahko</a:t>
            </a:r>
            <a:r>
              <a:rPr lang="en-GB" dirty="0"/>
              <a:t> </a:t>
            </a:r>
            <a:r>
              <a:rPr lang="sl-SI" dirty="0"/>
              <a:t>povzroči druge zdravstvene težave, kot so zvišan krvni tlak, bolezni srca in</a:t>
            </a:r>
            <a:r>
              <a:rPr lang="en-GB" dirty="0"/>
              <a:t> </a:t>
            </a:r>
            <a:r>
              <a:rPr lang="sv-SE" dirty="0"/>
              <a:t>možgansko kap. Ljudje morajo uživati manj soli, vendar naj bo ta jodirana.</a:t>
            </a:r>
            <a:endParaRPr lang="en-US" dirty="0"/>
          </a:p>
          <a:p>
            <a:pPr marL="0" indent="0">
              <a:buNone/>
            </a:pPr>
            <a:endParaRPr lang="en-GB" dirty="0">
              <a:solidFill>
                <a:srgbClr val="FF0000"/>
              </a:solidFill>
            </a:endParaRP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6057" y="1825625"/>
            <a:ext cx="5231300" cy="3707838"/>
          </a:xfrm>
          <a:prstGeom prst="rect">
            <a:avLst/>
          </a:prstGeom>
        </p:spPr>
      </p:pic>
    </p:spTree>
    <p:extLst>
      <p:ext uri="{BB962C8B-B14F-4D97-AF65-F5344CB8AC3E}">
        <p14:creationId xmlns:p14="http://schemas.microsoft.com/office/powerpoint/2010/main" val="2894380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a:solidFill>
                  <a:srgbClr val="B3186D"/>
                </a:solidFill>
                <a:latin typeface="Sans open"/>
                <a:ea typeface="Calibri" panose="020F0502020204030204" pitchFamily="34" charset="0"/>
                <a:cs typeface="Times New Roman" panose="02020603050405020304" pitchFamily="18" charset="0"/>
              </a:rPr>
              <a:t>Oblikovanje obrokov, bogatih z jodom: skupinsko delo</a:t>
            </a:r>
          </a:p>
        </p:txBody>
      </p:sp>
      <p:sp>
        <p:nvSpPr>
          <p:cNvPr id="3" name="Content Placeholder 2"/>
          <p:cNvSpPr>
            <a:spLocks noGrp="1"/>
          </p:cNvSpPr>
          <p:nvPr>
            <p:ph idx="1"/>
          </p:nvPr>
        </p:nvSpPr>
        <p:spPr>
          <a:xfrm>
            <a:off x="838200" y="1825624"/>
            <a:ext cx="5944565" cy="4852967"/>
          </a:xfrm>
        </p:spPr>
        <p:txBody>
          <a:bodyPr>
            <a:normAutofit/>
          </a:bodyPr>
          <a:lstStyle/>
          <a:p>
            <a:pPr marL="0" indent="0">
              <a:buNone/>
            </a:pPr>
            <a:r>
              <a:rPr lang="sl-SI" dirty="0"/>
              <a:t>V majhni skupini ali po dva in dva sestavite obrok za kosilo, bogat z jodom.</a:t>
            </a:r>
          </a:p>
          <a:p>
            <a:pPr marL="0" indent="0">
              <a:buNone/>
            </a:pPr>
            <a:r>
              <a:rPr lang="sl-SI" dirty="0"/>
              <a:t>Odločite se lahko tudi, da boste sestavili tri glavne jedi za noseče/nenoseče ženske, vegetarijance ali vegane tako, da bo zadoščeno njihovim prehranskim potrebam. </a:t>
            </a:r>
          </a:p>
          <a:p>
            <a:pPr marL="0" indent="0">
              <a:buNone/>
            </a:pPr>
            <a:r>
              <a:rPr lang="sl-SI" dirty="0"/>
              <a:t>Predstavite svoje delo ostalim in se o njem pogovorite s sošolci.</a:t>
            </a:r>
            <a:endParaRPr lang="sl-SI" dirty="0">
              <a:solidFill>
                <a:srgbClr val="FF0000"/>
              </a:solidFill>
            </a:endParaRP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2765" y="1825624"/>
            <a:ext cx="4946732" cy="3568179"/>
          </a:xfrm>
          <a:prstGeom prst="rect">
            <a:avLst/>
          </a:prstGeom>
        </p:spPr>
      </p:pic>
    </p:spTree>
    <p:extLst>
      <p:ext uri="{BB962C8B-B14F-4D97-AF65-F5344CB8AC3E}">
        <p14:creationId xmlns:p14="http://schemas.microsoft.com/office/powerpoint/2010/main" val="2681117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475" y="927100"/>
            <a:ext cx="7229475" cy="5304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p:nvPr>
        </p:nvSpPr>
        <p:spPr>
          <a:xfrm>
            <a:off x="428625" y="79375"/>
            <a:ext cx="10515600" cy="1325563"/>
          </a:xfrm>
        </p:spPr>
        <p:txBody>
          <a:bodyPr>
            <a:normAutofit/>
          </a:bodyPr>
          <a:lstStyle/>
          <a:p>
            <a:r>
              <a:rPr lang="sl-SI" dirty="0">
                <a:solidFill>
                  <a:srgbClr val="B3186D"/>
                </a:solidFill>
                <a:latin typeface="Sans open"/>
                <a:ea typeface="Calibri" panose="020F0502020204030204" pitchFamily="34" charset="0"/>
                <a:cs typeface="Times New Roman" panose="02020603050405020304" pitchFamily="18" charset="0"/>
              </a:rPr>
              <a:t>Ne pozabite</a:t>
            </a:r>
          </a:p>
        </p:txBody>
      </p:sp>
    </p:spTree>
    <p:extLst>
      <p:ext uri="{BB962C8B-B14F-4D97-AF65-F5344CB8AC3E}">
        <p14:creationId xmlns:p14="http://schemas.microsoft.com/office/powerpoint/2010/main" val="727417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rgbClr val="B3186D"/>
                </a:solidFill>
                <a:latin typeface="Sans open"/>
                <a:cs typeface="Times New Roman" panose="02020603050405020304" pitchFamily="18" charset="0"/>
              </a:rPr>
              <a:t>Križanka</a:t>
            </a:r>
            <a:endParaRPr lang="sl-SI" dirty="0"/>
          </a:p>
        </p:txBody>
      </p:sp>
      <p:sp>
        <p:nvSpPr>
          <p:cNvPr id="3" name="Content Placeholder 2"/>
          <p:cNvSpPr>
            <a:spLocks noGrp="1"/>
          </p:cNvSpPr>
          <p:nvPr>
            <p:ph idx="1"/>
          </p:nvPr>
        </p:nvSpPr>
        <p:spPr>
          <a:xfrm>
            <a:off x="549772" y="4203240"/>
            <a:ext cx="10515600" cy="2464279"/>
          </a:xfrm>
        </p:spPr>
        <p:txBody>
          <a:bodyPr>
            <a:normAutofit/>
          </a:bodyPr>
          <a:lstStyle/>
          <a:p>
            <a:pPr marL="0" indent="0">
              <a:buNone/>
            </a:pPr>
            <a:r>
              <a:rPr lang="sl-SI" dirty="0"/>
              <a:t>1. Ženske potrebujejo večji vnos joda med ______________________.</a:t>
            </a:r>
          </a:p>
          <a:p>
            <a:pPr marL="0" indent="0">
              <a:buNone/>
            </a:pPr>
            <a:r>
              <a:rPr lang="sl-SI" dirty="0"/>
              <a:t>2. Jod je pomemben za razvoj otrokovih  _______________________.</a:t>
            </a:r>
          </a:p>
          <a:p>
            <a:pPr marL="0" indent="0">
              <a:buNone/>
            </a:pPr>
            <a:r>
              <a:rPr lang="sl-SI" dirty="0"/>
              <a:t>3. Kot mladostnik potrebujete 150 mikrogramov joda na __________.</a:t>
            </a:r>
          </a:p>
          <a:p>
            <a:pPr marL="0" indent="0">
              <a:buNone/>
            </a:pPr>
            <a:endParaRPr lang="sl-SI"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1585914"/>
            <a:ext cx="8434388" cy="2404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8631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rgbClr val="B3186D"/>
                </a:solidFill>
                <a:latin typeface="Sans open"/>
                <a:cs typeface="Times New Roman" panose="02020603050405020304" pitchFamily="18" charset="0"/>
              </a:rPr>
              <a:t>Odkrijte napake</a:t>
            </a:r>
            <a:endParaRPr lang="sl-SI" dirty="0"/>
          </a:p>
        </p:txBody>
      </p:sp>
      <p:sp>
        <p:nvSpPr>
          <p:cNvPr id="3" name="Content Placeholder 2"/>
          <p:cNvSpPr>
            <a:spLocks noGrp="1"/>
          </p:cNvSpPr>
          <p:nvPr>
            <p:ph idx="1"/>
          </p:nvPr>
        </p:nvSpPr>
        <p:spPr>
          <a:xfrm>
            <a:off x="838199" y="1690688"/>
            <a:ext cx="10810461" cy="4203216"/>
          </a:xfrm>
        </p:spPr>
        <p:txBody>
          <a:bodyPr>
            <a:noAutofit/>
          </a:bodyPr>
          <a:lstStyle/>
          <a:p>
            <a:pPr marL="0" indent="0">
              <a:buNone/>
            </a:pPr>
            <a:r>
              <a:rPr lang="sl-SI" sz="2400" dirty="0"/>
              <a:t>Ustrezen vnos joda je bistvenega pomena za preprečevanje pomanjkanja železa.</a:t>
            </a:r>
            <a:endParaRPr lang="en-GB" sz="2400" dirty="0"/>
          </a:p>
          <a:p>
            <a:pPr marL="0" indent="0">
              <a:buNone/>
            </a:pPr>
            <a:endParaRPr lang="en-US" sz="2300" dirty="0"/>
          </a:p>
          <a:p>
            <a:pPr marL="0" indent="0">
              <a:buNone/>
            </a:pPr>
            <a:r>
              <a:rPr lang="sl-SI" sz="2400" dirty="0"/>
              <a:t>Zadostna količina joda v prehrani je še zlasti pomembna v starosti.</a:t>
            </a:r>
            <a:endParaRPr lang="en-GB" sz="2400" dirty="0"/>
          </a:p>
          <a:p>
            <a:pPr marL="0" indent="0">
              <a:buNone/>
            </a:pPr>
            <a:endParaRPr lang="en-US" sz="2300" dirty="0"/>
          </a:p>
          <a:p>
            <a:pPr marL="0" indent="0">
              <a:buNone/>
            </a:pPr>
            <a:r>
              <a:rPr lang="sl-SI" sz="2400" dirty="0"/>
              <a:t>Globalna kampanja za jodiranje soli pred 100 leti je pomagala zmanjšati pojavnost gluhosti.</a:t>
            </a:r>
            <a:endParaRPr lang="en-GB" sz="2400" dirty="0"/>
          </a:p>
          <a:p>
            <a:pPr marL="0" indent="0">
              <a:buNone/>
            </a:pPr>
            <a:endParaRPr lang="en-GB" sz="2300" dirty="0"/>
          </a:p>
          <a:p>
            <a:pPr marL="0" indent="0">
              <a:buNone/>
            </a:pPr>
            <a:r>
              <a:rPr lang="it-IT" sz="2400" dirty="0"/>
              <a:t>Poleg jodirane soli sta pomembna vira joda še čokolada in riž.</a:t>
            </a:r>
            <a:endParaRPr lang="en-GB" sz="2400" dirty="0"/>
          </a:p>
        </p:txBody>
      </p:sp>
    </p:spTree>
    <p:extLst>
      <p:ext uri="{BB962C8B-B14F-4D97-AF65-F5344CB8AC3E}">
        <p14:creationId xmlns:p14="http://schemas.microsoft.com/office/powerpoint/2010/main" val="501099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a:solidFill>
                  <a:srgbClr val="B3186D"/>
                </a:solidFill>
                <a:latin typeface="Sans open"/>
                <a:ea typeface="Calibri" panose="020F0502020204030204" pitchFamily="34" charset="0"/>
                <a:cs typeface="Times New Roman" panose="02020603050405020304" pitchFamily="18" charset="0"/>
              </a:rPr>
              <a:t>Vaje modula A – odgovori </a:t>
            </a:r>
          </a:p>
        </p:txBody>
      </p:sp>
      <p:sp>
        <p:nvSpPr>
          <p:cNvPr id="3" name="Content Placeholder 2"/>
          <p:cNvSpPr>
            <a:spLocks noGrp="1"/>
          </p:cNvSpPr>
          <p:nvPr>
            <p:ph idx="1"/>
          </p:nvPr>
        </p:nvSpPr>
        <p:spPr/>
        <p:txBody>
          <a:bodyPr>
            <a:normAutofit/>
          </a:bodyPr>
          <a:lstStyle/>
          <a:p>
            <a:pPr marL="0" indent="0">
              <a:buNone/>
            </a:pPr>
            <a:r>
              <a:rPr lang="sl-SI" b="1" dirty="0"/>
              <a:t>A1: Na katere funkcije v vašem telesu jod vpliva in jih uravnava? </a:t>
            </a:r>
          </a:p>
          <a:p>
            <a:pPr marL="0" indent="0">
              <a:buNone/>
            </a:pPr>
            <a:r>
              <a:rPr lang="sl-SI" dirty="0"/>
              <a:t>(Označite lahko več možnosti.)</a:t>
            </a:r>
          </a:p>
          <a:p>
            <a:pPr>
              <a:buFont typeface="Wingdings" panose="05000000000000000000" pitchFamily="2" charset="2"/>
              <a:buChar char="q"/>
            </a:pPr>
            <a:r>
              <a:rPr lang="en-GB" dirty="0"/>
              <a:t> </a:t>
            </a:r>
            <a:r>
              <a:rPr lang="sl-SI" dirty="0"/>
              <a:t>Krvni obtok</a:t>
            </a:r>
          </a:p>
          <a:p>
            <a:pPr>
              <a:buFont typeface="Wingdings" panose="05000000000000000000" pitchFamily="2" charset="2"/>
              <a:buChar char="q"/>
            </a:pPr>
            <a:r>
              <a:rPr lang="en-GB" dirty="0"/>
              <a:t> </a:t>
            </a:r>
            <a:r>
              <a:rPr lang="sl-SI" dirty="0"/>
              <a:t>Presnova</a:t>
            </a:r>
          </a:p>
          <a:p>
            <a:pPr>
              <a:buFont typeface="Wingdings" panose="05000000000000000000" pitchFamily="2" charset="2"/>
              <a:buChar char="q"/>
            </a:pPr>
            <a:r>
              <a:rPr lang="en-GB" dirty="0"/>
              <a:t> </a:t>
            </a:r>
            <a:r>
              <a:rPr lang="sl-SI" dirty="0"/>
              <a:t>Razvoj možganov, zlasti med nosečnostjo in zgodnjim otroštvom </a:t>
            </a:r>
          </a:p>
          <a:p>
            <a:pPr>
              <a:buFont typeface="Wingdings" panose="05000000000000000000" pitchFamily="2" charset="2"/>
              <a:buChar char="q"/>
            </a:pPr>
            <a:r>
              <a:rPr lang="en-GB" dirty="0"/>
              <a:t> </a:t>
            </a:r>
            <a:r>
              <a:rPr lang="sl-SI" dirty="0"/>
              <a:t>Reproduktivna funkcij</a:t>
            </a:r>
            <a:r>
              <a:rPr lang="en-GB" dirty="0"/>
              <a:t>a</a:t>
            </a:r>
            <a:r>
              <a:rPr lang="sl-SI" dirty="0"/>
              <a:t> in plodnost</a:t>
            </a:r>
          </a:p>
          <a:p>
            <a:pPr>
              <a:buFont typeface="Wingdings" panose="05000000000000000000" pitchFamily="2" charset="2"/>
              <a:buChar char="q"/>
            </a:pPr>
            <a:r>
              <a:rPr lang="en-GB" dirty="0"/>
              <a:t> </a:t>
            </a:r>
            <a:r>
              <a:rPr lang="sl-SI" dirty="0"/>
              <a:t>Dihalna funkcija</a:t>
            </a:r>
          </a:p>
          <a:p>
            <a:pPr>
              <a:buFont typeface="Wingdings" panose="05000000000000000000" pitchFamily="2" charset="2"/>
              <a:buChar char="q"/>
            </a:pPr>
            <a:r>
              <a:rPr lang="en-GB" dirty="0"/>
              <a:t> </a:t>
            </a:r>
            <a:r>
              <a:rPr lang="sl-SI" dirty="0"/>
              <a:t>Rast in razvoj, zlasti v otroštvu in adolescenci</a:t>
            </a:r>
          </a:p>
          <a:p>
            <a:pPr marL="0" indent="0">
              <a:buNone/>
            </a:pPr>
            <a:endParaRPr lang="sl-SI" dirty="0"/>
          </a:p>
        </p:txBody>
      </p:sp>
    </p:spTree>
    <p:extLst>
      <p:ext uri="{BB962C8B-B14F-4D97-AF65-F5344CB8AC3E}">
        <p14:creationId xmlns:p14="http://schemas.microsoft.com/office/powerpoint/2010/main" val="2414414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a:solidFill>
                  <a:srgbClr val="B3186D"/>
                </a:solidFill>
                <a:latin typeface="Sans open"/>
                <a:ea typeface="Calibri" panose="020F0502020204030204" pitchFamily="34" charset="0"/>
                <a:cs typeface="Times New Roman" panose="02020603050405020304" pitchFamily="18" charset="0"/>
              </a:rPr>
              <a:t>Vaje modula A – odgovori </a:t>
            </a:r>
          </a:p>
        </p:txBody>
      </p:sp>
      <p:sp>
        <p:nvSpPr>
          <p:cNvPr id="3" name="Content Placeholder 2"/>
          <p:cNvSpPr>
            <a:spLocks noGrp="1"/>
          </p:cNvSpPr>
          <p:nvPr>
            <p:ph idx="1"/>
          </p:nvPr>
        </p:nvSpPr>
        <p:spPr/>
        <p:txBody>
          <a:bodyPr>
            <a:normAutofit/>
          </a:bodyPr>
          <a:lstStyle/>
          <a:p>
            <a:pPr marL="0" indent="0">
              <a:buNone/>
            </a:pPr>
            <a:r>
              <a:rPr lang="sl-SI" b="1" dirty="0"/>
              <a:t>A1: Na katere funkcije v vašem telesu jod vpliva in jih uravnava? </a:t>
            </a:r>
          </a:p>
          <a:p>
            <a:pPr marL="0" indent="0">
              <a:buNone/>
            </a:pPr>
            <a:r>
              <a:rPr lang="sl-SI" dirty="0"/>
              <a:t>(Označite lahko več možnosti.)</a:t>
            </a:r>
          </a:p>
          <a:p>
            <a:pPr>
              <a:buFont typeface="Wingdings" panose="05000000000000000000" pitchFamily="2" charset="2"/>
              <a:buChar char="q"/>
            </a:pPr>
            <a:r>
              <a:rPr lang="en-GB" dirty="0"/>
              <a:t> </a:t>
            </a:r>
            <a:r>
              <a:rPr lang="sl-SI" dirty="0"/>
              <a:t>Krvni obtok</a:t>
            </a:r>
          </a:p>
          <a:p>
            <a:pPr>
              <a:buFont typeface="Wingdings" panose="05000000000000000000" pitchFamily="2" charset="2"/>
              <a:buChar char="ü"/>
            </a:pPr>
            <a:r>
              <a:rPr lang="en-GB" dirty="0">
                <a:solidFill>
                  <a:schemeClr val="accent6">
                    <a:lumMod val="75000"/>
                  </a:schemeClr>
                </a:solidFill>
              </a:rPr>
              <a:t> </a:t>
            </a:r>
            <a:r>
              <a:rPr lang="sl-SI" dirty="0">
                <a:solidFill>
                  <a:schemeClr val="accent6">
                    <a:lumMod val="75000"/>
                  </a:schemeClr>
                </a:solidFill>
              </a:rPr>
              <a:t>Presnova</a:t>
            </a:r>
          </a:p>
          <a:p>
            <a:pPr>
              <a:buFont typeface="Wingdings" panose="05000000000000000000" pitchFamily="2" charset="2"/>
              <a:buChar char="ü"/>
            </a:pPr>
            <a:r>
              <a:rPr lang="en-GB" dirty="0">
                <a:solidFill>
                  <a:schemeClr val="accent6">
                    <a:lumMod val="75000"/>
                  </a:schemeClr>
                </a:solidFill>
              </a:rPr>
              <a:t> </a:t>
            </a:r>
            <a:r>
              <a:rPr lang="sl-SI" dirty="0">
                <a:solidFill>
                  <a:schemeClr val="accent6">
                    <a:lumMod val="75000"/>
                  </a:schemeClr>
                </a:solidFill>
              </a:rPr>
              <a:t>Razvoj možganov, zlasti med nosečnostjo in zgodnjim otroštv</a:t>
            </a:r>
            <a:r>
              <a:rPr lang="en-GB" dirty="0">
                <a:solidFill>
                  <a:schemeClr val="accent6">
                    <a:lumMod val="75000"/>
                  </a:schemeClr>
                </a:solidFill>
              </a:rPr>
              <a:t>om</a:t>
            </a:r>
            <a:endParaRPr lang="sl-SI" dirty="0">
              <a:solidFill>
                <a:schemeClr val="accent6">
                  <a:lumMod val="75000"/>
                </a:schemeClr>
              </a:solidFill>
            </a:endParaRPr>
          </a:p>
          <a:p>
            <a:pPr>
              <a:buFont typeface="Wingdings" panose="05000000000000000000" pitchFamily="2" charset="2"/>
              <a:buChar char="q"/>
            </a:pPr>
            <a:r>
              <a:rPr lang="en-GB" dirty="0"/>
              <a:t> </a:t>
            </a:r>
            <a:r>
              <a:rPr lang="sl-SI" dirty="0"/>
              <a:t>Reproduktivna funkcija in plodnost</a:t>
            </a:r>
          </a:p>
          <a:p>
            <a:pPr>
              <a:buFont typeface="Wingdings" panose="05000000000000000000" pitchFamily="2" charset="2"/>
              <a:buChar char="q"/>
            </a:pPr>
            <a:r>
              <a:rPr lang="en-GB" dirty="0"/>
              <a:t> </a:t>
            </a:r>
            <a:r>
              <a:rPr lang="sl-SI" dirty="0"/>
              <a:t>Dihalna funkcija</a:t>
            </a:r>
          </a:p>
          <a:p>
            <a:pPr>
              <a:buFont typeface="Wingdings" panose="05000000000000000000" pitchFamily="2" charset="2"/>
              <a:buChar char="ü"/>
            </a:pPr>
            <a:r>
              <a:rPr lang="en-GB" dirty="0">
                <a:solidFill>
                  <a:schemeClr val="accent6">
                    <a:lumMod val="75000"/>
                  </a:schemeClr>
                </a:solidFill>
              </a:rPr>
              <a:t> </a:t>
            </a:r>
            <a:r>
              <a:rPr lang="sl-SI" dirty="0">
                <a:solidFill>
                  <a:schemeClr val="accent6">
                    <a:lumMod val="75000"/>
                  </a:schemeClr>
                </a:solidFill>
              </a:rPr>
              <a:t>Rast in razvoj, zlasti v otroštvu in adolescenci</a:t>
            </a:r>
          </a:p>
          <a:p>
            <a:pPr marL="0" indent="0">
              <a:buNone/>
            </a:pPr>
            <a:endParaRPr lang="sl-SI" dirty="0"/>
          </a:p>
        </p:txBody>
      </p:sp>
    </p:spTree>
    <p:extLst>
      <p:ext uri="{BB962C8B-B14F-4D97-AF65-F5344CB8AC3E}">
        <p14:creationId xmlns:p14="http://schemas.microsoft.com/office/powerpoint/2010/main" val="2838423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rgbClr val="B3186D"/>
                </a:solidFill>
                <a:latin typeface="Sans open"/>
                <a:ea typeface="Calibri" panose="020F0502020204030204" pitchFamily="34" charset="0"/>
                <a:cs typeface="Times New Roman" panose="02020603050405020304" pitchFamily="18" charset="0"/>
              </a:rPr>
              <a:t>Vaje modula A – odgovori </a:t>
            </a:r>
            <a:endParaRPr lang="sl-SI" dirty="0"/>
          </a:p>
        </p:txBody>
      </p:sp>
      <p:sp>
        <p:nvSpPr>
          <p:cNvPr id="3" name="Content Placeholder 2"/>
          <p:cNvSpPr>
            <a:spLocks noGrp="1"/>
          </p:cNvSpPr>
          <p:nvPr>
            <p:ph idx="1"/>
          </p:nvPr>
        </p:nvSpPr>
        <p:spPr/>
        <p:txBody>
          <a:bodyPr/>
          <a:lstStyle/>
          <a:p>
            <a:r>
              <a:rPr lang="sl-SI" b="1" dirty="0"/>
              <a:t>A2: Izpolnite prazna polja</a:t>
            </a:r>
            <a:endParaRPr lang="sl-SI" dirty="0"/>
          </a:p>
          <a:p>
            <a:r>
              <a:rPr lang="sl-SI" dirty="0"/>
              <a:t>Pomanjkanje joda v prehrani lahko povzroči stanje, znano kot ___________, za katerega je značilna povečana ___________.</a:t>
            </a:r>
          </a:p>
          <a:p>
            <a:r>
              <a:rPr lang="sl-SI" dirty="0"/>
              <a:t>Krivulja v obliki črke U ponazarja, da lahko dobite _______ in _______ joda.</a:t>
            </a:r>
          </a:p>
          <a:p>
            <a:r>
              <a:rPr lang="sl-SI" dirty="0"/>
              <a:t>Premalo joda med nosečnostjo lahko povzroči ____</a:t>
            </a:r>
            <a:r>
              <a:rPr lang="en-GB" dirty="0"/>
              <a:t>_______</a:t>
            </a:r>
            <a:r>
              <a:rPr lang="sl-SI" dirty="0"/>
              <a:t>_______ in upočasnjen razvoj</a:t>
            </a:r>
            <a:r>
              <a:rPr lang="en-GB" dirty="0"/>
              <a:t> ______________________</a:t>
            </a:r>
            <a:r>
              <a:rPr lang="sl-SI" dirty="0"/>
              <a:t>.</a:t>
            </a:r>
          </a:p>
          <a:p>
            <a:pPr marL="0" indent="0">
              <a:buNone/>
            </a:pPr>
            <a:endParaRPr lang="sl-SI" dirty="0"/>
          </a:p>
        </p:txBody>
      </p:sp>
    </p:spTree>
    <p:extLst>
      <p:ext uri="{BB962C8B-B14F-4D97-AF65-F5344CB8AC3E}">
        <p14:creationId xmlns:p14="http://schemas.microsoft.com/office/powerpoint/2010/main" val="3231587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rgbClr val="B3186D"/>
                </a:solidFill>
                <a:latin typeface="Sans open"/>
                <a:ea typeface="Calibri" panose="020F0502020204030204" pitchFamily="34" charset="0"/>
                <a:cs typeface="Times New Roman" panose="02020603050405020304" pitchFamily="18" charset="0"/>
              </a:rPr>
              <a:t>Vaje modula A – odgovori </a:t>
            </a:r>
            <a:endParaRPr lang="sl-SI" dirty="0"/>
          </a:p>
        </p:txBody>
      </p:sp>
      <p:sp>
        <p:nvSpPr>
          <p:cNvPr id="3" name="Content Placeholder 2"/>
          <p:cNvSpPr>
            <a:spLocks noGrp="1"/>
          </p:cNvSpPr>
          <p:nvPr>
            <p:ph idx="1"/>
          </p:nvPr>
        </p:nvSpPr>
        <p:spPr/>
        <p:txBody>
          <a:bodyPr>
            <a:normAutofit fontScale="92500" lnSpcReduction="20000"/>
          </a:bodyPr>
          <a:lstStyle/>
          <a:p>
            <a:pPr marL="0" indent="0">
              <a:buNone/>
            </a:pPr>
            <a:r>
              <a:rPr lang="sl-SI" b="1" dirty="0"/>
              <a:t>A3: Katera živila so dobri viri joda? </a:t>
            </a:r>
            <a:r>
              <a:rPr lang="sl-SI" dirty="0"/>
              <a:t>(Izberete lahko več kot en odgovor)</a:t>
            </a:r>
          </a:p>
          <a:p>
            <a:pPr>
              <a:buFont typeface="Wingdings" panose="05000000000000000000" pitchFamily="2" charset="2"/>
              <a:buChar char="q"/>
            </a:pPr>
            <a:r>
              <a:rPr lang="en-GB" dirty="0"/>
              <a:t> </a:t>
            </a:r>
            <a:r>
              <a:rPr lang="sl-SI" dirty="0"/>
              <a:t>Jajca</a:t>
            </a:r>
          </a:p>
          <a:p>
            <a:pPr lvl="0">
              <a:buFont typeface="Wingdings" panose="05000000000000000000" pitchFamily="2" charset="2"/>
              <a:buChar char="q"/>
            </a:pPr>
            <a:r>
              <a:rPr lang="en-GB" dirty="0"/>
              <a:t> </a:t>
            </a:r>
            <a:r>
              <a:rPr lang="sl-SI" dirty="0"/>
              <a:t>Kruh </a:t>
            </a:r>
          </a:p>
          <a:p>
            <a:pPr lvl="0">
              <a:buFont typeface="Wingdings" panose="05000000000000000000" pitchFamily="2" charset="2"/>
              <a:buChar char="q"/>
            </a:pPr>
            <a:r>
              <a:rPr lang="en-GB" dirty="0"/>
              <a:t> </a:t>
            </a:r>
            <a:r>
              <a:rPr lang="sl-SI" dirty="0"/>
              <a:t>Žitarice</a:t>
            </a:r>
          </a:p>
          <a:p>
            <a:pPr lvl="0">
              <a:buFont typeface="Wingdings" panose="05000000000000000000" pitchFamily="2" charset="2"/>
              <a:buChar char="q"/>
            </a:pPr>
            <a:r>
              <a:rPr lang="en-GB" dirty="0"/>
              <a:t> </a:t>
            </a:r>
            <a:r>
              <a:rPr lang="sl-SI" dirty="0"/>
              <a:t>Mleko in mlečni izdelki</a:t>
            </a:r>
          </a:p>
          <a:p>
            <a:pPr lvl="0">
              <a:buFont typeface="Wingdings" panose="05000000000000000000" pitchFamily="2" charset="2"/>
              <a:buChar char="q"/>
            </a:pPr>
            <a:r>
              <a:rPr lang="en-GB" dirty="0"/>
              <a:t> </a:t>
            </a:r>
            <a:r>
              <a:rPr lang="sl-SI" dirty="0"/>
              <a:t>Ribe in morski sadeži</a:t>
            </a:r>
          </a:p>
          <a:p>
            <a:pPr lvl="0">
              <a:buFont typeface="Wingdings" panose="05000000000000000000" pitchFamily="2" charset="2"/>
              <a:buChar char="q"/>
            </a:pPr>
            <a:r>
              <a:rPr lang="en-GB" dirty="0"/>
              <a:t> </a:t>
            </a:r>
            <a:r>
              <a:rPr lang="sl-SI" dirty="0"/>
              <a:t>Sadje in zelenjava</a:t>
            </a:r>
          </a:p>
          <a:p>
            <a:pPr lvl="0">
              <a:buFont typeface="Wingdings" panose="05000000000000000000" pitchFamily="2" charset="2"/>
              <a:buChar char="q"/>
            </a:pPr>
            <a:r>
              <a:rPr lang="en-GB" dirty="0"/>
              <a:t> </a:t>
            </a:r>
            <a:r>
              <a:rPr lang="sl-SI" dirty="0"/>
              <a:t>Krompir </a:t>
            </a:r>
          </a:p>
          <a:p>
            <a:pPr lvl="0">
              <a:buFont typeface="Wingdings" panose="05000000000000000000" pitchFamily="2" charset="2"/>
              <a:buChar char="q"/>
            </a:pPr>
            <a:r>
              <a:rPr lang="en-GB" dirty="0"/>
              <a:t> </a:t>
            </a:r>
            <a:r>
              <a:rPr lang="sl-SI" dirty="0"/>
              <a:t>Rastlinska olja</a:t>
            </a:r>
          </a:p>
          <a:p>
            <a:pPr lvl="0">
              <a:buFont typeface="Wingdings" panose="05000000000000000000" pitchFamily="2" charset="2"/>
              <a:buChar char="q"/>
            </a:pPr>
            <a:r>
              <a:rPr lang="en-GB" dirty="0"/>
              <a:t> </a:t>
            </a:r>
            <a:r>
              <a:rPr lang="sl-SI" dirty="0"/>
              <a:t>Jodirana sol</a:t>
            </a:r>
          </a:p>
          <a:p>
            <a:pPr marL="0" indent="0">
              <a:buNone/>
            </a:pPr>
            <a:endParaRPr lang="sl-SI" dirty="0"/>
          </a:p>
        </p:txBody>
      </p:sp>
    </p:spTree>
    <p:extLst>
      <p:ext uri="{BB962C8B-B14F-4D97-AF65-F5344CB8AC3E}">
        <p14:creationId xmlns:p14="http://schemas.microsoft.com/office/powerpoint/2010/main" val="1948512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rgbClr val="B3186D"/>
                </a:solidFill>
                <a:latin typeface="Sans open"/>
                <a:ea typeface="Calibri" panose="020F0502020204030204" pitchFamily="34" charset="0"/>
                <a:cs typeface="Times New Roman" panose="02020603050405020304" pitchFamily="18" charset="0"/>
              </a:rPr>
              <a:t>Vaje modula A – odgovori </a:t>
            </a:r>
            <a:endParaRPr lang="sl-SI" dirty="0"/>
          </a:p>
        </p:txBody>
      </p:sp>
      <p:sp>
        <p:nvSpPr>
          <p:cNvPr id="3" name="Content Placeholder 2"/>
          <p:cNvSpPr>
            <a:spLocks noGrp="1"/>
          </p:cNvSpPr>
          <p:nvPr>
            <p:ph idx="1"/>
          </p:nvPr>
        </p:nvSpPr>
        <p:spPr/>
        <p:txBody>
          <a:bodyPr>
            <a:normAutofit fontScale="92500" lnSpcReduction="20000"/>
          </a:bodyPr>
          <a:lstStyle/>
          <a:p>
            <a:pPr marL="0" indent="0">
              <a:buNone/>
            </a:pPr>
            <a:r>
              <a:rPr lang="sl-SI" b="1" dirty="0"/>
              <a:t>A3: Katera živila so dobri viri joda? </a:t>
            </a:r>
            <a:r>
              <a:rPr lang="sl-SI" dirty="0"/>
              <a:t>(Izberete lahko več kot en odgovor)</a:t>
            </a:r>
          </a:p>
          <a:p>
            <a:pPr>
              <a:buFont typeface="Wingdings" panose="05000000000000000000" pitchFamily="2" charset="2"/>
              <a:buChar char="ü"/>
            </a:pPr>
            <a:r>
              <a:rPr lang="en-GB" dirty="0">
                <a:solidFill>
                  <a:schemeClr val="accent6">
                    <a:lumMod val="75000"/>
                  </a:schemeClr>
                </a:solidFill>
              </a:rPr>
              <a:t> </a:t>
            </a:r>
            <a:r>
              <a:rPr lang="sl-SI" dirty="0">
                <a:solidFill>
                  <a:schemeClr val="accent6">
                    <a:lumMod val="75000"/>
                  </a:schemeClr>
                </a:solidFill>
              </a:rPr>
              <a:t>Jajca</a:t>
            </a:r>
          </a:p>
          <a:p>
            <a:pPr lvl="0">
              <a:buFont typeface="Wingdings" panose="05000000000000000000" pitchFamily="2" charset="2"/>
              <a:buChar char="q"/>
            </a:pPr>
            <a:r>
              <a:rPr lang="en-GB" dirty="0"/>
              <a:t> </a:t>
            </a:r>
            <a:r>
              <a:rPr lang="sl-SI" dirty="0"/>
              <a:t>Kruh </a:t>
            </a:r>
          </a:p>
          <a:p>
            <a:pPr lvl="0">
              <a:buFont typeface="Wingdings" panose="05000000000000000000" pitchFamily="2" charset="2"/>
              <a:buChar char="q"/>
            </a:pPr>
            <a:r>
              <a:rPr lang="en-GB" dirty="0"/>
              <a:t> </a:t>
            </a:r>
            <a:r>
              <a:rPr lang="sl-SI" dirty="0"/>
              <a:t>Kosmiči</a:t>
            </a:r>
          </a:p>
          <a:p>
            <a:pPr lvl="0">
              <a:buFont typeface="Wingdings" panose="05000000000000000000" pitchFamily="2" charset="2"/>
              <a:buChar char="ü"/>
            </a:pPr>
            <a:r>
              <a:rPr lang="en-GB" dirty="0">
                <a:solidFill>
                  <a:schemeClr val="accent6">
                    <a:lumMod val="75000"/>
                  </a:schemeClr>
                </a:solidFill>
              </a:rPr>
              <a:t> </a:t>
            </a:r>
            <a:r>
              <a:rPr lang="sl-SI" dirty="0">
                <a:solidFill>
                  <a:schemeClr val="accent6">
                    <a:lumMod val="75000"/>
                  </a:schemeClr>
                </a:solidFill>
              </a:rPr>
              <a:t>Mleko in mlečni izdelki</a:t>
            </a:r>
          </a:p>
          <a:p>
            <a:pPr lvl="0">
              <a:buFont typeface="Wingdings" panose="05000000000000000000" pitchFamily="2" charset="2"/>
              <a:buChar char="ü"/>
            </a:pPr>
            <a:r>
              <a:rPr lang="en-GB" dirty="0">
                <a:solidFill>
                  <a:schemeClr val="accent6">
                    <a:lumMod val="75000"/>
                  </a:schemeClr>
                </a:solidFill>
              </a:rPr>
              <a:t> </a:t>
            </a:r>
            <a:r>
              <a:rPr lang="sl-SI" dirty="0">
                <a:solidFill>
                  <a:schemeClr val="accent6">
                    <a:lumMod val="75000"/>
                  </a:schemeClr>
                </a:solidFill>
              </a:rPr>
              <a:t>Ribe in morski sadeži</a:t>
            </a:r>
          </a:p>
          <a:p>
            <a:pPr lvl="0">
              <a:buFont typeface="Wingdings" panose="05000000000000000000" pitchFamily="2" charset="2"/>
              <a:buChar char="q"/>
            </a:pPr>
            <a:r>
              <a:rPr lang="en-GB" dirty="0"/>
              <a:t> </a:t>
            </a:r>
            <a:r>
              <a:rPr lang="sl-SI" dirty="0"/>
              <a:t>Sadje in zelenjava</a:t>
            </a:r>
          </a:p>
          <a:p>
            <a:pPr lvl="0">
              <a:buFont typeface="Wingdings" panose="05000000000000000000" pitchFamily="2" charset="2"/>
              <a:buChar char="q"/>
            </a:pPr>
            <a:r>
              <a:rPr lang="en-GB" dirty="0"/>
              <a:t> </a:t>
            </a:r>
            <a:r>
              <a:rPr lang="sl-SI" dirty="0"/>
              <a:t>Krompir </a:t>
            </a:r>
          </a:p>
          <a:p>
            <a:pPr lvl="0">
              <a:buFont typeface="Wingdings" panose="05000000000000000000" pitchFamily="2" charset="2"/>
              <a:buChar char="q"/>
            </a:pPr>
            <a:r>
              <a:rPr lang="en-GB" dirty="0"/>
              <a:t> </a:t>
            </a:r>
            <a:r>
              <a:rPr lang="sl-SI" dirty="0"/>
              <a:t>Rastlinska olja</a:t>
            </a:r>
          </a:p>
          <a:p>
            <a:pPr lvl="0">
              <a:buFont typeface="Wingdings" panose="05000000000000000000" pitchFamily="2" charset="2"/>
              <a:buChar char="ü"/>
            </a:pPr>
            <a:r>
              <a:rPr lang="en-GB" dirty="0">
                <a:solidFill>
                  <a:schemeClr val="accent6">
                    <a:lumMod val="75000"/>
                  </a:schemeClr>
                </a:solidFill>
              </a:rPr>
              <a:t> </a:t>
            </a:r>
            <a:r>
              <a:rPr lang="sl-SI" dirty="0">
                <a:solidFill>
                  <a:schemeClr val="accent6">
                    <a:lumMod val="75000"/>
                  </a:schemeClr>
                </a:solidFill>
              </a:rPr>
              <a:t>Jodirana sol</a:t>
            </a:r>
          </a:p>
          <a:p>
            <a:pPr marL="0" indent="0">
              <a:buNone/>
            </a:pPr>
            <a:endParaRPr lang="sl-SI" dirty="0"/>
          </a:p>
        </p:txBody>
      </p:sp>
    </p:spTree>
    <p:extLst>
      <p:ext uri="{BB962C8B-B14F-4D97-AF65-F5344CB8AC3E}">
        <p14:creationId xmlns:p14="http://schemas.microsoft.com/office/powerpoint/2010/main" val="126550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133" y="365867"/>
            <a:ext cx="10515600" cy="1325563"/>
          </a:xfrm>
        </p:spPr>
        <p:txBody>
          <a:bodyPr>
            <a:normAutofit/>
          </a:bodyPr>
          <a:lstStyle/>
          <a:p>
            <a:pPr marL="0" indent="0"/>
            <a:r>
              <a:rPr lang="sl-SI" sz="5400" dirty="0">
                <a:solidFill>
                  <a:srgbClr val="B3186D"/>
                </a:solidFill>
                <a:latin typeface="Sans open"/>
                <a:ea typeface="Calibri" panose="020F0502020204030204" pitchFamily="34" charset="0"/>
                <a:cs typeface="Times New Roman" panose="02020603050405020304" pitchFamily="18" charset="0"/>
              </a:rPr>
              <a:t>Zakaj je jod pomemben?</a:t>
            </a:r>
          </a:p>
        </p:txBody>
      </p:sp>
      <p:sp>
        <p:nvSpPr>
          <p:cNvPr id="3" name="Content Placeholder 2"/>
          <p:cNvSpPr>
            <a:spLocks noGrp="1"/>
          </p:cNvSpPr>
          <p:nvPr>
            <p:ph idx="1"/>
          </p:nvPr>
        </p:nvSpPr>
        <p:spPr>
          <a:xfrm>
            <a:off x="783117" y="1708296"/>
            <a:ext cx="10515600" cy="4351338"/>
          </a:xfrm>
        </p:spPr>
        <p:txBody>
          <a:bodyPr>
            <a:normAutofit fontScale="92500" lnSpcReduction="10000"/>
          </a:bodyPr>
          <a:lstStyle/>
          <a:p>
            <a:pPr marL="0" indent="0">
              <a:buNone/>
            </a:pPr>
            <a:r>
              <a:rPr lang="sl-SI" dirty="0"/>
              <a:t>Jod je esencialni mineral, ki igra v telesu ključno vlogo za zdravo življenje. Potrebujete ga le v majhnih dnevnih količinah. Pomaga vaši ščitnici, ki nadzoruje, kako hitro vaše telo porablja energijo. Je ključnega pomena za rast in ohranjanje energije. Brez ustrezne količine joda vaše telo morda ne bo delovalo, kot bi moralo, zato poskrbite, da ga boste dobili dovolj. Ustrezen vnos joda je pomemben v vseh življenjskih obdobjih, še zlasti pa za otroke in ženske, ki načrtujejo nosečnost.</a:t>
            </a:r>
          </a:p>
          <a:p>
            <a:pPr marL="0" indent="0">
              <a:buNone/>
            </a:pPr>
            <a:r>
              <a:rPr lang="sl-SI" dirty="0"/>
              <a:t>    </a:t>
            </a:r>
          </a:p>
          <a:p>
            <a:pPr marL="0" indent="0">
              <a:buNone/>
            </a:pPr>
            <a:r>
              <a:rPr lang="sl-SI" dirty="0"/>
              <a:t>Jod potrebujete že pred rojstvom in zelo zgodaj v življenju, da lahko rastete in se učite. V mesecih po rojstvu lahko materino mleko ali mleko v prahu za dojenčke zagotovita jod, ki ga potrebujete. Kasneje pa ga morate najti v različnih živilih, bogatih z jodom.  </a:t>
            </a:r>
          </a:p>
          <a:p>
            <a:pPr marL="0" indent="0">
              <a:buNone/>
            </a:pPr>
            <a:endParaRPr lang="sl-SI" dirty="0"/>
          </a:p>
          <a:p>
            <a:pPr marL="0" indent="0">
              <a:buNone/>
            </a:pPr>
            <a:endParaRPr lang="sl-SI" dirty="0">
              <a:solidFill>
                <a:srgbClr val="FF0000"/>
              </a:solidFill>
            </a:endParaRPr>
          </a:p>
          <a:p>
            <a:pPr marL="0" indent="0">
              <a:buNone/>
            </a:pPr>
            <a:endParaRPr lang="sl-SI" dirty="0"/>
          </a:p>
        </p:txBody>
      </p:sp>
      <p:sp>
        <p:nvSpPr>
          <p:cNvPr id="4" name="Rectangle 3"/>
          <p:cNvSpPr/>
          <p:nvPr/>
        </p:nvSpPr>
        <p:spPr>
          <a:xfrm>
            <a:off x="1735365" y="1691430"/>
            <a:ext cx="2781551" cy="4761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ular Callout 4"/>
          <p:cNvSpPr/>
          <p:nvPr/>
        </p:nvSpPr>
        <p:spPr>
          <a:xfrm>
            <a:off x="4712580" y="2586553"/>
            <a:ext cx="4274544" cy="1432193"/>
          </a:xfrm>
          <a:prstGeom prst="wedgeRectCallout">
            <a:avLst>
              <a:gd name="adj1" fmla="val -56658"/>
              <a:gd name="adj2" fmla="val -813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sl-SI" b="1" dirty="0">
                <a:solidFill>
                  <a:schemeClr val="tx1"/>
                </a:solidFill>
              </a:rPr>
              <a:t>Esencialni mineral </a:t>
            </a:r>
            <a:r>
              <a:rPr lang="sl-SI" dirty="0">
                <a:solidFill>
                  <a:schemeClr val="tx1"/>
                </a:solidFill>
              </a:rPr>
              <a:t>je tisti,  ki ga vaše telo potrebuje, a ga ne more proizvajati, zato ga mora dobiti s hrano. </a:t>
            </a:r>
          </a:p>
        </p:txBody>
      </p:sp>
    </p:spTree>
    <p:extLst>
      <p:ext uri="{BB962C8B-B14F-4D97-AF65-F5344CB8AC3E}">
        <p14:creationId xmlns:p14="http://schemas.microsoft.com/office/powerpoint/2010/main" val="71243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rgbClr val="B3186D"/>
                </a:solidFill>
                <a:latin typeface="Sans open"/>
                <a:ea typeface="Calibri" panose="020F0502020204030204" pitchFamily="34" charset="0"/>
                <a:cs typeface="Times New Roman" panose="02020603050405020304" pitchFamily="18" charset="0"/>
              </a:rPr>
              <a:t>Vaje modula A – odgovori </a:t>
            </a:r>
            <a:endParaRPr lang="sl-SI" dirty="0"/>
          </a:p>
        </p:txBody>
      </p:sp>
      <p:sp>
        <p:nvSpPr>
          <p:cNvPr id="3" name="Content Placeholder 2"/>
          <p:cNvSpPr>
            <a:spLocks noGrp="1"/>
          </p:cNvSpPr>
          <p:nvPr>
            <p:ph idx="1"/>
          </p:nvPr>
        </p:nvSpPr>
        <p:spPr/>
        <p:txBody>
          <a:bodyPr>
            <a:normAutofit/>
          </a:bodyPr>
          <a:lstStyle/>
          <a:p>
            <a:pPr marL="0" indent="0">
              <a:buNone/>
            </a:pPr>
            <a:r>
              <a:rPr lang="sl-SI" b="1" dirty="0"/>
              <a:t>A4: Kakšen dnevni vnos joda priporoča SZO mladostnikom? </a:t>
            </a:r>
          </a:p>
          <a:p>
            <a:pPr>
              <a:buFont typeface="Wingdings" panose="05000000000000000000" pitchFamily="2" charset="2"/>
              <a:buChar char="q"/>
            </a:pPr>
            <a:r>
              <a:rPr lang="sl-SI" dirty="0"/>
              <a:t> 100 µg</a:t>
            </a:r>
          </a:p>
          <a:p>
            <a:pPr>
              <a:buFont typeface="Wingdings" panose="05000000000000000000" pitchFamily="2" charset="2"/>
              <a:buChar char="q"/>
            </a:pPr>
            <a:r>
              <a:rPr lang="sl-SI" dirty="0"/>
              <a:t> 150 µg</a:t>
            </a:r>
          </a:p>
          <a:p>
            <a:pPr>
              <a:buFont typeface="Wingdings" panose="05000000000000000000" pitchFamily="2" charset="2"/>
              <a:buChar char="q"/>
            </a:pPr>
            <a:r>
              <a:rPr lang="sl-SI" dirty="0"/>
              <a:t> 200 µg</a:t>
            </a:r>
          </a:p>
          <a:p>
            <a:pPr>
              <a:buFont typeface="Wingdings" panose="05000000000000000000" pitchFamily="2" charset="2"/>
              <a:buChar char="q"/>
            </a:pPr>
            <a:r>
              <a:rPr lang="sl-SI" dirty="0"/>
              <a:t> 250 µg</a:t>
            </a:r>
          </a:p>
          <a:p>
            <a:pPr>
              <a:buFont typeface="Wingdings" panose="05000000000000000000" pitchFamily="2" charset="2"/>
              <a:buChar char="q"/>
            </a:pPr>
            <a:r>
              <a:rPr lang="sl-SI" dirty="0"/>
              <a:t> 350 µg</a:t>
            </a:r>
          </a:p>
          <a:p>
            <a:pPr>
              <a:buFont typeface="Wingdings" panose="05000000000000000000" pitchFamily="2" charset="2"/>
              <a:buChar char="q"/>
            </a:pPr>
            <a:r>
              <a:rPr lang="sl-SI" dirty="0"/>
              <a:t> 600 µg</a:t>
            </a:r>
          </a:p>
          <a:p>
            <a:pPr>
              <a:buFont typeface="Wingdings" panose="05000000000000000000" pitchFamily="2" charset="2"/>
              <a:buChar char="q"/>
            </a:pPr>
            <a:r>
              <a:rPr lang="sl-SI" dirty="0"/>
              <a:t> 1000 µg </a:t>
            </a:r>
          </a:p>
          <a:p>
            <a:pPr marL="0" indent="0">
              <a:buNone/>
            </a:pPr>
            <a:endParaRPr lang="sl-SI" dirty="0"/>
          </a:p>
        </p:txBody>
      </p:sp>
    </p:spTree>
    <p:extLst>
      <p:ext uri="{BB962C8B-B14F-4D97-AF65-F5344CB8AC3E}">
        <p14:creationId xmlns:p14="http://schemas.microsoft.com/office/powerpoint/2010/main" val="3946035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rgbClr val="B3186D"/>
                </a:solidFill>
                <a:latin typeface="Sans open"/>
                <a:ea typeface="Calibri" panose="020F0502020204030204" pitchFamily="34" charset="0"/>
                <a:cs typeface="Times New Roman" panose="02020603050405020304" pitchFamily="18" charset="0"/>
              </a:rPr>
              <a:t>Vaje modula A – odgovori </a:t>
            </a:r>
            <a:endParaRPr lang="sl-SI" dirty="0"/>
          </a:p>
        </p:txBody>
      </p:sp>
      <p:sp>
        <p:nvSpPr>
          <p:cNvPr id="3" name="Content Placeholder 2"/>
          <p:cNvSpPr>
            <a:spLocks noGrp="1"/>
          </p:cNvSpPr>
          <p:nvPr>
            <p:ph idx="1"/>
          </p:nvPr>
        </p:nvSpPr>
        <p:spPr/>
        <p:txBody>
          <a:bodyPr>
            <a:normAutofit/>
          </a:bodyPr>
          <a:lstStyle/>
          <a:p>
            <a:pPr marL="0" indent="0">
              <a:buNone/>
            </a:pPr>
            <a:r>
              <a:rPr lang="sl-SI" b="1" dirty="0"/>
              <a:t>A4: Kakšen dnevni vnos joda priporoča SZO mladostnikom? </a:t>
            </a:r>
          </a:p>
          <a:p>
            <a:pPr>
              <a:buFont typeface="Wingdings" panose="05000000000000000000" pitchFamily="2" charset="2"/>
              <a:buChar char="q"/>
            </a:pPr>
            <a:r>
              <a:rPr lang="sl-SI" dirty="0"/>
              <a:t> 100 µg</a:t>
            </a:r>
          </a:p>
          <a:p>
            <a:pPr>
              <a:buFont typeface="Wingdings" panose="05000000000000000000" pitchFamily="2" charset="2"/>
              <a:buChar char="ü"/>
            </a:pPr>
            <a:r>
              <a:rPr lang="sl-SI" dirty="0">
                <a:solidFill>
                  <a:schemeClr val="accent6">
                    <a:lumMod val="75000"/>
                  </a:schemeClr>
                </a:solidFill>
              </a:rPr>
              <a:t> 150 µg</a:t>
            </a:r>
          </a:p>
          <a:p>
            <a:pPr>
              <a:buFont typeface="Wingdings" panose="05000000000000000000" pitchFamily="2" charset="2"/>
              <a:buChar char="q"/>
            </a:pPr>
            <a:r>
              <a:rPr lang="sl-SI" dirty="0"/>
              <a:t> 200 µg</a:t>
            </a:r>
          </a:p>
          <a:p>
            <a:pPr>
              <a:buFont typeface="Wingdings" panose="05000000000000000000" pitchFamily="2" charset="2"/>
              <a:buChar char="q"/>
            </a:pPr>
            <a:r>
              <a:rPr lang="sl-SI" dirty="0"/>
              <a:t> 250 µg</a:t>
            </a:r>
          </a:p>
          <a:p>
            <a:pPr>
              <a:buFont typeface="Wingdings" panose="05000000000000000000" pitchFamily="2" charset="2"/>
              <a:buChar char="q"/>
            </a:pPr>
            <a:r>
              <a:rPr lang="sl-SI" dirty="0"/>
              <a:t> 350 µg</a:t>
            </a:r>
          </a:p>
          <a:p>
            <a:pPr>
              <a:buFont typeface="Wingdings" panose="05000000000000000000" pitchFamily="2" charset="2"/>
              <a:buChar char="q"/>
            </a:pPr>
            <a:r>
              <a:rPr lang="sl-SI" dirty="0"/>
              <a:t> 600 µg</a:t>
            </a:r>
          </a:p>
          <a:p>
            <a:pPr>
              <a:buFont typeface="Wingdings" panose="05000000000000000000" pitchFamily="2" charset="2"/>
              <a:buChar char="q"/>
            </a:pPr>
            <a:r>
              <a:rPr lang="sl-SI" dirty="0"/>
              <a:t> 1000 µg </a:t>
            </a:r>
          </a:p>
          <a:p>
            <a:pPr marL="0" indent="0">
              <a:buNone/>
            </a:pPr>
            <a:endParaRPr lang="sl-SI" dirty="0"/>
          </a:p>
        </p:txBody>
      </p:sp>
    </p:spTree>
    <p:extLst>
      <p:ext uri="{BB962C8B-B14F-4D97-AF65-F5344CB8AC3E}">
        <p14:creationId xmlns:p14="http://schemas.microsoft.com/office/powerpoint/2010/main" val="4125269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rgbClr val="B3186D"/>
                </a:solidFill>
                <a:latin typeface="Sans open"/>
                <a:ea typeface="Calibri" panose="020F0502020204030204" pitchFamily="34" charset="0"/>
                <a:cs typeface="Times New Roman" panose="02020603050405020304" pitchFamily="18" charset="0"/>
              </a:rPr>
              <a:t>Vaje modula A – odgovori </a:t>
            </a:r>
            <a:endParaRPr lang="sl-SI" dirty="0"/>
          </a:p>
        </p:txBody>
      </p:sp>
      <p:sp>
        <p:nvSpPr>
          <p:cNvPr id="3" name="Content Placeholder 2"/>
          <p:cNvSpPr>
            <a:spLocks noGrp="1"/>
          </p:cNvSpPr>
          <p:nvPr>
            <p:ph idx="1"/>
          </p:nvPr>
        </p:nvSpPr>
        <p:spPr/>
        <p:txBody>
          <a:bodyPr>
            <a:normAutofit lnSpcReduction="10000"/>
          </a:bodyPr>
          <a:lstStyle/>
          <a:p>
            <a:pPr marL="0" indent="0">
              <a:buNone/>
            </a:pPr>
            <a:r>
              <a:rPr lang="sl-SI" b="1" dirty="0"/>
              <a:t>A5: Kakšen dnevni vnos joda priporoča SZO nosečnicam? </a:t>
            </a:r>
            <a:endParaRPr lang="sl-SI" dirty="0"/>
          </a:p>
          <a:p>
            <a:pPr lvl="0">
              <a:buFont typeface="Wingdings" panose="05000000000000000000" pitchFamily="2" charset="2"/>
              <a:buChar char="q"/>
            </a:pPr>
            <a:r>
              <a:rPr lang="sl-SI" dirty="0"/>
              <a:t> 75 µg</a:t>
            </a:r>
          </a:p>
          <a:p>
            <a:pPr lvl="0">
              <a:buFont typeface="Wingdings" panose="05000000000000000000" pitchFamily="2" charset="2"/>
              <a:buChar char="q"/>
            </a:pPr>
            <a:r>
              <a:rPr lang="sl-SI" dirty="0"/>
              <a:t> 100 µg</a:t>
            </a:r>
          </a:p>
          <a:p>
            <a:pPr lvl="0">
              <a:buFont typeface="Wingdings" panose="05000000000000000000" pitchFamily="2" charset="2"/>
              <a:buChar char="q"/>
            </a:pPr>
            <a:r>
              <a:rPr lang="sl-SI" dirty="0"/>
              <a:t> 150 µg</a:t>
            </a:r>
          </a:p>
          <a:p>
            <a:pPr lvl="0">
              <a:buFont typeface="Wingdings" panose="05000000000000000000" pitchFamily="2" charset="2"/>
              <a:buChar char="q"/>
            </a:pPr>
            <a:r>
              <a:rPr lang="sl-SI" dirty="0"/>
              <a:t> 175 µg</a:t>
            </a:r>
          </a:p>
          <a:p>
            <a:pPr lvl="0">
              <a:buFont typeface="Wingdings" panose="05000000000000000000" pitchFamily="2" charset="2"/>
              <a:buChar char="q"/>
            </a:pPr>
            <a:r>
              <a:rPr lang="sl-SI" dirty="0"/>
              <a:t> 200 µg</a:t>
            </a:r>
          </a:p>
          <a:p>
            <a:pPr lvl="0">
              <a:buFont typeface="Wingdings" panose="05000000000000000000" pitchFamily="2" charset="2"/>
              <a:buChar char="q"/>
            </a:pPr>
            <a:r>
              <a:rPr lang="sl-SI" dirty="0"/>
              <a:t> 250 µg</a:t>
            </a:r>
          </a:p>
          <a:p>
            <a:pPr lvl="0">
              <a:buFont typeface="Wingdings" panose="05000000000000000000" pitchFamily="2" charset="2"/>
              <a:buChar char="q"/>
            </a:pPr>
            <a:r>
              <a:rPr lang="sl-SI" dirty="0"/>
              <a:t> 600 µg</a:t>
            </a:r>
          </a:p>
          <a:p>
            <a:pPr lvl="0">
              <a:buFont typeface="Wingdings" panose="05000000000000000000" pitchFamily="2" charset="2"/>
              <a:buChar char="q"/>
            </a:pPr>
            <a:r>
              <a:rPr lang="sl-SI" dirty="0"/>
              <a:t> 1000 µg</a:t>
            </a:r>
          </a:p>
          <a:p>
            <a:pPr marL="0" indent="0">
              <a:buNone/>
            </a:pPr>
            <a:endParaRPr lang="sl-SI" dirty="0"/>
          </a:p>
        </p:txBody>
      </p:sp>
    </p:spTree>
    <p:extLst>
      <p:ext uri="{BB962C8B-B14F-4D97-AF65-F5344CB8AC3E}">
        <p14:creationId xmlns:p14="http://schemas.microsoft.com/office/powerpoint/2010/main" val="3935999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rgbClr val="B3186D"/>
                </a:solidFill>
                <a:latin typeface="Sans open"/>
                <a:ea typeface="Calibri" panose="020F0502020204030204" pitchFamily="34" charset="0"/>
                <a:cs typeface="Times New Roman" panose="02020603050405020304" pitchFamily="18" charset="0"/>
              </a:rPr>
              <a:t>Vaje modula A – odgovori </a:t>
            </a:r>
            <a:endParaRPr lang="sl-SI" dirty="0"/>
          </a:p>
        </p:txBody>
      </p:sp>
      <p:sp>
        <p:nvSpPr>
          <p:cNvPr id="3" name="Content Placeholder 2"/>
          <p:cNvSpPr>
            <a:spLocks noGrp="1"/>
          </p:cNvSpPr>
          <p:nvPr>
            <p:ph idx="1"/>
          </p:nvPr>
        </p:nvSpPr>
        <p:spPr/>
        <p:txBody>
          <a:bodyPr>
            <a:normAutofit lnSpcReduction="10000"/>
          </a:bodyPr>
          <a:lstStyle/>
          <a:p>
            <a:pPr marL="0" indent="0">
              <a:buNone/>
            </a:pPr>
            <a:r>
              <a:rPr lang="sl-SI" b="1" dirty="0"/>
              <a:t>A5: Kakšen dnevni vnos joda priporoča SZO nosečnicam? </a:t>
            </a:r>
            <a:endParaRPr lang="sl-SI" dirty="0"/>
          </a:p>
          <a:p>
            <a:pPr lvl="0">
              <a:buFont typeface="Wingdings" panose="05000000000000000000" pitchFamily="2" charset="2"/>
              <a:buChar char="q"/>
            </a:pPr>
            <a:r>
              <a:rPr lang="sl-SI" dirty="0"/>
              <a:t> 75 µg</a:t>
            </a:r>
          </a:p>
          <a:p>
            <a:pPr lvl="0">
              <a:buFont typeface="Wingdings" panose="05000000000000000000" pitchFamily="2" charset="2"/>
              <a:buChar char="q"/>
            </a:pPr>
            <a:r>
              <a:rPr lang="sl-SI" dirty="0"/>
              <a:t> 100 µg</a:t>
            </a:r>
          </a:p>
          <a:p>
            <a:pPr lvl="0">
              <a:buFont typeface="Wingdings" panose="05000000000000000000" pitchFamily="2" charset="2"/>
              <a:buChar char="q"/>
            </a:pPr>
            <a:r>
              <a:rPr lang="sl-SI" dirty="0"/>
              <a:t> 150 µg</a:t>
            </a:r>
          </a:p>
          <a:p>
            <a:pPr lvl="0">
              <a:buFont typeface="Wingdings" panose="05000000000000000000" pitchFamily="2" charset="2"/>
              <a:buChar char="q"/>
            </a:pPr>
            <a:r>
              <a:rPr lang="sl-SI" dirty="0"/>
              <a:t> 175 µg</a:t>
            </a:r>
          </a:p>
          <a:p>
            <a:pPr lvl="0">
              <a:buFont typeface="Wingdings" panose="05000000000000000000" pitchFamily="2" charset="2"/>
              <a:buChar char="q"/>
            </a:pPr>
            <a:r>
              <a:rPr lang="sl-SI" dirty="0"/>
              <a:t> 200 µg</a:t>
            </a:r>
          </a:p>
          <a:p>
            <a:pPr lvl="0">
              <a:buFont typeface="Wingdings" panose="05000000000000000000" pitchFamily="2" charset="2"/>
              <a:buChar char="ü"/>
            </a:pPr>
            <a:r>
              <a:rPr lang="sl-SI" dirty="0">
                <a:solidFill>
                  <a:schemeClr val="accent6">
                    <a:lumMod val="75000"/>
                  </a:schemeClr>
                </a:solidFill>
              </a:rPr>
              <a:t>  250 µg</a:t>
            </a:r>
          </a:p>
          <a:p>
            <a:pPr lvl="0">
              <a:buFont typeface="Wingdings" panose="05000000000000000000" pitchFamily="2" charset="2"/>
              <a:buChar char="q"/>
            </a:pPr>
            <a:r>
              <a:rPr lang="sl-SI" dirty="0"/>
              <a:t> 600 µg</a:t>
            </a:r>
          </a:p>
          <a:p>
            <a:pPr lvl="0">
              <a:buFont typeface="Wingdings" panose="05000000000000000000" pitchFamily="2" charset="2"/>
              <a:buChar char="q"/>
            </a:pPr>
            <a:r>
              <a:rPr lang="sl-SI" dirty="0"/>
              <a:t> 1000 µg</a:t>
            </a:r>
          </a:p>
          <a:p>
            <a:pPr marL="0" indent="0">
              <a:buNone/>
            </a:pPr>
            <a:endParaRPr lang="sl-SI" dirty="0"/>
          </a:p>
        </p:txBody>
      </p:sp>
    </p:spTree>
    <p:extLst>
      <p:ext uri="{BB962C8B-B14F-4D97-AF65-F5344CB8AC3E}">
        <p14:creationId xmlns:p14="http://schemas.microsoft.com/office/powerpoint/2010/main" val="542409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rgbClr val="B3186D"/>
                </a:solidFill>
                <a:latin typeface="Sans open"/>
                <a:ea typeface="Calibri" panose="020F0502020204030204" pitchFamily="34" charset="0"/>
                <a:cs typeface="Times New Roman" panose="02020603050405020304" pitchFamily="18" charset="0"/>
              </a:rPr>
              <a:t>Vaje modula A – odgovori </a:t>
            </a:r>
            <a:endParaRPr lang="sl-SI" dirty="0"/>
          </a:p>
        </p:txBody>
      </p:sp>
      <p:sp>
        <p:nvSpPr>
          <p:cNvPr id="3" name="Content Placeholder 2"/>
          <p:cNvSpPr>
            <a:spLocks noGrp="1"/>
          </p:cNvSpPr>
          <p:nvPr>
            <p:ph idx="1"/>
          </p:nvPr>
        </p:nvSpPr>
        <p:spPr/>
        <p:txBody>
          <a:bodyPr>
            <a:normAutofit/>
          </a:bodyPr>
          <a:lstStyle/>
          <a:p>
            <a:pPr marL="0" indent="0">
              <a:buNone/>
            </a:pPr>
            <a:r>
              <a:rPr lang="sl-SI" b="1" dirty="0"/>
              <a:t>A6: Zakaj je jod nujen med nosečnostjo? </a:t>
            </a:r>
            <a:r>
              <a:rPr lang="sl-SI" dirty="0"/>
              <a:t>(Izberete lahko več kot en odgovor)</a:t>
            </a:r>
          </a:p>
          <a:p>
            <a:pPr lvl="0">
              <a:buFont typeface="Wingdings" panose="05000000000000000000" pitchFamily="2" charset="2"/>
              <a:buChar char="q"/>
            </a:pPr>
            <a:r>
              <a:rPr lang="sl-SI" dirty="0"/>
              <a:t> Pomemben je za razvoj otrokovih kosti in zob</a:t>
            </a:r>
          </a:p>
          <a:p>
            <a:pPr lvl="0">
              <a:buFont typeface="Wingdings" panose="05000000000000000000" pitchFamily="2" charset="2"/>
              <a:buChar char="q"/>
            </a:pPr>
            <a:r>
              <a:rPr lang="sl-SI" dirty="0"/>
              <a:t> Pomemben je za razvoj otrokovih možganov in živčnega sistema</a:t>
            </a:r>
          </a:p>
          <a:p>
            <a:pPr lvl="0">
              <a:buFont typeface="Wingdings" panose="05000000000000000000" pitchFamily="2" charset="2"/>
              <a:buChar char="q"/>
            </a:pPr>
            <a:r>
              <a:rPr lang="sl-SI" dirty="0"/>
              <a:t> Zagotavlja rast otroka</a:t>
            </a:r>
          </a:p>
          <a:p>
            <a:pPr lvl="0">
              <a:buFont typeface="Wingdings" panose="05000000000000000000" pitchFamily="2" charset="2"/>
              <a:buChar char="q"/>
            </a:pPr>
            <a:r>
              <a:rPr lang="sl-SI" dirty="0"/>
              <a:t> Pomemben je za razvoj otrokovih organov in kože</a:t>
            </a:r>
          </a:p>
          <a:p>
            <a:pPr marL="0" indent="0">
              <a:buNone/>
            </a:pPr>
            <a:endParaRPr lang="sl-SI" dirty="0"/>
          </a:p>
        </p:txBody>
      </p:sp>
    </p:spTree>
    <p:extLst>
      <p:ext uri="{BB962C8B-B14F-4D97-AF65-F5344CB8AC3E}">
        <p14:creationId xmlns:p14="http://schemas.microsoft.com/office/powerpoint/2010/main" val="3260200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rgbClr val="B3186D"/>
                </a:solidFill>
                <a:latin typeface="Sans open"/>
                <a:ea typeface="Calibri" panose="020F0502020204030204" pitchFamily="34" charset="0"/>
                <a:cs typeface="Times New Roman" panose="02020603050405020304" pitchFamily="18" charset="0"/>
              </a:rPr>
              <a:t>Vaje modula A – odgovori </a:t>
            </a:r>
            <a:endParaRPr lang="sl-SI" dirty="0"/>
          </a:p>
        </p:txBody>
      </p:sp>
      <p:sp>
        <p:nvSpPr>
          <p:cNvPr id="3" name="Content Placeholder 2"/>
          <p:cNvSpPr>
            <a:spLocks noGrp="1"/>
          </p:cNvSpPr>
          <p:nvPr>
            <p:ph idx="1"/>
          </p:nvPr>
        </p:nvSpPr>
        <p:spPr/>
        <p:txBody>
          <a:bodyPr/>
          <a:lstStyle/>
          <a:p>
            <a:pPr marL="0" indent="0">
              <a:buNone/>
            </a:pPr>
            <a:r>
              <a:rPr lang="sl-SI" b="1" dirty="0"/>
              <a:t>A6: Zakaj je jod nujen med nosečnostjo? </a:t>
            </a:r>
            <a:r>
              <a:rPr lang="sl-SI" dirty="0"/>
              <a:t>(Izberete lahko več kot en odgovor)</a:t>
            </a:r>
          </a:p>
          <a:p>
            <a:pPr marL="0" indent="0">
              <a:buNone/>
            </a:pPr>
            <a:r>
              <a:rPr lang="sl-SI" dirty="0"/>
              <a:t> </a:t>
            </a:r>
          </a:p>
          <a:p>
            <a:pPr lvl="0">
              <a:buFont typeface="Wingdings" panose="05000000000000000000" pitchFamily="2" charset="2"/>
              <a:buChar char="q"/>
            </a:pPr>
            <a:r>
              <a:rPr lang="sl-SI" dirty="0"/>
              <a:t> Pomemben je za razvoj otrokovih kosti in zob</a:t>
            </a:r>
          </a:p>
          <a:p>
            <a:pPr lvl="0">
              <a:buFont typeface="Wingdings" panose="05000000000000000000" pitchFamily="2" charset="2"/>
              <a:buChar char="ü"/>
            </a:pPr>
            <a:r>
              <a:rPr lang="sl-SI" dirty="0">
                <a:solidFill>
                  <a:schemeClr val="accent6">
                    <a:lumMod val="75000"/>
                  </a:schemeClr>
                </a:solidFill>
              </a:rPr>
              <a:t> Pomemben je za razvoj otrokovih možganov in živčnega sistema</a:t>
            </a:r>
          </a:p>
          <a:p>
            <a:pPr lvl="0">
              <a:buFont typeface="Wingdings" panose="05000000000000000000" pitchFamily="2" charset="2"/>
              <a:buChar char="ü"/>
            </a:pPr>
            <a:r>
              <a:rPr lang="sl-SI" dirty="0">
                <a:solidFill>
                  <a:schemeClr val="accent6">
                    <a:lumMod val="75000"/>
                  </a:schemeClr>
                </a:solidFill>
              </a:rPr>
              <a:t> Zagotavlja rast otroka</a:t>
            </a:r>
          </a:p>
          <a:p>
            <a:pPr lvl="0">
              <a:buFont typeface="Wingdings" panose="05000000000000000000" pitchFamily="2" charset="2"/>
              <a:buChar char="q"/>
            </a:pPr>
            <a:r>
              <a:rPr lang="sl-SI" dirty="0"/>
              <a:t> Pomemben je za razvoj otrokovih organov in kože</a:t>
            </a:r>
          </a:p>
          <a:p>
            <a:pPr marL="0" indent="0">
              <a:buNone/>
            </a:pPr>
            <a:endParaRPr lang="sl-SI" dirty="0"/>
          </a:p>
        </p:txBody>
      </p:sp>
    </p:spTree>
    <p:extLst>
      <p:ext uri="{BB962C8B-B14F-4D97-AF65-F5344CB8AC3E}">
        <p14:creationId xmlns:p14="http://schemas.microsoft.com/office/powerpoint/2010/main" val="252478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rgbClr val="B3186D"/>
                </a:solidFill>
                <a:latin typeface="Sans open"/>
                <a:ea typeface="Calibri" panose="020F0502020204030204" pitchFamily="34" charset="0"/>
                <a:cs typeface="Times New Roman" panose="02020603050405020304" pitchFamily="18" charset="0"/>
              </a:rPr>
              <a:t>Vaje modula A – odgovori </a:t>
            </a:r>
            <a:endParaRPr lang="sl-SI" dirty="0"/>
          </a:p>
        </p:txBody>
      </p:sp>
      <p:sp>
        <p:nvSpPr>
          <p:cNvPr id="3" name="Content Placeholder 2"/>
          <p:cNvSpPr>
            <a:spLocks noGrp="1"/>
          </p:cNvSpPr>
          <p:nvPr>
            <p:ph idx="1"/>
          </p:nvPr>
        </p:nvSpPr>
        <p:spPr/>
        <p:txBody>
          <a:bodyPr/>
          <a:lstStyle/>
          <a:p>
            <a:pPr marL="0" indent="0">
              <a:buNone/>
            </a:pPr>
            <a:r>
              <a:rPr lang="sl-SI" b="1" dirty="0"/>
              <a:t>A7: Koliko?</a:t>
            </a:r>
            <a:endParaRPr lang="sl-SI" dirty="0"/>
          </a:p>
          <a:p>
            <a:pPr marL="0" indent="0">
              <a:buNone/>
            </a:pPr>
            <a:r>
              <a:rPr lang="sl-SI" dirty="0"/>
              <a:t>Koliko jajc bi morali pojesti</a:t>
            </a:r>
            <a:r>
              <a:rPr lang="en-GB" dirty="0"/>
              <a:t> </a:t>
            </a:r>
            <a:r>
              <a:rPr lang="sl-SI" dirty="0"/>
              <a:t>na dan, da bi dobili kot mladostnik dovolj joda?</a:t>
            </a:r>
          </a:p>
          <a:p>
            <a:pPr lvl="0"/>
            <a:r>
              <a:rPr lang="sl-SI" dirty="0"/>
              <a:t>2 jajci</a:t>
            </a:r>
          </a:p>
          <a:p>
            <a:pPr lvl="0"/>
            <a:r>
              <a:rPr lang="sl-SI" dirty="0"/>
              <a:t>5 jajc</a:t>
            </a:r>
          </a:p>
          <a:p>
            <a:pPr lvl="0"/>
            <a:r>
              <a:rPr lang="sl-SI" dirty="0"/>
              <a:t>6 jajc</a:t>
            </a:r>
          </a:p>
          <a:p>
            <a:pPr lvl="0"/>
            <a:r>
              <a:rPr lang="sl-SI" dirty="0"/>
              <a:t>9 jajc</a:t>
            </a:r>
          </a:p>
          <a:p>
            <a:pPr marL="0" indent="0">
              <a:buNone/>
            </a:pPr>
            <a:endParaRPr lang="sl-SI" dirty="0"/>
          </a:p>
        </p:txBody>
      </p:sp>
    </p:spTree>
    <p:extLst>
      <p:ext uri="{BB962C8B-B14F-4D97-AF65-F5344CB8AC3E}">
        <p14:creationId xmlns:p14="http://schemas.microsoft.com/office/powerpoint/2010/main" val="172548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rgbClr val="B3186D"/>
                </a:solidFill>
                <a:latin typeface="Sans open"/>
                <a:ea typeface="Calibri" panose="020F0502020204030204" pitchFamily="34" charset="0"/>
                <a:cs typeface="Times New Roman" panose="02020603050405020304" pitchFamily="18" charset="0"/>
              </a:rPr>
              <a:t>Vaje modula A – odgovori </a:t>
            </a:r>
            <a:endParaRPr lang="sl-SI" dirty="0"/>
          </a:p>
        </p:txBody>
      </p:sp>
      <p:sp>
        <p:nvSpPr>
          <p:cNvPr id="3" name="Content Placeholder 2"/>
          <p:cNvSpPr>
            <a:spLocks noGrp="1"/>
          </p:cNvSpPr>
          <p:nvPr>
            <p:ph idx="1"/>
          </p:nvPr>
        </p:nvSpPr>
        <p:spPr/>
        <p:txBody>
          <a:bodyPr/>
          <a:lstStyle/>
          <a:p>
            <a:pPr marL="0" indent="0">
              <a:buNone/>
            </a:pPr>
            <a:r>
              <a:rPr lang="sl-SI" b="1" dirty="0"/>
              <a:t>A7: Koliko?</a:t>
            </a:r>
            <a:endParaRPr lang="sl-SI" dirty="0"/>
          </a:p>
          <a:p>
            <a:pPr marL="0" indent="0">
              <a:buNone/>
            </a:pPr>
            <a:r>
              <a:rPr lang="sl-SI" dirty="0"/>
              <a:t>Koliko porcij bele ribe (1</a:t>
            </a:r>
            <a:r>
              <a:rPr lang="en-GB" dirty="0"/>
              <a:t>5</a:t>
            </a:r>
            <a:r>
              <a:rPr lang="sl-SI" dirty="0"/>
              <a:t>0 g) bi morali pojesti na dan, da bi dobili kot mladostnik dovolj joda?</a:t>
            </a:r>
          </a:p>
          <a:p>
            <a:pPr lvl="0"/>
            <a:r>
              <a:rPr lang="sl-SI" dirty="0"/>
              <a:t>1 porcijo</a:t>
            </a:r>
          </a:p>
          <a:p>
            <a:pPr lvl="0"/>
            <a:r>
              <a:rPr lang="sl-SI" dirty="0"/>
              <a:t>2 porciji</a:t>
            </a:r>
          </a:p>
          <a:p>
            <a:pPr lvl="0"/>
            <a:r>
              <a:rPr lang="sl-SI" dirty="0"/>
              <a:t>3 porcije</a:t>
            </a:r>
          </a:p>
          <a:p>
            <a:pPr lvl="0"/>
            <a:r>
              <a:rPr lang="sl-SI" dirty="0"/>
              <a:t>4 porcije</a:t>
            </a:r>
          </a:p>
          <a:p>
            <a:pPr marL="0" indent="0">
              <a:buNone/>
            </a:pPr>
            <a:endParaRPr lang="sl-SI" dirty="0"/>
          </a:p>
        </p:txBody>
      </p:sp>
    </p:spTree>
    <p:extLst>
      <p:ext uri="{BB962C8B-B14F-4D97-AF65-F5344CB8AC3E}">
        <p14:creationId xmlns:p14="http://schemas.microsoft.com/office/powerpoint/2010/main" val="3223509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rgbClr val="B3186D"/>
                </a:solidFill>
                <a:latin typeface="Sans open"/>
                <a:ea typeface="Calibri" panose="020F0502020204030204" pitchFamily="34" charset="0"/>
                <a:cs typeface="Times New Roman" panose="02020603050405020304" pitchFamily="18" charset="0"/>
              </a:rPr>
              <a:t>Vaje modula A – odgovori </a:t>
            </a:r>
            <a:endParaRPr lang="sl-SI" dirty="0"/>
          </a:p>
        </p:txBody>
      </p:sp>
      <p:sp>
        <p:nvSpPr>
          <p:cNvPr id="3" name="Content Placeholder 2"/>
          <p:cNvSpPr>
            <a:spLocks noGrp="1"/>
          </p:cNvSpPr>
          <p:nvPr>
            <p:ph idx="1"/>
          </p:nvPr>
        </p:nvSpPr>
        <p:spPr/>
        <p:txBody>
          <a:bodyPr/>
          <a:lstStyle/>
          <a:p>
            <a:pPr marL="0" indent="0">
              <a:buNone/>
            </a:pPr>
            <a:r>
              <a:rPr lang="sl-SI" b="1" dirty="0"/>
              <a:t>A7: Koliko?</a:t>
            </a:r>
            <a:endParaRPr lang="sl-SI" dirty="0"/>
          </a:p>
          <a:p>
            <a:pPr marL="0" indent="0">
              <a:buNone/>
            </a:pPr>
            <a:r>
              <a:rPr lang="sl-SI" dirty="0"/>
              <a:t>Koliko kozarcev kravjega mleka bi morali popiti na dan, da bi dobili kot mladostnik dovolj joda?</a:t>
            </a:r>
          </a:p>
          <a:p>
            <a:pPr lvl="0"/>
            <a:r>
              <a:rPr lang="sl-SI" dirty="0"/>
              <a:t>1 kozarec mleka</a:t>
            </a:r>
          </a:p>
          <a:p>
            <a:pPr lvl="0"/>
            <a:r>
              <a:rPr lang="sl-SI" dirty="0"/>
              <a:t>2-3 kozarce mleka</a:t>
            </a:r>
          </a:p>
          <a:p>
            <a:pPr lvl="0"/>
            <a:r>
              <a:rPr lang="sl-SI" dirty="0"/>
              <a:t>5 kozarcev mleka</a:t>
            </a:r>
          </a:p>
          <a:p>
            <a:pPr lvl="0"/>
            <a:r>
              <a:rPr lang="sl-SI" dirty="0"/>
              <a:t>10 kozarcev mleka</a:t>
            </a:r>
          </a:p>
          <a:p>
            <a:pPr marL="0" indent="0">
              <a:buNone/>
            </a:pPr>
            <a:endParaRPr lang="sl-SI" dirty="0"/>
          </a:p>
        </p:txBody>
      </p:sp>
    </p:spTree>
    <p:extLst>
      <p:ext uri="{BB962C8B-B14F-4D97-AF65-F5344CB8AC3E}">
        <p14:creationId xmlns:p14="http://schemas.microsoft.com/office/powerpoint/2010/main" val="587748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Graphic 925">
            <a:extLst>
              <a:ext uri="{FF2B5EF4-FFF2-40B4-BE49-F238E27FC236}">
                <a16:creationId xmlns:a16="http://schemas.microsoft.com/office/drawing/2014/main" xmlns="" id="{4CAF0AEF-171D-A6D4-D76A-656FA9F66839}"/>
              </a:ext>
            </a:extLst>
          </p:cNvPr>
          <p:cNvSpPr/>
          <p:nvPr/>
        </p:nvSpPr>
        <p:spPr>
          <a:xfrm>
            <a:off x="565607" y="2291524"/>
            <a:ext cx="5421630" cy="1255457"/>
          </a:xfrm>
          <a:custGeom>
            <a:avLst/>
            <a:gdLst/>
            <a:ahLst/>
            <a:cxnLst/>
            <a:rect l="l" t="t" r="r" b="b"/>
            <a:pathLst>
              <a:path w="5421630" h="990600">
                <a:moveTo>
                  <a:pt x="5349595" y="0"/>
                </a:moveTo>
                <a:lnTo>
                  <a:pt x="71996" y="0"/>
                </a:ln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close/>
              </a:path>
            </a:pathLst>
          </a:custGeom>
          <a:solidFill>
            <a:srgbClr val="F1FAFE"/>
          </a:solidFill>
        </p:spPr>
        <p:txBody>
          <a:bodyPr wrap="square" lIns="0" tIns="0" rIns="0" bIns="0" rtlCol="0">
            <a:prstTxWarp prst="textNoShape">
              <a:avLst/>
            </a:prstTxWarp>
            <a:noAutofit/>
          </a:bodyPr>
          <a:lstStyle/>
          <a:p>
            <a:endParaRPr lang="da-DK"/>
          </a:p>
        </p:txBody>
      </p:sp>
      <p:sp>
        <p:nvSpPr>
          <p:cNvPr id="133" name="Graphic 926">
            <a:extLst>
              <a:ext uri="{FF2B5EF4-FFF2-40B4-BE49-F238E27FC236}">
                <a16:creationId xmlns:a16="http://schemas.microsoft.com/office/drawing/2014/main" xmlns="" id="{1A3302B6-5698-18A7-7BB2-D1F40A01273A}"/>
              </a:ext>
            </a:extLst>
          </p:cNvPr>
          <p:cNvSpPr/>
          <p:nvPr/>
        </p:nvSpPr>
        <p:spPr>
          <a:xfrm>
            <a:off x="565607" y="2291525"/>
            <a:ext cx="5421630" cy="1255458"/>
          </a:xfrm>
          <a:custGeom>
            <a:avLst/>
            <a:gdLst/>
            <a:ahLst/>
            <a:cxnLst/>
            <a:rect l="l" t="t" r="r" b="b"/>
            <a:pathLst>
              <a:path w="5421630" h="990600">
                <a:moveTo>
                  <a:pt x="71996" y="0"/>
                </a:move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lnTo>
                  <a:pt x="71996" y="0"/>
                </a:lnTo>
                <a:close/>
              </a:path>
            </a:pathLst>
          </a:custGeom>
          <a:ln w="12699">
            <a:solidFill>
              <a:srgbClr val="00B9F1"/>
            </a:solidFill>
            <a:prstDash val="solid"/>
          </a:ln>
        </p:spPr>
        <p:txBody>
          <a:bodyPr wrap="square" lIns="0" tIns="0" rIns="0" bIns="0" rtlCol="0">
            <a:prstTxWarp prst="textNoShape">
              <a:avLst/>
            </a:prstTxWarp>
            <a:noAutofit/>
          </a:bodyPr>
          <a:lstStyle/>
          <a:p>
            <a:endParaRPr lang="da-DK"/>
          </a:p>
        </p:txBody>
      </p:sp>
      <p:sp>
        <p:nvSpPr>
          <p:cNvPr id="134" name="Graphic 927">
            <a:extLst>
              <a:ext uri="{FF2B5EF4-FFF2-40B4-BE49-F238E27FC236}">
                <a16:creationId xmlns:a16="http://schemas.microsoft.com/office/drawing/2014/main" xmlns="" id="{77E94E36-7260-7A92-9A47-6F4C5E0636EF}"/>
              </a:ext>
            </a:extLst>
          </p:cNvPr>
          <p:cNvSpPr/>
          <p:nvPr/>
        </p:nvSpPr>
        <p:spPr>
          <a:xfrm>
            <a:off x="756107" y="2132213"/>
            <a:ext cx="1052195" cy="235585"/>
          </a:xfrm>
          <a:custGeom>
            <a:avLst/>
            <a:gdLst/>
            <a:ahLst/>
            <a:cxnLst/>
            <a:rect l="l" t="t" r="r" b="b"/>
            <a:pathLst>
              <a:path w="1052195" h="235585">
                <a:moveTo>
                  <a:pt x="980046" y="0"/>
                </a:moveTo>
                <a:lnTo>
                  <a:pt x="71996" y="0"/>
                </a:lnTo>
                <a:lnTo>
                  <a:pt x="43971" y="5657"/>
                </a:lnTo>
                <a:lnTo>
                  <a:pt x="21086" y="21086"/>
                </a:lnTo>
                <a:lnTo>
                  <a:pt x="5657" y="43971"/>
                </a:lnTo>
                <a:lnTo>
                  <a:pt x="0" y="71996"/>
                </a:lnTo>
                <a:lnTo>
                  <a:pt x="0" y="163499"/>
                </a:lnTo>
                <a:lnTo>
                  <a:pt x="5657" y="191524"/>
                </a:lnTo>
                <a:lnTo>
                  <a:pt x="21086" y="214409"/>
                </a:lnTo>
                <a:lnTo>
                  <a:pt x="43971" y="229838"/>
                </a:lnTo>
                <a:lnTo>
                  <a:pt x="71996" y="235496"/>
                </a:lnTo>
                <a:lnTo>
                  <a:pt x="980046" y="235496"/>
                </a:lnTo>
                <a:lnTo>
                  <a:pt x="1008071" y="229838"/>
                </a:lnTo>
                <a:lnTo>
                  <a:pt x="1030955" y="214409"/>
                </a:lnTo>
                <a:lnTo>
                  <a:pt x="1046384" y="191524"/>
                </a:lnTo>
                <a:lnTo>
                  <a:pt x="1052042" y="163499"/>
                </a:lnTo>
                <a:lnTo>
                  <a:pt x="1052042" y="71996"/>
                </a:lnTo>
                <a:lnTo>
                  <a:pt x="1046384" y="43971"/>
                </a:lnTo>
                <a:lnTo>
                  <a:pt x="1030955" y="21086"/>
                </a:lnTo>
                <a:lnTo>
                  <a:pt x="1008071" y="5657"/>
                </a:lnTo>
                <a:lnTo>
                  <a:pt x="980046" y="0"/>
                </a:lnTo>
                <a:close/>
              </a:path>
            </a:pathLst>
          </a:custGeom>
          <a:solidFill>
            <a:srgbClr val="00B9F1"/>
          </a:solidFill>
        </p:spPr>
        <p:txBody>
          <a:bodyPr wrap="square" lIns="0" tIns="0" rIns="0" bIns="0" rtlCol="0">
            <a:prstTxWarp prst="textNoShape">
              <a:avLst/>
            </a:prstTxWarp>
            <a:noAutofit/>
          </a:bodyPr>
          <a:lstStyle/>
          <a:p>
            <a:endParaRPr lang="da-DK" dirty="0"/>
          </a:p>
        </p:txBody>
      </p:sp>
      <p:sp>
        <p:nvSpPr>
          <p:cNvPr id="2" name="Titel 1"/>
          <p:cNvSpPr>
            <a:spLocks noGrp="1"/>
          </p:cNvSpPr>
          <p:nvPr>
            <p:ph type="title"/>
          </p:nvPr>
        </p:nvSpPr>
        <p:spPr>
          <a:xfrm>
            <a:off x="838200" y="-9960"/>
            <a:ext cx="10515600" cy="1325563"/>
          </a:xfrm>
        </p:spPr>
        <p:txBody>
          <a:bodyPr>
            <a:normAutofit/>
          </a:bodyPr>
          <a:lstStyle/>
          <a:p>
            <a:r>
              <a:rPr lang="sl-SI" sz="3200" dirty="0">
                <a:solidFill>
                  <a:srgbClr val="B3186D"/>
                </a:solidFill>
                <a:latin typeface="Sans open"/>
                <a:ea typeface="Calibri" panose="020F0502020204030204" pitchFamily="34" charset="0"/>
                <a:cs typeface="Times New Roman" panose="02020603050405020304" pitchFamily="18" charset="0"/>
              </a:rPr>
              <a:t>Skupinsko delo v modulu B</a:t>
            </a:r>
          </a:p>
        </p:txBody>
      </p:sp>
      <p:sp>
        <p:nvSpPr>
          <p:cNvPr id="110" name="TextBox 109">
            <a:extLst>
              <a:ext uri="{FF2B5EF4-FFF2-40B4-BE49-F238E27FC236}">
                <a16:creationId xmlns:a16="http://schemas.microsoft.com/office/drawing/2014/main" xmlns="" id="{4FA1C972-1D45-80D1-8E82-891DE29D0174}"/>
              </a:ext>
            </a:extLst>
          </p:cNvPr>
          <p:cNvSpPr txBox="1"/>
          <p:nvPr/>
        </p:nvSpPr>
        <p:spPr>
          <a:xfrm>
            <a:off x="448512" y="2139625"/>
            <a:ext cx="5561972" cy="1309205"/>
          </a:xfrm>
          <a:prstGeom prst="rect">
            <a:avLst/>
          </a:prstGeom>
          <a:noFill/>
        </p:spPr>
        <p:txBody>
          <a:bodyPr wrap="square">
            <a:spAutoFit/>
          </a:bodyPr>
          <a:lstStyle/>
          <a:p>
            <a:pPr marL="412750">
              <a:spcBef>
                <a:spcPts val="140"/>
              </a:spcBef>
              <a:spcAft>
                <a:spcPts val="0"/>
              </a:spcAft>
            </a:pPr>
            <a:r>
              <a:rPr lang="sl-SI" sz="1000" b="1" spc="-10" dirty="0">
                <a:solidFill>
                  <a:srgbClr val="FFFFFF"/>
                </a:solidFill>
                <a:latin typeface="Noto Sans" panose="020B0502040504020204" pitchFamily="34" charset="0"/>
                <a:ea typeface="Noto Sans" panose="020B0502040504020204" pitchFamily="34" charset="0"/>
              </a:rPr>
              <a:t>Naloga</a:t>
            </a:r>
            <a:endParaRPr lang="sl-SI" sz="1100" dirty="0">
              <a:effectLst/>
              <a:latin typeface="Noto Sans" panose="020B0502040504020204" pitchFamily="34" charset="0"/>
              <a:ea typeface="Noto Sans" panose="020B0502040504020204" pitchFamily="34" charset="0"/>
            </a:endParaRPr>
          </a:p>
          <a:p>
            <a:pPr marL="732155" marR="255270">
              <a:lnSpc>
                <a:spcPct val="105000"/>
              </a:lnSpc>
              <a:spcBef>
                <a:spcPts val="875"/>
              </a:spcBef>
              <a:spcAft>
                <a:spcPts val="0"/>
              </a:spcAft>
            </a:pPr>
            <a:r>
              <a:rPr lang="sl-SI" sz="1050" dirty="0">
                <a:solidFill>
                  <a:srgbClr val="00B9F1"/>
                </a:solidFill>
                <a:latin typeface="Noto Sans" panose="020B0502040504020204" pitchFamily="34" charset="0"/>
                <a:ea typeface="Noto Sans" panose="020B0502040504020204" pitchFamily="34" charset="0"/>
              </a:rPr>
              <a:t>Sodelujte s svojimi sošolci in sestavite vprašalnik, v katerem družino in prijatelje ali ljudi iz svoje skupnosti vprašate o jodu in o tem, kako vpliva na njihovo zdravje. </a:t>
            </a:r>
            <a:endParaRPr lang="sl-SI" sz="1050" dirty="0">
              <a:solidFill>
                <a:srgbClr val="00B9F1"/>
              </a:solidFill>
              <a:effectLst/>
              <a:latin typeface="Noto Sans" panose="020B0502040504020204" pitchFamily="34" charset="0"/>
              <a:ea typeface="Noto Sans" panose="020B0502040504020204" pitchFamily="34" charset="0"/>
            </a:endParaRPr>
          </a:p>
          <a:p>
            <a:pPr marL="732155" marR="255270">
              <a:lnSpc>
                <a:spcPct val="105000"/>
              </a:lnSpc>
              <a:spcBef>
                <a:spcPts val="875"/>
              </a:spcBef>
              <a:spcAft>
                <a:spcPts val="0"/>
              </a:spcAft>
            </a:pPr>
            <a:r>
              <a:rPr lang="sl-SI" sz="1000" b="1" dirty="0">
                <a:solidFill>
                  <a:srgbClr val="00B9F1"/>
                </a:solidFill>
                <a:latin typeface="Noto Sans" panose="020B0502040504020204" pitchFamily="34" charset="0"/>
                <a:ea typeface="Noto Sans" panose="020B0502040504020204" pitchFamily="34" charset="0"/>
              </a:rPr>
              <a:t>Kako izdelati vprašalnik in kako narediti raziskavo?</a:t>
            </a:r>
            <a:r>
              <a:rPr lang="sl-SI" sz="1000" b="1" dirty="0">
                <a:solidFill>
                  <a:srgbClr val="00B9F1"/>
                </a:solidFill>
                <a:effectLst/>
                <a:latin typeface="Noto Sans" panose="020B0502040504020204" pitchFamily="34" charset="0"/>
                <a:ea typeface="Noto Sans" panose="020B0502040504020204" pitchFamily="34" charset="0"/>
              </a:rPr>
              <a:t> Več si oglejte na platformi ABC joda </a:t>
            </a:r>
            <a:endParaRPr lang="sl-SI" sz="1100" dirty="0">
              <a:effectLst/>
              <a:latin typeface="Noto Sans" panose="020B0502040504020204" pitchFamily="34" charset="0"/>
              <a:ea typeface="Noto Sans" panose="020B0502040504020204" pitchFamily="34" charset="0"/>
            </a:endParaRPr>
          </a:p>
        </p:txBody>
      </p:sp>
      <p:sp>
        <p:nvSpPr>
          <p:cNvPr id="135" name="Graphic 937">
            <a:extLst>
              <a:ext uri="{FF2B5EF4-FFF2-40B4-BE49-F238E27FC236}">
                <a16:creationId xmlns:a16="http://schemas.microsoft.com/office/drawing/2014/main" xmlns="" id="{1062E9F1-75E5-09D7-7EF7-B1CB1330C622}"/>
              </a:ext>
            </a:extLst>
          </p:cNvPr>
          <p:cNvSpPr/>
          <p:nvPr/>
        </p:nvSpPr>
        <p:spPr>
          <a:xfrm>
            <a:off x="641807" y="2527110"/>
            <a:ext cx="601980" cy="572135"/>
          </a:xfrm>
          <a:custGeom>
            <a:avLst/>
            <a:gdLst/>
            <a:ahLst/>
            <a:cxnLst/>
            <a:rect l="l" t="t" r="r" b="b"/>
            <a:pathLst>
              <a:path w="601980" h="572135">
                <a:moveTo>
                  <a:pt x="81051" y="279222"/>
                </a:moveTo>
                <a:lnTo>
                  <a:pt x="80238" y="279806"/>
                </a:lnTo>
                <a:lnTo>
                  <a:pt x="79667" y="280492"/>
                </a:lnTo>
                <a:lnTo>
                  <a:pt x="81051" y="279222"/>
                </a:lnTo>
                <a:close/>
              </a:path>
              <a:path w="601980" h="572135">
                <a:moveTo>
                  <a:pt x="117538" y="439204"/>
                </a:moveTo>
                <a:close/>
              </a:path>
              <a:path w="601980" h="572135">
                <a:moveTo>
                  <a:pt x="117716" y="440512"/>
                </a:moveTo>
                <a:lnTo>
                  <a:pt x="117665" y="439851"/>
                </a:lnTo>
                <a:lnTo>
                  <a:pt x="117563" y="440512"/>
                </a:lnTo>
                <a:lnTo>
                  <a:pt x="117716" y="440512"/>
                </a:lnTo>
                <a:close/>
              </a:path>
              <a:path w="601980" h="572135">
                <a:moveTo>
                  <a:pt x="117919" y="443928"/>
                </a:moveTo>
                <a:lnTo>
                  <a:pt x="117843" y="443801"/>
                </a:lnTo>
                <a:lnTo>
                  <a:pt x="117919" y="443928"/>
                </a:lnTo>
                <a:close/>
              </a:path>
              <a:path w="601980" h="572135">
                <a:moveTo>
                  <a:pt x="117919" y="443865"/>
                </a:moveTo>
                <a:lnTo>
                  <a:pt x="117868" y="442874"/>
                </a:lnTo>
                <a:lnTo>
                  <a:pt x="117576" y="442201"/>
                </a:lnTo>
                <a:lnTo>
                  <a:pt x="117627" y="443052"/>
                </a:lnTo>
                <a:lnTo>
                  <a:pt x="117741" y="443547"/>
                </a:lnTo>
                <a:lnTo>
                  <a:pt x="117843" y="443801"/>
                </a:lnTo>
                <a:close/>
              </a:path>
              <a:path w="601980" h="572135">
                <a:moveTo>
                  <a:pt x="119659" y="435432"/>
                </a:moveTo>
                <a:lnTo>
                  <a:pt x="118910" y="436702"/>
                </a:lnTo>
                <a:lnTo>
                  <a:pt x="119659" y="435432"/>
                </a:lnTo>
                <a:close/>
              </a:path>
              <a:path w="601980" h="572135">
                <a:moveTo>
                  <a:pt x="121158" y="432892"/>
                </a:moveTo>
                <a:lnTo>
                  <a:pt x="119659" y="435432"/>
                </a:lnTo>
                <a:lnTo>
                  <a:pt x="119926" y="435432"/>
                </a:lnTo>
                <a:lnTo>
                  <a:pt x="121158" y="432892"/>
                </a:lnTo>
                <a:close/>
              </a:path>
              <a:path w="601980" h="572135">
                <a:moveTo>
                  <a:pt x="195884" y="370662"/>
                </a:moveTo>
                <a:lnTo>
                  <a:pt x="194271" y="369392"/>
                </a:lnTo>
                <a:lnTo>
                  <a:pt x="194094" y="369277"/>
                </a:lnTo>
                <a:lnTo>
                  <a:pt x="195884" y="370662"/>
                </a:lnTo>
                <a:close/>
              </a:path>
              <a:path w="601980" h="572135">
                <a:moveTo>
                  <a:pt x="199263" y="372719"/>
                </a:moveTo>
                <a:lnTo>
                  <a:pt x="199136" y="372389"/>
                </a:lnTo>
                <a:lnTo>
                  <a:pt x="199148" y="372846"/>
                </a:lnTo>
                <a:lnTo>
                  <a:pt x="199263" y="372719"/>
                </a:lnTo>
                <a:close/>
              </a:path>
              <a:path w="601980" h="572135">
                <a:moveTo>
                  <a:pt x="199351" y="372618"/>
                </a:moveTo>
                <a:lnTo>
                  <a:pt x="199237" y="373037"/>
                </a:lnTo>
                <a:lnTo>
                  <a:pt x="199339" y="372910"/>
                </a:lnTo>
                <a:lnTo>
                  <a:pt x="199351" y="372618"/>
                </a:lnTo>
                <a:close/>
              </a:path>
              <a:path w="601980" h="572135">
                <a:moveTo>
                  <a:pt x="199440" y="372986"/>
                </a:moveTo>
                <a:lnTo>
                  <a:pt x="199313" y="373202"/>
                </a:lnTo>
                <a:lnTo>
                  <a:pt x="199390" y="373392"/>
                </a:lnTo>
                <a:lnTo>
                  <a:pt x="199440" y="372986"/>
                </a:lnTo>
                <a:close/>
              </a:path>
              <a:path w="601980" h="572135">
                <a:moveTo>
                  <a:pt x="199440" y="372783"/>
                </a:moveTo>
                <a:lnTo>
                  <a:pt x="199263" y="373113"/>
                </a:lnTo>
                <a:lnTo>
                  <a:pt x="199440" y="372783"/>
                </a:lnTo>
                <a:close/>
              </a:path>
              <a:path w="601980" h="572135">
                <a:moveTo>
                  <a:pt x="199542" y="372910"/>
                </a:moveTo>
                <a:lnTo>
                  <a:pt x="199428" y="373202"/>
                </a:lnTo>
                <a:lnTo>
                  <a:pt x="199415" y="373380"/>
                </a:lnTo>
                <a:lnTo>
                  <a:pt x="199542" y="373202"/>
                </a:lnTo>
                <a:lnTo>
                  <a:pt x="199542" y="372910"/>
                </a:lnTo>
                <a:close/>
              </a:path>
              <a:path w="601980" h="572135">
                <a:moveTo>
                  <a:pt x="199567" y="373291"/>
                </a:moveTo>
                <a:lnTo>
                  <a:pt x="199428" y="373468"/>
                </a:lnTo>
                <a:lnTo>
                  <a:pt x="199555" y="373380"/>
                </a:lnTo>
                <a:close/>
              </a:path>
              <a:path w="601980" h="572135">
                <a:moveTo>
                  <a:pt x="199580" y="373341"/>
                </a:moveTo>
                <a:lnTo>
                  <a:pt x="199466" y="373532"/>
                </a:lnTo>
                <a:lnTo>
                  <a:pt x="199567" y="373659"/>
                </a:lnTo>
                <a:lnTo>
                  <a:pt x="199580" y="373341"/>
                </a:lnTo>
                <a:close/>
              </a:path>
              <a:path w="601980" h="572135">
                <a:moveTo>
                  <a:pt x="199821" y="372706"/>
                </a:moveTo>
                <a:lnTo>
                  <a:pt x="199618" y="372910"/>
                </a:lnTo>
                <a:lnTo>
                  <a:pt x="199732" y="373037"/>
                </a:lnTo>
                <a:lnTo>
                  <a:pt x="199821" y="372706"/>
                </a:lnTo>
                <a:close/>
              </a:path>
              <a:path w="601980" h="572135">
                <a:moveTo>
                  <a:pt x="225945" y="377012"/>
                </a:moveTo>
                <a:lnTo>
                  <a:pt x="191528" y="377012"/>
                </a:lnTo>
                <a:lnTo>
                  <a:pt x="190347" y="377012"/>
                </a:lnTo>
                <a:lnTo>
                  <a:pt x="180581" y="380822"/>
                </a:lnTo>
                <a:lnTo>
                  <a:pt x="162140" y="388442"/>
                </a:lnTo>
                <a:lnTo>
                  <a:pt x="143560" y="393522"/>
                </a:lnTo>
                <a:lnTo>
                  <a:pt x="134747" y="397332"/>
                </a:lnTo>
                <a:lnTo>
                  <a:pt x="125907" y="399872"/>
                </a:lnTo>
                <a:lnTo>
                  <a:pt x="117449" y="403644"/>
                </a:lnTo>
                <a:lnTo>
                  <a:pt x="117449" y="443052"/>
                </a:lnTo>
                <a:lnTo>
                  <a:pt x="117449" y="443725"/>
                </a:lnTo>
                <a:lnTo>
                  <a:pt x="117373" y="443369"/>
                </a:lnTo>
                <a:lnTo>
                  <a:pt x="117449" y="443725"/>
                </a:lnTo>
                <a:lnTo>
                  <a:pt x="117449" y="443052"/>
                </a:lnTo>
                <a:lnTo>
                  <a:pt x="117424" y="443395"/>
                </a:lnTo>
                <a:lnTo>
                  <a:pt x="117335" y="443052"/>
                </a:lnTo>
                <a:lnTo>
                  <a:pt x="117449" y="403644"/>
                </a:lnTo>
                <a:lnTo>
                  <a:pt x="90690" y="440270"/>
                </a:lnTo>
                <a:lnTo>
                  <a:pt x="90601" y="442201"/>
                </a:lnTo>
                <a:lnTo>
                  <a:pt x="92595" y="451942"/>
                </a:lnTo>
                <a:lnTo>
                  <a:pt x="97358" y="460832"/>
                </a:lnTo>
                <a:lnTo>
                  <a:pt x="104152" y="468452"/>
                </a:lnTo>
                <a:lnTo>
                  <a:pt x="112369" y="473532"/>
                </a:lnTo>
                <a:lnTo>
                  <a:pt x="120357" y="478612"/>
                </a:lnTo>
                <a:lnTo>
                  <a:pt x="128562" y="483692"/>
                </a:lnTo>
                <a:lnTo>
                  <a:pt x="151015" y="493852"/>
                </a:lnTo>
                <a:lnTo>
                  <a:pt x="168935" y="501472"/>
                </a:lnTo>
                <a:lnTo>
                  <a:pt x="177342" y="501472"/>
                </a:lnTo>
                <a:lnTo>
                  <a:pt x="184124" y="488772"/>
                </a:lnTo>
                <a:lnTo>
                  <a:pt x="183032" y="478612"/>
                </a:lnTo>
                <a:lnTo>
                  <a:pt x="176149" y="476072"/>
                </a:lnTo>
                <a:lnTo>
                  <a:pt x="166103" y="470992"/>
                </a:lnTo>
                <a:lnTo>
                  <a:pt x="156108" y="467182"/>
                </a:lnTo>
                <a:lnTo>
                  <a:pt x="136461" y="457022"/>
                </a:lnTo>
                <a:lnTo>
                  <a:pt x="133527" y="454482"/>
                </a:lnTo>
                <a:lnTo>
                  <a:pt x="130606" y="453212"/>
                </a:lnTo>
                <a:lnTo>
                  <a:pt x="125412" y="450672"/>
                </a:lnTo>
                <a:lnTo>
                  <a:pt x="123710" y="449402"/>
                </a:lnTo>
                <a:lnTo>
                  <a:pt x="123151" y="448132"/>
                </a:lnTo>
                <a:lnTo>
                  <a:pt x="121742" y="447598"/>
                </a:lnTo>
                <a:lnTo>
                  <a:pt x="121069" y="446862"/>
                </a:lnTo>
                <a:lnTo>
                  <a:pt x="119735" y="445592"/>
                </a:lnTo>
                <a:lnTo>
                  <a:pt x="119545" y="445414"/>
                </a:lnTo>
                <a:lnTo>
                  <a:pt x="119545" y="445592"/>
                </a:lnTo>
                <a:lnTo>
                  <a:pt x="119291" y="445592"/>
                </a:lnTo>
                <a:lnTo>
                  <a:pt x="119037" y="445084"/>
                </a:lnTo>
                <a:lnTo>
                  <a:pt x="119545" y="445592"/>
                </a:lnTo>
                <a:lnTo>
                  <a:pt x="119545" y="445414"/>
                </a:lnTo>
                <a:lnTo>
                  <a:pt x="118910" y="444804"/>
                </a:lnTo>
                <a:lnTo>
                  <a:pt x="118059" y="443052"/>
                </a:lnTo>
                <a:lnTo>
                  <a:pt x="117970" y="443928"/>
                </a:lnTo>
                <a:lnTo>
                  <a:pt x="117906" y="444322"/>
                </a:lnTo>
                <a:lnTo>
                  <a:pt x="117792" y="443801"/>
                </a:lnTo>
                <a:lnTo>
                  <a:pt x="117627" y="443052"/>
                </a:lnTo>
                <a:lnTo>
                  <a:pt x="117614" y="443585"/>
                </a:lnTo>
                <a:lnTo>
                  <a:pt x="117576" y="444322"/>
                </a:lnTo>
                <a:lnTo>
                  <a:pt x="117551" y="443547"/>
                </a:lnTo>
                <a:lnTo>
                  <a:pt x="117589" y="443052"/>
                </a:lnTo>
                <a:lnTo>
                  <a:pt x="117589" y="442874"/>
                </a:lnTo>
                <a:lnTo>
                  <a:pt x="117576" y="442201"/>
                </a:lnTo>
                <a:lnTo>
                  <a:pt x="117563" y="440512"/>
                </a:lnTo>
                <a:lnTo>
                  <a:pt x="117525" y="437972"/>
                </a:lnTo>
                <a:lnTo>
                  <a:pt x="117602" y="439026"/>
                </a:lnTo>
                <a:lnTo>
                  <a:pt x="117665" y="439851"/>
                </a:lnTo>
                <a:lnTo>
                  <a:pt x="117830" y="439242"/>
                </a:lnTo>
                <a:lnTo>
                  <a:pt x="117957" y="439242"/>
                </a:lnTo>
                <a:lnTo>
                  <a:pt x="118275" y="438213"/>
                </a:lnTo>
                <a:lnTo>
                  <a:pt x="118440" y="437972"/>
                </a:lnTo>
                <a:lnTo>
                  <a:pt x="119329" y="435432"/>
                </a:lnTo>
                <a:lnTo>
                  <a:pt x="119621" y="435432"/>
                </a:lnTo>
                <a:lnTo>
                  <a:pt x="121018" y="432892"/>
                </a:lnTo>
                <a:lnTo>
                  <a:pt x="121158" y="432892"/>
                </a:lnTo>
                <a:lnTo>
                  <a:pt x="122212" y="432892"/>
                </a:lnTo>
                <a:lnTo>
                  <a:pt x="123139" y="431622"/>
                </a:lnTo>
                <a:lnTo>
                  <a:pt x="124815" y="430352"/>
                </a:lnTo>
                <a:lnTo>
                  <a:pt x="122161" y="431622"/>
                </a:lnTo>
                <a:lnTo>
                  <a:pt x="124079" y="430352"/>
                </a:lnTo>
                <a:lnTo>
                  <a:pt x="125818" y="429082"/>
                </a:lnTo>
                <a:lnTo>
                  <a:pt x="127266" y="429082"/>
                </a:lnTo>
                <a:lnTo>
                  <a:pt x="129501" y="427812"/>
                </a:lnTo>
                <a:lnTo>
                  <a:pt x="131419" y="426542"/>
                </a:lnTo>
                <a:lnTo>
                  <a:pt x="132359" y="426542"/>
                </a:lnTo>
                <a:lnTo>
                  <a:pt x="135915" y="425272"/>
                </a:lnTo>
                <a:lnTo>
                  <a:pt x="146100" y="421462"/>
                </a:lnTo>
                <a:lnTo>
                  <a:pt x="166547" y="415112"/>
                </a:lnTo>
                <a:lnTo>
                  <a:pt x="176720" y="411302"/>
                </a:lnTo>
                <a:lnTo>
                  <a:pt x="191033" y="406222"/>
                </a:lnTo>
                <a:lnTo>
                  <a:pt x="205701" y="399872"/>
                </a:lnTo>
                <a:lnTo>
                  <a:pt x="213525" y="397332"/>
                </a:lnTo>
                <a:lnTo>
                  <a:pt x="219036" y="390982"/>
                </a:lnTo>
                <a:lnTo>
                  <a:pt x="223024" y="385902"/>
                </a:lnTo>
                <a:lnTo>
                  <a:pt x="225640" y="379552"/>
                </a:lnTo>
                <a:lnTo>
                  <a:pt x="225945" y="377012"/>
                </a:lnTo>
                <a:close/>
              </a:path>
              <a:path w="601980" h="572135">
                <a:moveTo>
                  <a:pt x="287896" y="212369"/>
                </a:moveTo>
                <a:lnTo>
                  <a:pt x="287756" y="212483"/>
                </a:lnTo>
                <a:lnTo>
                  <a:pt x="287528" y="213004"/>
                </a:lnTo>
                <a:lnTo>
                  <a:pt x="287896" y="212369"/>
                </a:lnTo>
                <a:close/>
              </a:path>
              <a:path w="601980" h="572135">
                <a:moveTo>
                  <a:pt x="288226" y="212102"/>
                </a:moveTo>
                <a:lnTo>
                  <a:pt x="287934" y="212293"/>
                </a:lnTo>
                <a:lnTo>
                  <a:pt x="288226" y="212128"/>
                </a:lnTo>
                <a:close/>
              </a:path>
              <a:path w="601980" h="572135">
                <a:moveTo>
                  <a:pt x="288340" y="212039"/>
                </a:moveTo>
                <a:lnTo>
                  <a:pt x="288112" y="212458"/>
                </a:lnTo>
                <a:lnTo>
                  <a:pt x="288239" y="212293"/>
                </a:lnTo>
                <a:lnTo>
                  <a:pt x="288340" y="212039"/>
                </a:lnTo>
                <a:close/>
              </a:path>
              <a:path w="601980" h="572135">
                <a:moveTo>
                  <a:pt x="288391" y="211912"/>
                </a:moveTo>
                <a:lnTo>
                  <a:pt x="288226" y="212102"/>
                </a:lnTo>
                <a:lnTo>
                  <a:pt x="288353" y="212001"/>
                </a:lnTo>
                <a:close/>
              </a:path>
              <a:path w="601980" h="572135">
                <a:moveTo>
                  <a:pt x="288404" y="211505"/>
                </a:moveTo>
                <a:lnTo>
                  <a:pt x="288290" y="211670"/>
                </a:lnTo>
                <a:lnTo>
                  <a:pt x="288315" y="211175"/>
                </a:lnTo>
                <a:lnTo>
                  <a:pt x="288213" y="211404"/>
                </a:lnTo>
                <a:lnTo>
                  <a:pt x="288277" y="211061"/>
                </a:lnTo>
                <a:lnTo>
                  <a:pt x="287858" y="211912"/>
                </a:lnTo>
                <a:lnTo>
                  <a:pt x="287997" y="211912"/>
                </a:lnTo>
                <a:lnTo>
                  <a:pt x="287794" y="212394"/>
                </a:lnTo>
                <a:lnTo>
                  <a:pt x="287934" y="212293"/>
                </a:lnTo>
                <a:lnTo>
                  <a:pt x="288112" y="211912"/>
                </a:lnTo>
                <a:lnTo>
                  <a:pt x="288290" y="211912"/>
                </a:lnTo>
                <a:lnTo>
                  <a:pt x="288404" y="211505"/>
                </a:lnTo>
                <a:close/>
              </a:path>
              <a:path w="601980" h="572135">
                <a:moveTo>
                  <a:pt x="288544" y="211315"/>
                </a:moveTo>
                <a:lnTo>
                  <a:pt x="288429" y="211480"/>
                </a:lnTo>
                <a:lnTo>
                  <a:pt x="288544" y="211315"/>
                </a:lnTo>
                <a:close/>
              </a:path>
              <a:path w="601980" h="572135">
                <a:moveTo>
                  <a:pt x="288582" y="211251"/>
                </a:moveTo>
                <a:lnTo>
                  <a:pt x="288480" y="211670"/>
                </a:lnTo>
                <a:lnTo>
                  <a:pt x="288582" y="211429"/>
                </a:lnTo>
                <a:lnTo>
                  <a:pt x="288582" y="211251"/>
                </a:lnTo>
                <a:close/>
              </a:path>
              <a:path w="601980" h="572135">
                <a:moveTo>
                  <a:pt x="288785" y="210324"/>
                </a:moveTo>
                <a:lnTo>
                  <a:pt x="288696" y="210642"/>
                </a:lnTo>
                <a:lnTo>
                  <a:pt x="288658" y="211150"/>
                </a:lnTo>
                <a:lnTo>
                  <a:pt x="288772" y="210934"/>
                </a:lnTo>
                <a:lnTo>
                  <a:pt x="288785" y="210324"/>
                </a:lnTo>
                <a:close/>
              </a:path>
              <a:path w="601980" h="572135">
                <a:moveTo>
                  <a:pt x="288975" y="211531"/>
                </a:moveTo>
                <a:lnTo>
                  <a:pt x="288874" y="210858"/>
                </a:lnTo>
                <a:lnTo>
                  <a:pt x="288734" y="211048"/>
                </a:lnTo>
                <a:lnTo>
                  <a:pt x="288709" y="211201"/>
                </a:lnTo>
                <a:lnTo>
                  <a:pt x="288975" y="211531"/>
                </a:lnTo>
                <a:close/>
              </a:path>
              <a:path w="601980" h="572135">
                <a:moveTo>
                  <a:pt x="315531" y="210642"/>
                </a:moveTo>
                <a:lnTo>
                  <a:pt x="314858" y="206832"/>
                </a:lnTo>
                <a:lnTo>
                  <a:pt x="313969" y="201752"/>
                </a:lnTo>
                <a:lnTo>
                  <a:pt x="309943" y="194132"/>
                </a:lnTo>
                <a:lnTo>
                  <a:pt x="304190" y="186512"/>
                </a:lnTo>
                <a:lnTo>
                  <a:pt x="297421" y="181432"/>
                </a:lnTo>
                <a:lnTo>
                  <a:pt x="291922" y="176352"/>
                </a:lnTo>
                <a:lnTo>
                  <a:pt x="287121" y="175628"/>
                </a:lnTo>
                <a:lnTo>
                  <a:pt x="287121" y="208051"/>
                </a:lnTo>
                <a:lnTo>
                  <a:pt x="286219" y="206832"/>
                </a:lnTo>
                <a:lnTo>
                  <a:pt x="286486" y="206832"/>
                </a:lnTo>
                <a:lnTo>
                  <a:pt x="287121" y="208051"/>
                </a:lnTo>
                <a:lnTo>
                  <a:pt x="287121" y="175628"/>
                </a:lnTo>
                <a:lnTo>
                  <a:pt x="283603" y="175082"/>
                </a:lnTo>
                <a:lnTo>
                  <a:pt x="273786" y="186512"/>
                </a:lnTo>
                <a:lnTo>
                  <a:pt x="272427" y="195402"/>
                </a:lnTo>
                <a:lnTo>
                  <a:pt x="280301" y="201752"/>
                </a:lnTo>
                <a:lnTo>
                  <a:pt x="282257" y="203022"/>
                </a:lnTo>
                <a:lnTo>
                  <a:pt x="284949" y="205562"/>
                </a:lnTo>
                <a:lnTo>
                  <a:pt x="285724" y="206832"/>
                </a:lnTo>
                <a:lnTo>
                  <a:pt x="287451" y="208673"/>
                </a:lnTo>
                <a:lnTo>
                  <a:pt x="287820" y="209372"/>
                </a:lnTo>
                <a:lnTo>
                  <a:pt x="288099" y="210642"/>
                </a:lnTo>
                <a:lnTo>
                  <a:pt x="287769" y="210642"/>
                </a:lnTo>
                <a:lnTo>
                  <a:pt x="288264" y="211010"/>
                </a:lnTo>
                <a:lnTo>
                  <a:pt x="288150" y="210693"/>
                </a:lnTo>
                <a:lnTo>
                  <a:pt x="288366" y="210883"/>
                </a:lnTo>
                <a:lnTo>
                  <a:pt x="288455" y="210642"/>
                </a:lnTo>
                <a:lnTo>
                  <a:pt x="288442" y="210883"/>
                </a:lnTo>
                <a:lnTo>
                  <a:pt x="288544" y="210642"/>
                </a:lnTo>
                <a:lnTo>
                  <a:pt x="288582" y="210972"/>
                </a:lnTo>
                <a:lnTo>
                  <a:pt x="288696" y="210642"/>
                </a:lnTo>
                <a:lnTo>
                  <a:pt x="288747" y="210083"/>
                </a:lnTo>
                <a:lnTo>
                  <a:pt x="288632" y="210324"/>
                </a:lnTo>
                <a:lnTo>
                  <a:pt x="288645" y="209372"/>
                </a:lnTo>
                <a:lnTo>
                  <a:pt x="288747" y="210083"/>
                </a:lnTo>
                <a:lnTo>
                  <a:pt x="289090" y="209372"/>
                </a:lnTo>
                <a:lnTo>
                  <a:pt x="288874" y="210083"/>
                </a:lnTo>
                <a:lnTo>
                  <a:pt x="288848" y="210743"/>
                </a:lnTo>
                <a:lnTo>
                  <a:pt x="289013" y="210642"/>
                </a:lnTo>
                <a:lnTo>
                  <a:pt x="288963" y="211442"/>
                </a:lnTo>
                <a:lnTo>
                  <a:pt x="289483" y="211912"/>
                </a:lnTo>
                <a:lnTo>
                  <a:pt x="288975" y="211531"/>
                </a:lnTo>
                <a:lnTo>
                  <a:pt x="288632" y="211289"/>
                </a:lnTo>
                <a:lnTo>
                  <a:pt x="288645" y="212102"/>
                </a:lnTo>
                <a:lnTo>
                  <a:pt x="288290" y="212293"/>
                </a:lnTo>
                <a:lnTo>
                  <a:pt x="288163" y="212483"/>
                </a:lnTo>
                <a:lnTo>
                  <a:pt x="287883" y="213182"/>
                </a:lnTo>
                <a:lnTo>
                  <a:pt x="288112" y="212458"/>
                </a:lnTo>
                <a:lnTo>
                  <a:pt x="287642" y="212902"/>
                </a:lnTo>
                <a:lnTo>
                  <a:pt x="286905" y="214452"/>
                </a:lnTo>
                <a:lnTo>
                  <a:pt x="287451" y="213182"/>
                </a:lnTo>
                <a:lnTo>
                  <a:pt x="287528" y="213004"/>
                </a:lnTo>
                <a:lnTo>
                  <a:pt x="287337" y="213182"/>
                </a:lnTo>
                <a:lnTo>
                  <a:pt x="286829" y="213182"/>
                </a:lnTo>
                <a:lnTo>
                  <a:pt x="287756" y="212483"/>
                </a:lnTo>
                <a:lnTo>
                  <a:pt x="282879" y="215722"/>
                </a:lnTo>
                <a:lnTo>
                  <a:pt x="280670" y="216992"/>
                </a:lnTo>
                <a:lnTo>
                  <a:pt x="279946" y="216992"/>
                </a:lnTo>
                <a:lnTo>
                  <a:pt x="278269" y="218262"/>
                </a:lnTo>
                <a:lnTo>
                  <a:pt x="272808" y="219532"/>
                </a:lnTo>
                <a:lnTo>
                  <a:pt x="266915" y="222072"/>
                </a:lnTo>
                <a:lnTo>
                  <a:pt x="258013" y="223342"/>
                </a:lnTo>
                <a:lnTo>
                  <a:pt x="249021" y="225882"/>
                </a:lnTo>
                <a:lnTo>
                  <a:pt x="239966" y="227152"/>
                </a:lnTo>
                <a:lnTo>
                  <a:pt x="230860" y="229692"/>
                </a:lnTo>
                <a:lnTo>
                  <a:pt x="224866" y="229692"/>
                </a:lnTo>
                <a:lnTo>
                  <a:pt x="217919" y="230962"/>
                </a:lnTo>
                <a:lnTo>
                  <a:pt x="208673" y="232232"/>
                </a:lnTo>
                <a:lnTo>
                  <a:pt x="196316" y="232232"/>
                </a:lnTo>
                <a:lnTo>
                  <a:pt x="157594" y="236042"/>
                </a:lnTo>
                <a:lnTo>
                  <a:pt x="138252" y="237312"/>
                </a:lnTo>
                <a:lnTo>
                  <a:pt x="100152" y="242392"/>
                </a:lnTo>
                <a:lnTo>
                  <a:pt x="82080" y="248742"/>
                </a:lnTo>
                <a:lnTo>
                  <a:pt x="73012" y="253695"/>
                </a:lnTo>
                <a:lnTo>
                  <a:pt x="73012" y="287375"/>
                </a:lnTo>
                <a:lnTo>
                  <a:pt x="72948" y="287604"/>
                </a:lnTo>
                <a:lnTo>
                  <a:pt x="72999" y="287350"/>
                </a:lnTo>
                <a:lnTo>
                  <a:pt x="73012" y="253695"/>
                </a:lnTo>
                <a:lnTo>
                  <a:pt x="71615" y="254457"/>
                </a:lnTo>
                <a:lnTo>
                  <a:pt x="71615" y="285572"/>
                </a:lnTo>
                <a:lnTo>
                  <a:pt x="71462" y="285457"/>
                </a:lnTo>
                <a:lnTo>
                  <a:pt x="71615" y="285572"/>
                </a:lnTo>
                <a:lnTo>
                  <a:pt x="71615" y="254457"/>
                </a:lnTo>
                <a:lnTo>
                  <a:pt x="71323" y="254622"/>
                </a:lnTo>
                <a:lnTo>
                  <a:pt x="71323" y="293192"/>
                </a:lnTo>
                <a:lnTo>
                  <a:pt x="70142" y="284403"/>
                </a:lnTo>
                <a:lnTo>
                  <a:pt x="70777" y="284911"/>
                </a:lnTo>
                <a:lnTo>
                  <a:pt x="70662" y="284454"/>
                </a:lnTo>
                <a:lnTo>
                  <a:pt x="70777" y="284911"/>
                </a:lnTo>
                <a:lnTo>
                  <a:pt x="70154" y="284403"/>
                </a:lnTo>
                <a:lnTo>
                  <a:pt x="71323" y="293192"/>
                </a:lnTo>
                <a:lnTo>
                  <a:pt x="71323" y="254622"/>
                </a:lnTo>
                <a:lnTo>
                  <a:pt x="65786" y="257632"/>
                </a:lnTo>
                <a:lnTo>
                  <a:pt x="52285" y="270332"/>
                </a:lnTo>
                <a:lnTo>
                  <a:pt x="48691" y="275412"/>
                </a:lnTo>
                <a:lnTo>
                  <a:pt x="45847" y="281762"/>
                </a:lnTo>
                <a:lnTo>
                  <a:pt x="43967" y="295732"/>
                </a:lnTo>
                <a:lnTo>
                  <a:pt x="50596" y="303352"/>
                </a:lnTo>
                <a:lnTo>
                  <a:pt x="88011" y="324942"/>
                </a:lnTo>
                <a:lnTo>
                  <a:pt x="135470" y="340182"/>
                </a:lnTo>
                <a:lnTo>
                  <a:pt x="151180" y="346532"/>
                </a:lnTo>
                <a:lnTo>
                  <a:pt x="153746" y="347802"/>
                </a:lnTo>
                <a:lnTo>
                  <a:pt x="156311" y="347802"/>
                </a:lnTo>
                <a:lnTo>
                  <a:pt x="160896" y="350342"/>
                </a:lnTo>
                <a:lnTo>
                  <a:pt x="158775" y="349072"/>
                </a:lnTo>
                <a:lnTo>
                  <a:pt x="161683" y="350342"/>
                </a:lnTo>
                <a:lnTo>
                  <a:pt x="163195" y="351612"/>
                </a:lnTo>
                <a:lnTo>
                  <a:pt x="169646" y="354152"/>
                </a:lnTo>
                <a:lnTo>
                  <a:pt x="174510" y="356692"/>
                </a:lnTo>
                <a:lnTo>
                  <a:pt x="183972" y="361772"/>
                </a:lnTo>
                <a:lnTo>
                  <a:pt x="188569" y="365582"/>
                </a:lnTo>
                <a:lnTo>
                  <a:pt x="194094" y="369277"/>
                </a:lnTo>
                <a:lnTo>
                  <a:pt x="192608" y="368122"/>
                </a:lnTo>
                <a:lnTo>
                  <a:pt x="195110" y="369392"/>
                </a:lnTo>
                <a:lnTo>
                  <a:pt x="196113" y="370662"/>
                </a:lnTo>
                <a:lnTo>
                  <a:pt x="197967" y="371932"/>
                </a:lnTo>
                <a:lnTo>
                  <a:pt x="198755" y="373202"/>
                </a:lnTo>
                <a:lnTo>
                  <a:pt x="198399" y="373202"/>
                </a:lnTo>
                <a:lnTo>
                  <a:pt x="197739" y="374230"/>
                </a:lnTo>
                <a:lnTo>
                  <a:pt x="199224" y="373468"/>
                </a:lnTo>
                <a:lnTo>
                  <a:pt x="199263" y="373113"/>
                </a:lnTo>
                <a:lnTo>
                  <a:pt x="199136" y="373202"/>
                </a:lnTo>
                <a:lnTo>
                  <a:pt x="199237" y="373037"/>
                </a:lnTo>
                <a:lnTo>
                  <a:pt x="199148" y="372846"/>
                </a:lnTo>
                <a:lnTo>
                  <a:pt x="199059" y="373202"/>
                </a:lnTo>
                <a:lnTo>
                  <a:pt x="199085" y="372910"/>
                </a:lnTo>
                <a:lnTo>
                  <a:pt x="198932" y="372414"/>
                </a:lnTo>
                <a:lnTo>
                  <a:pt x="199097" y="372757"/>
                </a:lnTo>
                <a:lnTo>
                  <a:pt x="199136" y="372389"/>
                </a:lnTo>
                <a:lnTo>
                  <a:pt x="199174" y="371932"/>
                </a:lnTo>
                <a:lnTo>
                  <a:pt x="199237" y="372491"/>
                </a:lnTo>
                <a:lnTo>
                  <a:pt x="199351" y="372618"/>
                </a:lnTo>
                <a:lnTo>
                  <a:pt x="199453" y="371932"/>
                </a:lnTo>
                <a:lnTo>
                  <a:pt x="199567" y="370662"/>
                </a:lnTo>
                <a:lnTo>
                  <a:pt x="199555" y="371792"/>
                </a:lnTo>
                <a:lnTo>
                  <a:pt x="199555" y="372402"/>
                </a:lnTo>
                <a:lnTo>
                  <a:pt x="199555" y="372643"/>
                </a:lnTo>
                <a:lnTo>
                  <a:pt x="199656" y="372503"/>
                </a:lnTo>
                <a:lnTo>
                  <a:pt x="199593" y="372872"/>
                </a:lnTo>
                <a:lnTo>
                  <a:pt x="199834" y="372643"/>
                </a:lnTo>
                <a:lnTo>
                  <a:pt x="199809" y="373113"/>
                </a:lnTo>
                <a:lnTo>
                  <a:pt x="199682" y="373202"/>
                </a:lnTo>
                <a:lnTo>
                  <a:pt x="199593" y="372872"/>
                </a:lnTo>
                <a:lnTo>
                  <a:pt x="199567" y="373291"/>
                </a:lnTo>
                <a:lnTo>
                  <a:pt x="199745" y="373202"/>
                </a:lnTo>
                <a:lnTo>
                  <a:pt x="199707" y="373722"/>
                </a:lnTo>
                <a:lnTo>
                  <a:pt x="201066" y="374472"/>
                </a:lnTo>
                <a:lnTo>
                  <a:pt x="199694" y="373722"/>
                </a:lnTo>
                <a:lnTo>
                  <a:pt x="199567" y="373659"/>
                </a:lnTo>
                <a:lnTo>
                  <a:pt x="199402" y="373557"/>
                </a:lnTo>
                <a:lnTo>
                  <a:pt x="199351" y="374472"/>
                </a:lnTo>
                <a:lnTo>
                  <a:pt x="199364" y="373532"/>
                </a:lnTo>
                <a:lnTo>
                  <a:pt x="199237" y="373468"/>
                </a:lnTo>
                <a:lnTo>
                  <a:pt x="197739" y="374230"/>
                </a:lnTo>
                <a:lnTo>
                  <a:pt x="197243" y="374472"/>
                </a:lnTo>
                <a:lnTo>
                  <a:pt x="196430" y="374472"/>
                </a:lnTo>
                <a:lnTo>
                  <a:pt x="195135" y="375742"/>
                </a:lnTo>
                <a:lnTo>
                  <a:pt x="194589" y="375742"/>
                </a:lnTo>
                <a:lnTo>
                  <a:pt x="193738" y="375742"/>
                </a:lnTo>
                <a:lnTo>
                  <a:pt x="192811" y="376275"/>
                </a:lnTo>
                <a:lnTo>
                  <a:pt x="193294" y="376275"/>
                </a:lnTo>
                <a:lnTo>
                  <a:pt x="226034" y="376275"/>
                </a:lnTo>
                <a:lnTo>
                  <a:pt x="226250" y="374472"/>
                </a:lnTo>
                <a:lnTo>
                  <a:pt x="226542" y="371932"/>
                </a:lnTo>
                <a:lnTo>
                  <a:pt x="226301" y="370662"/>
                </a:lnTo>
                <a:lnTo>
                  <a:pt x="225818" y="368122"/>
                </a:lnTo>
                <a:lnTo>
                  <a:pt x="200088" y="340817"/>
                </a:lnTo>
                <a:lnTo>
                  <a:pt x="200088" y="371805"/>
                </a:lnTo>
                <a:lnTo>
                  <a:pt x="199974" y="372097"/>
                </a:lnTo>
                <a:lnTo>
                  <a:pt x="200050" y="371856"/>
                </a:lnTo>
                <a:lnTo>
                  <a:pt x="200088" y="340817"/>
                </a:lnTo>
                <a:lnTo>
                  <a:pt x="192976" y="336372"/>
                </a:lnTo>
                <a:lnTo>
                  <a:pt x="175577" y="327482"/>
                </a:lnTo>
                <a:lnTo>
                  <a:pt x="157441" y="319862"/>
                </a:lnTo>
                <a:lnTo>
                  <a:pt x="139001" y="313512"/>
                </a:lnTo>
                <a:lnTo>
                  <a:pt x="128676" y="309702"/>
                </a:lnTo>
                <a:lnTo>
                  <a:pt x="118351" y="307162"/>
                </a:lnTo>
                <a:lnTo>
                  <a:pt x="97790" y="299542"/>
                </a:lnTo>
                <a:lnTo>
                  <a:pt x="91414" y="297002"/>
                </a:lnTo>
                <a:lnTo>
                  <a:pt x="89065" y="296405"/>
                </a:lnTo>
                <a:lnTo>
                  <a:pt x="87617" y="295732"/>
                </a:lnTo>
                <a:lnTo>
                  <a:pt x="86652" y="295732"/>
                </a:lnTo>
                <a:lnTo>
                  <a:pt x="84289" y="294462"/>
                </a:lnTo>
                <a:lnTo>
                  <a:pt x="82880" y="294462"/>
                </a:lnTo>
                <a:lnTo>
                  <a:pt x="81445" y="293192"/>
                </a:lnTo>
                <a:lnTo>
                  <a:pt x="79997" y="291922"/>
                </a:lnTo>
                <a:lnTo>
                  <a:pt x="78511" y="291922"/>
                </a:lnTo>
                <a:lnTo>
                  <a:pt x="76682" y="290652"/>
                </a:lnTo>
                <a:lnTo>
                  <a:pt x="75730" y="289382"/>
                </a:lnTo>
                <a:lnTo>
                  <a:pt x="75603" y="289382"/>
                </a:lnTo>
                <a:lnTo>
                  <a:pt x="73672" y="288112"/>
                </a:lnTo>
                <a:lnTo>
                  <a:pt x="73253" y="287642"/>
                </a:lnTo>
                <a:lnTo>
                  <a:pt x="73736" y="286842"/>
                </a:lnTo>
                <a:lnTo>
                  <a:pt x="74650" y="285292"/>
                </a:lnTo>
                <a:lnTo>
                  <a:pt x="74269" y="285572"/>
                </a:lnTo>
                <a:lnTo>
                  <a:pt x="74701" y="285203"/>
                </a:lnTo>
                <a:lnTo>
                  <a:pt x="75234" y="284302"/>
                </a:lnTo>
                <a:lnTo>
                  <a:pt x="75742" y="284302"/>
                </a:lnTo>
                <a:lnTo>
                  <a:pt x="74701" y="285203"/>
                </a:lnTo>
                <a:lnTo>
                  <a:pt x="75984" y="284302"/>
                </a:lnTo>
                <a:lnTo>
                  <a:pt x="77089" y="283032"/>
                </a:lnTo>
                <a:lnTo>
                  <a:pt x="77800" y="281762"/>
                </a:lnTo>
                <a:lnTo>
                  <a:pt x="79286" y="280492"/>
                </a:lnTo>
                <a:lnTo>
                  <a:pt x="80238" y="279806"/>
                </a:lnTo>
                <a:lnTo>
                  <a:pt x="81788" y="277952"/>
                </a:lnTo>
                <a:lnTo>
                  <a:pt x="83705" y="276682"/>
                </a:lnTo>
                <a:lnTo>
                  <a:pt x="85725" y="275412"/>
                </a:lnTo>
                <a:lnTo>
                  <a:pt x="88887" y="274142"/>
                </a:lnTo>
                <a:lnTo>
                  <a:pt x="89039" y="274066"/>
                </a:lnTo>
                <a:lnTo>
                  <a:pt x="92087" y="272872"/>
                </a:lnTo>
                <a:lnTo>
                  <a:pt x="97777" y="270332"/>
                </a:lnTo>
                <a:lnTo>
                  <a:pt x="102857" y="269062"/>
                </a:lnTo>
                <a:lnTo>
                  <a:pt x="112979" y="267792"/>
                </a:lnTo>
                <a:lnTo>
                  <a:pt x="118033" y="266522"/>
                </a:lnTo>
                <a:lnTo>
                  <a:pt x="123926" y="266522"/>
                </a:lnTo>
                <a:lnTo>
                  <a:pt x="126771" y="265252"/>
                </a:lnTo>
                <a:lnTo>
                  <a:pt x="124396" y="266522"/>
                </a:lnTo>
                <a:lnTo>
                  <a:pt x="130975" y="265252"/>
                </a:lnTo>
                <a:lnTo>
                  <a:pt x="136740" y="263982"/>
                </a:lnTo>
                <a:lnTo>
                  <a:pt x="144640" y="263982"/>
                </a:lnTo>
                <a:lnTo>
                  <a:pt x="152552" y="262712"/>
                </a:lnTo>
                <a:lnTo>
                  <a:pt x="160464" y="262712"/>
                </a:lnTo>
                <a:lnTo>
                  <a:pt x="184912" y="260172"/>
                </a:lnTo>
                <a:lnTo>
                  <a:pt x="234391" y="256362"/>
                </a:lnTo>
                <a:lnTo>
                  <a:pt x="280708" y="246202"/>
                </a:lnTo>
                <a:lnTo>
                  <a:pt x="313969" y="220802"/>
                </a:lnTo>
                <a:lnTo>
                  <a:pt x="314363" y="218262"/>
                </a:lnTo>
                <a:lnTo>
                  <a:pt x="314566" y="216992"/>
                </a:lnTo>
                <a:lnTo>
                  <a:pt x="314947" y="214452"/>
                </a:lnTo>
                <a:lnTo>
                  <a:pt x="315150" y="213182"/>
                </a:lnTo>
                <a:lnTo>
                  <a:pt x="315341" y="211912"/>
                </a:lnTo>
                <a:lnTo>
                  <a:pt x="315531" y="210642"/>
                </a:lnTo>
                <a:close/>
              </a:path>
              <a:path w="601980" h="572135">
                <a:moveTo>
                  <a:pt x="399415" y="95935"/>
                </a:moveTo>
                <a:lnTo>
                  <a:pt x="361188" y="59042"/>
                </a:lnTo>
                <a:lnTo>
                  <a:pt x="361188" y="95935"/>
                </a:lnTo>
                <a:lnTo>
                  <a:pt x="301815" y="95935"/>
                </a:lnTo>
                <a:lnTo>
                  <a:pt x="300799" y="41579"/>
                </a:lnTo>
                <a:lnTo>
                  <a:pt x="361188" y="95935"/>
                </a:lnTo>
                <a:lnTo>
                  <a:pt x="361188" y="59042"/>
                </a:lnTo>
                <a:lnTo>
                  <a:pt x="343103" y="41579"/>
                </a:lnTo>
                <a:lnTo>
                  <a:pt x="330835" y="29743"/>
                </a:lnTo>
                <a:lnTo>
                  <a:pt x="300024" y="0"/>
                </a:lnTo>
                <a:lnTo>
                  <a:pt x="0" y="0"/>
                </a:lnTo>
                <a:lnTo>
                  <a:pt x="0" y="572135"/>
                </a:lnTo>
                <a:lnTo>
                  <a:pt x="399415" y="572135"/>
                </a:lnTo>
                <a:lnTo>
                  <a:pt x="399415" y="542391"/>
                </a:lnTo>
                <a:lnTo>
                  <a:pt x="399415" y="411695"/>
                </a:lnTo>
                <a:lnTo>
                  <a:pt x="369671" y="435508"/>
                </a:lnTo>
                <a:lnTo>
                  <a:pt x="369671" y="542391"/>
                </a:lnTo>
                <a:lnTo>
                  <a:pt x="29743" y="542391"/>
                </a:lnTo>
                <a:lnTo>
                  <a:pt x="29743" y="29743"/>
                </a:lnTo>
                <a:lnTo>
                  <a:pt x="270840" y="29743"/>
                </a:lnTo>
                <a:lnTo>
                  <a:pt x="272618" y="125679"/>
                </a:lnTo>
                <a:lnTo>
                  <a:pt x="369671" y="125679"/>
                </a:lnTo>
                <a:lnTo>
                  <a:pt x="369671" y="215480"/>
                </a:lnTo>
                <a:lnTo>
                  <a:pt x="399415" y="185864"/>
                </a:lnTo>
                <a:lnTo>
                  <a:pt x="399415" y="95935"/>
                </a:lnTo>
                <a:close/>
              </a:path>
              <a:path w="601980" h="572135">
                <a:moveTo>
                  <a:pt x="601560" y="162382"/>
                </a:moveTo>
                <a:lnTo>
                  <a:pt x="599744" y="149707"/>
                </a:lnTo>
                <a:lnTo>
                  <a:pt x="595617" y="137617"/>
                </a:lnTo>
                <a:lnTo>
                  <a:pt x="589280" y="126390"/>
                </a:lnTo>
                <a:lnTo>
                  <a:pt x="581634" y="117233"/>
                </a:lnTo>
                <a:lnTo>
                  <a:pt x="580872" y="116319"/>
                </a:lnTo>
                <a:lnTo>
                  <a:pt x="580034" y="115620"/>
                </a:lnTo>
                <a:lnTo>
                  <a:pt x="580034" y="163436"/>
                </a:lnTo>
                <a:lnTo>
                  <a:pt x="577430" y="179857"/>
                </a:lnTo>
                <a:lnTo>
                  <a:pt x="568198" y="194157"/>
                </a:lnTo>
                <a:lnTo>
                  <a:pt x="555447" y="206895"/>
                </a:lnTo>
                <a:lnTo>
                  <a:pt x="540156" y="191617"/>
                </a:lnTo>
                <a:lnTo>
                  <a:pt x="540156" y="222199"/>
                </a:lnTo>
                <a:lnTo>
                  <a:pt x="536740" y="225615"/>
                </a:lnTo>
                <a:lnTo>
                  <a:pt x="527100" y="215976"/>
                </a:lnTo>
                <a:lnTo>
                  <a:pt x="521436" y="210312"/>
                </a:lnTo>
                <a:lnTo>
                  <a:pt x="521436" y="240906"/>
                </a:lnTo>
                <a:lnTo>
                  <a:pt x="367169" y="395185"/>
                </a:lnTo>
                <a:lnTo>
                  <a:pt x="349478" y="377507"/>
                </a:lnTo>
                <a:lnTo>
                  <a:pt x="349478" y="408089"/>
                </a:lnTo>
                <a:lnTo>
                  <a:pt x="290639" y="431050"/>
                </a:lnTo>
                <a:lnTo>
                  <a:pt x="288137" y="428548"/>
                </a:lnTo>
                <a:lnTo>
                  <a:pt x="268643" y="409054"/>
                </a:lnTo>
                <a:lnTo>
                  <a:pt x="268643" y="439635"/>
                </a:lnTo>
                <a:lnTo>
                  <a:pt x="250456" y="446735"/>
                </a:lnTo>
                <a:lnTo>
                  <a:pt x="257556" y="428548"/>
                </a:lnTo>
                <a:lnTo>
                  <a:pt x="268643" y="439635"/>
                </a:lnTo>
                <a:lnTo>
                  <a:pt x="268643" y="409054"/>
                </a:lnTo>
                <a:lnTo>
                  <a:pt x="266141" y="406552"/>
                </a:lnTo>
                <a:lnTo>
                  <a:pt x="289102" y="347713"/>
                </a:lnTo>
                <a:lnTo>
                  <a:pt x="349478" y="408089"/>
                </a:lnTo>
                <a:lnTo>
                  <a:pt x="349478" y="377507"/>
                </a:lnTo>
                <a:lnTo>
                  <a:pt x="342226" y="370255"/>
                </a:lnTo>
                <a:lnTo>
                  <a:pt x="357517" y="354965"/>
                </a:lnTo>
                <a:lnTo>
                  <a:pt x="496506" y="215976"/>
                </a:lnTo>
                <a:lnTo>
                  <a:pt x="521436" y="240906"/>
                </a:lnTo>
                <a:lnTo>
                  <a:pt x="521436" y="210312"/>
                </a:lnTo>
                <a:lnTo>
                  <a:pt x="486879" y="175755"/>
                </a:lnTo>
                <a:lnTo>
                  <a:pt x="481215" y="170091"/>
                </a:lnTo>
                <a:lnTo>
                  <a:pt x="481215" y="200685"/>
                </a:lnTo>
                <a:lnTo>
                  <a:pt x="326936" y="354965"/>
                </a:lnTo>
                <a:lnTo>
                  <a:pt x="319684" y="347713"/>
                </a:lnTo>
                <a:lnTo>
                  <a:pt x="302006" y="330022"/>
                </a:lnTo>
                <a:lnTo>
                  <a:pt x="456285" y="175755"/>
                </a:lnTo>
                <a:lnTo>
                  <a:pt x="481215" y="200685"/>
                </a:lnTo>
                <a:lnTo>
                  <a:pt x="481215" y="170091"/>
                </a:lnTo>
                <a:lnTo>
                  <a:pt x="471576" y="160451"/>
                </a:lnTo>
                <a:lnTo>
                  <a:pt x="474992" y="157035"/>
                </a:lnTo>
                <a:lnTo>
                  <a:pt x="540156" y="222199"/>
                </a:lnTo>
                <a:lnTo>
                  <a:pt x="540156" y="191617"/>
                </a:lnTo>
                <a:lnTo>
                  <a:pt x="505574" y="157035"/>
                </a:lnTo>
                <a:lnTo>
                  <a:pt x="490283" y="141744"/>
                </a:lnTo>
                <a:lnTo>
                  <a:pt x="503034" y="128993"/>
                </a:lnTo>
                <a:lnTo>
                  <a:pt x="509625" y="123647"/>
                </a:lnTo>
                <a:lnTo>
                  <a:pt x="517067" y="119849"/>
                </a:lnTo>
                <a:lnTo>
                  <a:pt x="525195" y="117690"/>
                </a:lnTo>
                <a:lnTo>
                  <a:pt x="533806" y="117233"/>
                </a:lnTo>
                <a:lnTo>
                  <a:pt x="542505" y="118478"/>
                </a:lnTo>
                <a:lnTo>
                  <a:pt x="576046" y="146723"/>
                </a:lnTo>
                <a:lnTo>
                  <a:pt x="580034" y="163436"/>
                </a:lnTo>
                <a:lnTo>
                  <a:pt x="580034" y="115620"/>
                </a:lnTo>
                <a:lnTo>
                  <a:pt x="570788" y="107899"/>
                </a:lnTo>
                <a:lnTo>
                  <a:pt x="559562" y="101561"/>
                </a:lnTo>
                <a:lnTo>
                  <a:pt x="547471" y="97434"/>
                </a:lnTo>
                <a:lnTo>
                  <a:pt x="534809" y="95631"/>
                </a:lnTo>
                <a:lnTo>
                  <a:pt x="521665" y="96342"/>
                </a:lnTo>
                <a:lnTo>
                  <a:pt x="487743" y="113703"/>
                </a:lnTo>
                <a:lnTo>
                  <a:pt x="274218" y="327228"/>
                </a:lnTo>
                <a:lnTo>
                  <a:pt x="219773" y="465836"/>
                </a:lnTo>
                <a:lnTo>
                  <a:pt x="220738" y="470382"/>
                </a:lnTo>
                <a:lnTo>
                  <a:pt x="225831" y="475488"/>
                </a:lnTo>
                <a:lnTo>
                  <a:pt x="228600" y="476592"/>
                </a:lnTo>
                <a:lnTo>
                  <a:pt x="232740" y="476592"/>
                </a:lnTo>
                <a:lnTo>
                  <a:pt x="234073" y="476351"/>
                </a:lnTo>
                <a:lnTo>
                  <a:pt x="309943" y="446735"/>
                </a:lnTo>
                <a:lnTo>
                  <a:pt x="350126" y="431050"/>
                </a:lnTo>
                <a:lnTo>
                  <a:pt x="368706" y="423799"/>
                </a:lnTo>
                <a:lnTo>
                  <a:pt x="369963" y="422973"/>
                </a:lnTo>
                <a:lnTo>
                  <a:pt x="397751" y="395185"/>
                </a:lnTo>
                <a:lnTo>
                  <a:pt x="567321" y="225615"/>
                </a:lnTo>
                <a:lnTo>
                  <a:pt x="583488" y="209448"/>
                </a:lnTo>
                <a:lnTo>
                  <a:pt x="585558" y="206895"/>
                </a:lnTo>
                <a:lnTo>
                  <a:pt x="591693" y="199339"/>
                </a:lnTo>
                <a:lnTo>
                  <a:pt x="597509" y="187934"/>
                </a:lnTo>
                <a:lnTo>
                  <a:pt x="600837" y="175514"/>
                </a:lnTo>
                <a:lnTo>
                  <a:pt x="601560" y="162382"/>
                </a:lnTo>
                <a:close/>
              </a:path>
            </a:pathLst>
          </a:custGeom>
          <a:solidFill>
            <a:srgbClr val="00AEEF"/>
          </a:solidFill>
        </p:spPr>
        <p:txBody>
          <a:bodyPr wrap="square" lIns="0" tIns="0" rIns="0" bIns="0" rtlCol="0">
            <a:prstTxWarp prst="textNoShape">
              <a:avLst/>
            </a:prstTxWarp>
            <a:noAutofit/>
          </a:bodyPr>
          <a:lstStyle/>
          <a:p>
            <a:endParaRPr lang="da-DK" dirty="0"/>
          </a:p>
        </p:txBody>
      </p:sp>
      <p:sp>
        <p:nvSpPr>
          <p:cNvPr id="136" name="Graphic 925">
            <a:extLst>
              <a:ext uri="{FF2B5EF4-FFF2-40B4-BE49-F238E27FC236}">
                <a16:creationId xmlns:a16="http://schemas.microsoft.com/office/drawing/2014/main" xmlns="" id="{F448BC9F-4F07-554B-CCEF-6FA9091EB0C5}"/>
              </a:ext>
            </a:extLst>
          </p:cNvPr>
          <p:cNvSpPr/>
          <p:nvPr/>
        </p:nvSpPr>
        <p:spPr>
          <a:xfrm>
            <a:off x="6356807" y="2398946"/>
            <a:ext cx="5421630" cy="990600"/>
          </a:xfrm>
          <a:custGeom>
            <a:avLst/>
            <a:gdLst/>
            <a:ahLst/>
            <a:cxnLst/>
            <a:rect l="l" t="t" r="r" b="b"/>
            <a:pathLst>
              <a:path w="5421630" h="990600">
                <a:moveTo>
                  <a:pt x="5349595" y="0"/>
                </a:moveTo>
                <a:lnTo>
                  <a:pt x="71996" y="0"/>
                </a:ln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close/>
              </a:path>
            </a:pathLst>
          </a:custGeom>
          <a:solidFill>
            <a:srgbClr val="F1FAFE"/>
          </a:solidFill>
        </p:spPr>
        <p:txBody>
          <a:bodyPr wrap="square" lIns="0" tIns="0" rIns="0" bIns="0" rtlCol="0">
            <a:prstTxWarp prst="textNoShape">
              <a:avLst/>
            </a:prstTxWarp>
            <a:noAutofit/>
          </a:bodyPr>
          <a:lstStyle/>
          <a:p>
            <a:endParaRPr lang="da-DK"/>
          </a:p>
        </p:txBody>
      </p:sp>
      <p:sp>
        <p:nvSpPr>
          <p:cNvPr id="137" name="Graphic 926">
            <a:extLst>
              <a:ext uri="{FF2B5EF4-FFF2-40B4-BE49-F238E27FC236}">
                <a16:creationId xmlns:a16="http://schemas.microsoft.com/office/drawing/2014/main" xmlns="" id="{CB5067DC-AE62-0769-EE3B-617F18CED376}"/>
              </a:ext>
            </a:extLst>
          </p:cNvPr>
          <p:cNvSpPr/>
          <p:nvPr/>
        </p:nvSpPr>
        <p:spPr>
          <a:xfrm>
            <a:off x="6356807" y="2398946"/>
            <a:ext cx="5421630" cy="990600"/>
          </a:xfrm>
          <a:custGeom>
            <a:avLst/>
            <a:gdLst/>
            <a:ahLst/>
            <a:cxnLst/>
            <a:rect l="l" t="t" r="r" b="b"/>
            <a:pathLst>
              <a:path w="5421630" h="990600">
                <a:moveTo>
                  <a:pt x="71996" y="0"/>
                </a:move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lnTo>
                  <a:pt x="71996" y="0"/>
                </a:lnTo>
                <a:close/>
              </a:path>
            </a:pathLst>
          </a:custGeom>
          <a:ln w="12699">
            <a:solidFill>
              <a:srgbClr val="00B9F1"/>
            </a:solidFill>
            <a:prstDash val="solid"/>
          </a:ln>
        </p:spPr>
        <p:txBody>
          <a:bodyPr wrap="square" lIns="0" tIns="0" rIns="0" bIns="0" rtlCol="0">
            <a:prstTxWarp prst="textNoShape">
              <a:avLst/>
            </a:prstTxWarp>
            <a:noAutofit/>
          </a:bodyPr>
          <a:lstStyle/>
          <a:p>
            <a:endParaRPr lang="da-DK"/>
          </a:p>
        </p:txBody>
      </p:sp>
      <p:sp>
        <p:nvSpPr>
          <p:cNvPr id="138" name="Graphic 927">
            <a:extLst>
              <a:ext uri="{FF2B5EF4-FFF2-40B4-BE49-F238E27FC236}">
                <a16:creationId xmlns:a16="http://schemas.microsoft.com/office/drawing/2014/main" xmlns="" id="{088796EA-1EBF-933F-D016-01EAC2A6C055}"/>
              </a:ext>
            </a:extLst>
          </p:cNvPr>
          <p:cNvSpPr/>
          <p:nvPr/>
        </p:nvSpPr>
        <p:spPr>
          <a:xfrm>
            <a:off x="6547307" y="2239634"/>
            <a:ext cx="1052195" cy="235585"/>
          </a:xfrm>
          <a:custGeom>
            <a:avLst/>
            <a:gdLst/>
            <a:ahLst/>
            <a:cxnLst/>
            <a:rect l="l" t="t" r="r" b="b"/>
            <a:pathLst>
              <a:path w="1052195" h="235585">
                <a:moveTo>
                  <a:pt x="980046" y="0"/>
                </a:moveTo>
                <a:lnTo>
                  <a:pt x="71996" y="0"/>
                </a:lnTo>
                <a:lnTo>
                  <a:pt x="43971" y="5657"/>
                </a:lnTo>
                <a:lnTo>
                  <a:pt x="21086" y="21086"/>
                </a:lnTo>
                <a:lnTo>
                  <a:pt x="5657" y="43971"/>
                </a:lnTo>
                <a:lnTo>
                  <a:pt x="0" y="71996"/>
                </a:lnTo>
                <a:lnTo>
                  <a:pt x="0" y="163499"/>
                </a:lnTo>
                <a:lnTo>
                  <a:pt x="5657" y="191524"/>
                </a:lnTo>
                <a:lnTo>
                  <a:pt x="21086" y="214409"/>
                </a:lnTo>
                <a:lnTo>
                  <a:pt x="43971" y="229838"/>
                </a:lnTo>
                <a:lnTo>
                  <a:pt x="71996" y="235496"/>
                </a:lnTo>
                <a:lnTo>
                  <a:pt x="980046" y="235496"/>
                </a:lnTo>
                <a:lnTo>
                  <a:pt x="1008071" y="229838"/>
                </a:lnTo>
                <a:lnTo>
                  <a:pt x="1030955" y="214409"/>
                </a:lnTo>
                <a:lnTo>
                  <a:pt x="1046384" y="191524"/>
                </a:lnTo>
                <a:lnTo>
                  <a:pt x="1052042" y="163499"/>
                </a:lnTo>
                <a:lnTo>
                  <a:pt x="1052042" y="71996"/>
                </a:lnTo>
                <a:lnTo>
                  <a:pt x="1046384" y="43971"/>
                </a:lnTo>
                <a:lnTo>
                  <a:pt x="1030955" y="21086"/>
                </a:lnTo>
                <a:lnTo>
                  <a:pt x="1008071" y="5657"/>
                </a:lnTo>
                <a:lnTo>
                  <a:pt x="980046" y="0"/>
                </a:lnTo>
                <a:close/>
              </a:path>
            </a:pathLst>
          </a:custGeom>
          <a:solidFill>
            <a:srgbClr val="00B9F1"/>
          </a:solidFill>
        </p:spPr>
        <p:txBody>
          <a:bodyPr wrap="square" lIns="0" tIns="0" rIns="0" bIns="0" rtlCol="0">
            <a:prstTxWarp prst="textNoShape">
              <a:avLst/>
            </a:prstTxWarp>
            <a:noAutofit/>
          </a:bodyPr>
          <a:lstStyle/>
          <a:p>
            <a:endParaRPr lang="da-DK" dirty="0"/>
          </a:p>
        </p:txBody>
      </p:sp>
      <p:sp>
        <p:nvSpPr>
          <p:cNvPr id="140" name="Graphic 937">
            <a:extLst>
              <a:ext uri="{FF2B5EF4-FFF2-40B4-BE49-F238E27FC236}">
                <a16:creationId xmlns:a16="http://schemas.microsoft.com/office/drawing/2014/main" xmlns="" id="{6636F75C-6635-D77A-6D20-924A5239129D}"/>
              </a:ext>
            </a:extLst>
          </p:cNvPr>
          <p:cNvSpPr/>
          <p:nvPr/>
        </p:nvSpPr>
        <p:spPr>
          <a:xfrm>
            <a:off x="6433007" y="2634531"/>
            <a:ext cx="601980" cy="572135"/>
          </a:xfrm>
          <a:custGeom>
            <a:avLst/>
            <a:gdLst/>
            <a:ahLst/>
            <a:cxnLst/>
            <a:rect l="l" t="t" r="r" b="b"/>
            <a:pathLst>
              <a:path w="601980" h="572135">
                <a:moveTo>
                  <a:pt x="81051" y="279222"/>
                </a:moveTo>
                <a:lnTo>
                  <a:pt x="80238" y="279806"/>
                </a:lnTo>
                <a:lnTo>
                  <a:pt x="79667" y="280492"/>
                </a:lnTo>
                <a:lnTo>
                  <a:pt x="81051" y="279222"/>
                </a:lnTo>
                <a:close/>
              </a:path>
              <a:path w="601980" h="572135">
                <a:moveTo>
                  <a:pt x="117538" y="439204"/>
                </a:moveTo>
                <a:close/>
              </a:path>
              <a:path w="601980" h="572135">
                <a:moveTo>
                  <a:pt x="117716" y="440512"/>
                </a:moveTo>
                <a:lnTo>
                  <a:pt x="117665" y="439851"/>
                </a:lnTo>
                <a:lnTo>
                  <a:pt x="117563" y="440512"/>
                </a:lnTo>
                <a:lnTo>
                  <a:pt x="117716" y="440512"/>
                </a:lnTo>
                <a:close/>
              </a:path>
              <a:path w="601980" h="572135">
                <a:moveTo>
                  <a:pt x="117919" y="443928"/>
                </a:moveTo>
                <a:lnTo>
                  <a:pt x="117843" y="443801"/>
                </a:lnTo>
                <a:lnTo>
                  <a:pt x="117919" y="443928"/>
                </a:lnTo>
                <a:close/>
              </a:path>
              <a:path w="601980" h="572135">
                <a:moveTo>
                  <a:pt x="117919" y="443865"/>
                </a:moveTo>
                <a:lnTo>
                  <a:pt x="117868" y="442874"/>
                </a:lnTo>
                <a:lnTo>
                  <a:pt x="117576" y="442201"/>
                </a:lnTo>
                <a:lnTo>
                  <a:pt x="117627" y="443052"/>
                </a:lnTo>
                <a:lnTo>
                  <a:pt x="117741" y="443547"/>
                </a:lnTo>
                <a:lnTo>
                  <a:pt x="117843" y="443801"/>
                </a:lnTo>
                <a:close/>
              </a:path>
              <a:path w="601980" h="572135">
                <a:moveTo>
                  <a:pt x="119659" y="435432"/>
                </a:moveTo>
                <a:lnTo>
                  <a:pt x="118910" y="436702"/>
                </a:lnTo>
                <a:lnTo>
                  <a:pt x="119659" y="435432"/>
                </a:lnTo>
                <a:close/>
              </a:path>
              <a:path w="601980" h="572135">
                <a:moveTo>
                  <a:pt x="121158" y="432892"/>
                </a:moveTo>
                <a:lnTo>
                  <a:pt x="119659" y="435432"/>
                </a:lnTo>
                <a:lnTo>
                  <a:pt x="119926" y="435432"/>
                </a:lnTo>
                <a:lnTo>
                  <a:pt x="121158" y="432892"/>
                </a:lnTo>
                <a:close/>
              </a:path>
              <a:path w="601980" h="572135">
                <a:moveTo>
                  <a:pt x="195884" y="370662"/>
                </a:moveTo>
                <a:lnTo>
                  <a:pt x="194271" y="369392"/>
                </a:lnTo>
                <a:lnTo>
                  <a:pt x="194094" y="369277"/>
                </a:lnTo>
                <a:lnTo>
                  <a:pt x="195884" y="370662"/>
                </a:lnTo>
                <a:close/>
              </a:path>
              <a:path w="601980" h="572135">
                <a:moveTo>
                  <a:pt x="199263" y="372719"/>
                </a:moveTo>
                <a:lnTo>
                  <a:pt x="199136" y="372389"/>
                </a:lnTo>
                <a:lnTo>
                  <a:pt x="199148" y="372846"/>
                </a:lnTo>
                <a:lnTo>
                  <a:pt x="199263" y="372719"/>
                </a:lnTo>
                <a:close/>
              </a:path>
              <a:path w="601980" h="572135">
                <a:moveTo>
                  <a:pt x="199351" y="372618"/>
                </a:moveTo>
                <a:lnTo>
                  <a:pt x="199237" y="373037"/>
                </a:lnTo>
                <a:lnTo>
                  <a:pt x="199339" y="372910"/>
                </a:lnTo>
                <a:lnTo>
                  <a:pt x="199351" y="372618"/>
                </a:lnTo>
                <a:close/>
              </a:path>
              <a:path w="601980" h="572135">
                <a:moveTo>
                  <a:pt x="199440" y="372986"/>
                </a:moveTo>
                <a:lnTo>
                  <a:pt x="199313" y="373202"/>
                </a:lnTo>
                <a:lnTo>
                  <a:pt x="199390" y="373392"/>
                </a:lnTo>
                <a:lnTo>
                  <a:pt x="199440" y="372986"/>
                </a:lnTo>
                <a:close/>
              </a:path>
              <a:path w="601980" h="572135">
                <a:moveTo>
                  <a:pt x="199440" y="372783"/>
                </a:moveTo>
                <a:lnTo>
                  <a:pt x="199263" y="373113"/>
                </a:lnTo>
                <a:lnTo>
                  <a:pt x="199440" y="372783"/>
                </a:lnTo>
                <a:close/>
              </a:path>
              <a:path w="601980" h="572135">
                <a:moveTo>
                  <a:pt x="199542" y="372910"/>
                </a:moveTo>
                <a:lnTo>
                  <a:pt x="199428" y="373202"/>
                </a:lnTo>
                <a:lnTo>
                  <a:pt x="199415" y="373380"/>
                </a:lnTo>
                <a:lnTo>
                  <a:pt x="199542" y="373202"/>
                </a:lnTo>
                <a:lnTo>
                  <a:pt x="199542" y="372910"/>
                </a:lnTo>
                <a:close/>
              </a:path>
              <a:path w="601980" h="572135">
                <a:moveTo>
                  <a:pt x="199567" y="373291"/>
                </a:moveTo>
                <a:lnTo>
                  <a:pt x="199428" y="373468"/>
                </a:lnTo>
                <a:lnTo>
                  <a:pt x="199555" y="373380"/>
                </a:lnTo>
                <a:close/>
              </a:path>
              <a:path w="601980" h="572135">
                <a:moveTo>
                  <a:pt x="199580" y="373341"/>
                </a:moveTo>
                <a:lnTo>
                  <a:pt x="199466" y="373532"/>
                </a:lnTo>
                <a:lnTo>
                  <a:pt x="199567" y="373659"/>
                </a:lnTo>
                <a:lnTo>
                  <a:pt x="199580" y="373341"/>
                </a:lnTo>
                <a:close/>
              </a:path>
              <a:path w="601980" h="572135">
                <a:moveTo>
                  <a:pt x="199821" y="372706"/>
                </a:moveTo>
                <a:lnTo>
                  <a:pt x="199618" y="372910"/>
                </a:lnTo>
                <a:lnTo>
                  <a:pt x="199732" y="373037"/>
                </a:lnTo>
                <a:lnTo>
                  <a:pt x="199821" y="372706"/>
                </a:lnTo>
                <a:close/>
              </a:path>
              <a:path w="601980" h="572135">
                <a:moveTo>
                  <a:pt x="225945" y="377012"/>
                </a:moveTo>
                <a:lnTo>
                  <a:pt x="191528" y="377012"/>
                </a:lnTo>
                <a:lnTo>
                  <a:pt x="190347" y="377012"/>
                </a:lnTo>
                <a:lnTo>
                  <a:pt x="180581" y="380822"/>
                </a:lnTo>
                <a:lnTo>
                  <a:pt x="162140" y="388442"/>
                </a:lnTo>
                <a:lnTo>
                  <a:pt x="143560" y="393522"/>
                </a:lnTo>
                <a:lnTo>
                  <a:pt x="134747" y="397332"/>
                </a:lnTo>
                <a:lnTo>
                  <a:pt x="125907" y="399872"/>
                </a:lnTo>
                <a:lnTo>
                  <a:pt x="117449" y="403644"/>
                </a:lnTo>
                <a:lnTo>
                  <a:pt x="117449" y="443052"/>
                </a:lnTo>
                <a:lnTo>
                  <a:pt x="117449" y="443725"/>
                </a:lnTo>
                <a:lnTo>
                  <a:pt x="117373" y="443369"/>
                </a:lnTo>
                <a:lnTo>
                  <a:pt x="117449" y="443725"/>
                </a:lnTo>
                <a:lnTo>
                  <a:pt x="117449" y="443052"/>
                </a:lnTo>
                <a:lnTo>
                  <a:pt x="117424" y="443395"/>
                </a:lnTo>
                <a:lnTo>
                  <a:pt x="117335" y="443052"/>
                </a:lnTo>
                <a:lnTo>
                  <a:pt x="117449" y="403644"/>
                </a:lnTo>
                <a:lnTo>
                  <a:pt x="90690" y="440270"/>
                </a:lnTo>
                <a:lnTo>
                  <a:pt x="90601" y="442201"/>
                </a:lnTo>
                <a:lnTo>
                  <a:pt x="92595" y="451942"/>
                </a:lnTo>
                <a:lnTo>
                  <a:pt x="97358" y="460832"/>
                </a:lnTo>
                <a:lnTo>
                  <a:pt x="104152" y="468452"/>
                </a:lnTo>
                <a:lnTo>
                  <a:pt x="112369" y="473532"/>
                </a:lnTo>
                <a:lnTo>
                  <a:pt x="120357" y="478612"/>
                </a:lnTo>
                <a:lnTo>
                  <a:pt x="128562" y="483692"/>
                </a:lnTo>
                <a:lnTo>
                  <a:pt x="151015" y="493852"/>
                </a:lnTo>
                <a:lnTo>
                  <a:pt x="168935" y="501472"/>
                </a:lnTo>
                <a:lnTo>
                  <a:pt x="177342" y="501472"/>
                </a:lnTo>
                <a:lnTo>
                  <a:pt x="184124" y="488772"/>
                </a:lnTo>
                <a:lnTo>
                  <a:pt x="183032" y="478612"/>
                </a:lnTo>
                <a:lnTo>
                  <a:pt x="176149" y="476072"/>
                </a:lnTo>
                <a:lnTo>
                  <a:pt x="166103" y="470992"/>
                </a:lnTo>
                <a:lnTo>
                  <a:pt x="156108" y="467182"/>
                </a:lnTo>
                <a:lnTo>
                  <a:pt x="136461" y="457022"/>
                </a:lnTo>
                <a:lnTo>
                  <a:pt x="133527" y="454482"/>
                </a:lnTo>
                <a:lnTo>
                  <a:pt x="130606" y="453212"/>
                </a:lnTo>
                <a:lnTo>
                  <a:pt x="125412" y="450672"/>
                </a:lnTo>
                <a:lnTo>
                  <a:pt x="123710" y="449402"/>
                </a:lnTo>
                <a:lnTo>
                  <a:pt x="123151" y="448132"/>
                </a:lnTo>
                <a:lnTo>
                  <a:pt x="121742" y="447598"/>
                </a:lnTo>
                <a:lnTo>
                  <a:pt x="121069" y="446862"/>
                </a:lnTo>
                <a:lnTo>
                  <a:pt x="119735" y="445592"/>
                </a:lnTo>
                <a:lnTo>
                  <a:pt x="119545" y="445414"/>
                </a:lnTo>
                <a:lnTo>
                  <a:pt x="119545" y="445592"/>
                </a:lnTo>
                <a:lnTo>
                  <a:pt x="119291" y="445592"/>
                </a:lnTo>
                <a:lnTo>
                  <a:pt x="119037" y="445084"/>
                </a:lnTo>
                <a:lnTo>
                  <a:pt x="119545" y="445592"/>
                </a:lnTo>
                <a:lnTo>
                  <a:pt x="119545" y="445414"/>
                </a:lnTo>
                <a:lnTo>
                  <a:pt x="118910" y="444804"/>
                </a:lnTo>
                <a:lnTo>
                  <a:pt x="118059" y="443052"/>
                </a:lnTo>
                <a:lnTo>
                  <a:pt x="117970" y="443928"/>
                </a:lnTo>
                <a:lnTo>
                  <a:pt x="117906" y="444322"/>
                </a:lnTo>
                <a:lnTo>
                  <a:pt x="117792" y="443801"/>
                </a:lnTo>
                <a:lnTo>
                  <a:pt x="117627" y="443052"/>
                </a:lnTo>
                <a:lnTo>
                  <a:pt x="117614" y="443585"/>
                </a:lnTo>
                <a:lnTo>
                  <a:pt x="117576" y="444322"/>
                </a:lnTo>
                <a:lnTo>
                  <a:pt x="117551" y="443547"/>
                </a:lnTo>
                <a:lnTo>
                  <a:pt x="117589" y="443052"/>
                </a:lnTo>
                <a:lnTo>
                  <a:pt x="117589" y="442874"/>
                </a:lnTo>
                <a:lnTo>
                  <a:pt x="117576" y="442201"/>
                </a:lnTo>
                <a:lnTo>
                  <a:pt x="117563" y="440512"/>
                </a:lnTo>
                <a:lnTo>
                  <a:pt x="117525" y="437972"/>
                </a:lnTo>
                <a:lnTo>
                  <a:pt x="117602" y="439026"/>
                </a:lnTo>
                <a:lnTo>
                  <a:pt x="117665" y="439851"/>
                </a:lnTo>
                <a:lnTo>
                  <a:pt x="117830" y="439242"/>
                </a:lnTo>
                <a:lnTo>
                  <a:pt x="117957" y="439242"/>
                </a:lnTo>
                <a:lnTo>
                  <a:pt x="118275" y="438213"/>
                </a:lnTo>
                <a:lnTo>
                  <a:pt x="118440" y="437972"/>
                </a:lnTo>
                <a:lnTo>
                  <a:pt x="119329" y="435432"/>
                </a:lnTo>
                <a:lnTo>
                  <a:pt x="119621" y="435432"/>
                </a:lnTo>
                <a:lnTo>
                  <a:pt x="121018" y="432892"/>
                </a:lnTo>
                <a:lnTo>
                  <a:pt x="121158" y="432892"/>
                </a:lnTo>
                <a:lnTo>
                  <a:pt x="122212" y="432892"/>
                </a:lnTo>
                <a:lnTo>
                  <a:pt x="123139" y="431622"/>
                </a:lnTo>
                <a:lnTo>
                  <a:pt x="124815" y="430352"/>
                </a:lnTo>
                <a:lnTo>
                  <a:pt x="122161" y="431622"/>
                </a:lnTo>
                <a:lnTo>
                  <a:pt x="124079" y="430352"/>
                </a:lnTo>
                <a:lnTo>
                  <a:pt x="125818" y="429082"/>
                </a:lnTo>
                <a:lnTo>
                  <a:pt x="127266" y="429082"/>
                </a:lnTo>
                <a:lnTo>
                  <a:pt x="129501" y="427812"/>
                </a:lnTo>
                <a:lnTo>
                  <a:pt x="131419" y="426542"/>
                </a:lnTo>
                <a:lnTo>
                  <a:pt x="132359" y="426542"/>
                </a:lnTo>
                <a:lnTo>
                  <a:pt x="135915" y="425272"/>
                </a:lnTo>
                <a:lnTo>
                  <a:pt x="146100" y="421462"/>
                </a:lnTo>
                <a:lnTo>
                  <a:pt x="166547" y="415112"/>
                </a:lnTo>
                <a:lnTo>
                  <a:pt x="176720" y="411302"/>
                </a:lnTo>
                <a:lnTo>
                  <a:pt x="191033" y="406222"/>
                </a:lnTo>
                <a:lnTo>
                  <a:pt x="205701" y="399872"/>
                </a:lnTo>
                <a:lnTo>
                  <a:pt x="213525" y="397332"/>
                </a:lnTo>
                <a:lnTo>
                  <a:pt x="219036" y="390982"/>
                </a:lnTo>
                <a:lnTo>
                  <a:pt x="223024" y="385902"/>
                </a:lnTo>
                <a:lnTo>
                  <a:pt x="225640" y="379552"/>
                </a:lnTo>
                <a:lnTo>
                  <a:pt x="225945" y="377012"/>
                </a:lnTo>
                <a:close/>
              </a:path>
              <a:path w="601980" h="572135">
                <a:moveTo>
                  <a:pt x="287896" y="212369"/>
                </a:moveTo>
                <a:lnTo>
                  <a:pt x="287756" y="212483"/>
                </a:lnTo>
                <a:lnTo>
                  <a:pt x="287528" y="213004"/>
                </a:lnTo>
                <a:lnTo>
                  <a:pt x="287896" y="212369"/>
                </a:lnTo>
                <a:close/>
              </a:path>
              <a:path w="601980" h="572135">
                <a:moveTo>
                  <a:pt x="288226" y="212102"/>
                </a:moveTo>
                <a:lnTo>
                  <a:pt x="287934" y="212293"/>
                </a:lnTo>
                <a:lnTo>
                  <a:pt x="288226" y="212128"/>
                </a:lnTo>
                <a:close/>
              </a:path>
              <a:path w="601980" h="572135">
                <a:moveTo>
                  <a:pt x="288340" y="212039"/>
                </a:moveTo>
                <a:lnTo>
                  <a:pt x="288112" y="212458"/>
                </a:lnTo>
                <a:lnTo>
                  <a:pt x="288239" y="212293"/>
                </a:lnTo>
                <a:lnTo>
                  <a:pt x="288340" y="212039"/>
                </a:lnTo>
                <a:close/>
              </a:path>
              <a:path w="601980" h="572135">
                <a:moveTo>
                  <a:pt x="288391" y="211912"/>
                </a:moveTo>
                <a:lnTo>
                  <a:pt x="288226" y="212102"/>
                </a:lnTo>
                <a:lnTo>
                  <a:pt x="288353" y="212001"/>
                </a:lnTo>
                <a:close/>
              </a:path>
              <a:path w="601980" h="572135">
                <a:moveTo>
                  <a:pt x="288404" y="211505"/>
                </a:moveTo>
                <a:lnTo>
                  <a:pt x="288290" y="211670"/>
                </a:lnTo>
                <a:lnTo>
                  <a:pt x="288315" y="211175"/>
                </a:lnTo>
                <a:lnTo>
                  <a:pt x="288213" y="211404"/>
                </a:lnTo>
                <a:lnTo>
                  <a:pt x="288277" y="211061"/>
                </a:lnTo>
                <a:lnTo>
                  <a:pt x="287858" y="211912"/>
                </a:lnTo>
                <a:lnTo>
                  <a:pt x="287997" y="211912"/>
                </a:lnTo>
                <a:lnTo>
                  <a:pt x="287794" y="212394"/>
                </a:lnTo>
                <a:lnTo>
                  <a:pt x="287934" y="212293"/>
                </a:lnTo>
                <a:lnTo>
                  <a:pt x="288112" y="211912"/>
                </a:lnTo>
                <a:lnTo>
                  <a:pt x="288290" y="211912"/>
                </a:lnTo>
                <a:lnTo>
                  <a:pt x="288404" y="211505"/>
                </a:lnTo>
                <a:close/>
              </a:path>
              <a:path w="601980" h="572135">
                <a:moveTo>
                  <a:pt x="288544" y="211315"/>
                </a:moveTo>
                <a:lnTo>
                  <a:pt x="288429" y="211480"/>
                </a:lnTo>
                <a:lnTo>
                  <a:pt x="288544" y="211315"/>
                </a:lnTo>
                <a:close/>
              </a:path>
              <a:path w="601980" h="572135">
                <a:moveTo>
                  <a:pt x="288582" y="211251"/>
                </a:moveTo>
                <a:lnTo>
                  <a:pt x="288480" y="211670"/>
                </a:lnTo>
                <a:lnTo>
                  <a:pt x="288582" y="211429"/>
                </a:lnTo>
                <a:lnTo>
                  <a:pt x="288582" y="211251"/>
                </a:lnTo>
                <a:close/>
              </a:path>
              <a:path w="601980" h="572135">
                <a:moveTo>
                  <a:pt x="288785" y="210324"/>
                </a:moveTo>
                <a:lnTo>
                  <a:pt x="288696" y="210642"/>
                </a:lnTo>
                <a:lnTo>
                  <a:pt x="288658" y="211150"/>
                </a:lnTo>
                <a:lnTo>
                  <a:pt x="288772" y="210934"/>
                </a:lnTo>
                <a:lnTo>
                  <a:pt x="288785" y="210324"/>
                </a:lnTo>
                <a:close/>
              </a:path>
              <a:path w="601980" h="572135">
                <a:moveTo>
                  <a:pt x="288975" y="211531"/>
                </a:moveTo>
                <a:lnTo>
                  <a:pt x="288874" y="210858"/>
                </a:lnTo>
                <a:lnTo>
                  <a:pt x="288734" y="211048"/>
                </a:lnTo>
                <a:lnTo>
                  <a:pt x="288709" y="211201"/>
                </a:lnTo>
                <a:lnTo>
                  <a:pt x="288975" y="211531"/>
                </a:lnTo>
                <a:close/>
              </a:path>
              <a:path w="601980" h="572135">
                <a:moveTo>
                  <a:pt x="315531" y="210642"/>
                </a:moveTo>
                <a:lnTo>
                  <a:pt x="314858" y="206832"/>
                </a:lnTo>
                <a:lnTo>
                  <a:pt x="313969" y="201752"/>
                </a:lnTo>
                <a:lnTo>
                  <a:pt x="309943" y="194132"/>
                </a:lnTo>
                <a:lnTo>
                  <a:pt x="304190" y="186512"/>
                </a:lnTo>
                <a:lnTo>
                  <a:pt x="297421" y="181432"/>
                </a:lnTo>
                <a:lnTo>
                  <a:pt x="291922" y="176352"/>
                </a:lnTo>
                <a:lnTo>
                  <a:pt x="287121" y="175628"/>
                </a:lnTo>
                <a:lnTo>
                  <a:pt x="287121" y="208051"/>
                </a:lnTo>
                <a:lnTo>
                  <a:pt x="286219" y="206832"/>
                </a:lnTo>
                <a:lnTo>
                  <a:pt x="286486" y="206832"/>
                </a:lnTo>
                <a:lnTo>
                  <a:pt x="287121" y="208051"/>
                </a:lnTo>
                <a:lnTo>
                  <a:pt x="287121" y="175628"/>
                </a:lnTo>
                <a:lnTo>
                  <a:pt x="283603" y="175082"/>
                </a:lnTo>
                <a:lnTo>
                  <a:pt x="273786" y="186512"/>
                </a:lnTo>
                <a:lnTo>
                  <a:pt x="272427" y="195402"/>
                </a:lnTo>
                <a:lnTo>
                  <a:pt x="280301" y="201752"/>
                </a:lnTo>
                <a:lnTo>
                  <a:pt x="282257" y="203022"/>
                </a:lnTo>
                <a:lnTo>
                  <a:pt x="284949" y="205562"/>
                </a:lnTo>
                <a:lnTo>
                  <a:pt x="285724" y="206832"/>
                </a:lnTo>
                <a:lnTo>
                  <a:pt x="287451" y="208673"/>
                </a:lnTo>
                <a:lnTo>
                  <a:pt x="287820" y="209372"/>
                </a:lnTo>
                <a:lnTo>
                  <a:pt x="288099" y="210642"/>
                </a:lnTo>
                <a:lnTo>
                  <a:pt x="287769" y="210642"/>
                </a:lnTo>
                <a:lnTo>
                  <a:pt x="288264" y="211010"/>
                </a:lnTo>
                <a:lnTo>
                  <a:pt x="288150" y="210693"/>
                </a:lnTo>
                <a:lnTo>
                  <a:pt x="288366" y="210883"/>
                </a:lnTo>
                <a:lnTo>
                  <a:pt x="288455" y="210642"/>
                </a:lnTo>
                <a:lnTo>
                  <a:pt x="288442" y="210883"/>
                </a:lnTo>
                <a:lnTo>
                  <a:pt x="288544" y="210642"/>
                </a:lnTo>
                <a:lnTo>
                  <a:pt x="288582" y="210972"/>
                </a:lnTo>
                <a:lnTo>
                  <a:pt x="288696" y="210642"/>
                </a:lnTo>
                <a:lnTo>
                  <a:pt x="288747" y="210083"/>
                </a:lnTo>
                <a:lnTo>
                  <a:pt x="288632" y="210324"/>
                </a:lnTo>
                <a:lnTo>
                  <a:pt x="288645" y="209372"/>
                </a:lnTo>
                <a:lnTo>
                  <a:pt x="288747" y="210083"/>
                </a:lnTo>
                <a:lnTo>
                  <a:pt x="289090" y="209372"/>
                </a:lnTo>
                <a:lnTo>
                  <a:pt x="288874" y="210083"/>
                </a:lnTo>
                <a:lnTo>
                  <a:pt x="288848" y="210743"/>
                </a:lnTo>
                <a:lnTo>
                  <a:pt x="289013" y="210642"/>
                </a:lnTo>
                <a:lnTo>
                  <a:pt x="288963" y="211442"/>
                </a:lnTo>
                <a:lnTo>
                  <a:pt x="289483" y="211912"/>
                </a:lnTo>
                <a:lnTo>
                  <a:pt x="288975" y="211531"/>
                </a:lnTo>
                <a:lnTo>
                  <a:pt x="288632" y="211289"/>
                </a:lnTo>
                <a:lnTo>
                  <a:pt x="288645" y="212102"/>
                </a:lnTo>
                <a:lnTo>
                  <a:pt x="288290" y="212293"/>
                </a:lnTo>
                <a:lnTo>
                  <a:pt x="288163" y="212483"/>
                </a:lnTo>
                <a:lnTo>
                  <a:pt x="287883" y="213182"/>
                </a:lnTo>
                <a:lnTo>
                  <a:pt x="288112" y="212458"/>
                </a:lnTo>
                <a:lnTo>
                  <a:pt x="287642" y="212902"/>
                </a:lnTo>
                <a:lnTo>
                  <a:pt x="286905" y="214452"/>
                </a:lnTo>
                <a:lnTo>
                  <a:pt x="287451" y="213182"/>
                </a:lnTo>
                <a:lnTo>
                  <a:pt x="287528" y="213004"/>
                </a:lnTo>
                <a:lnTo>
                  <a:pt x="287337" y="213182"/>
                </a:lnTo>
                <a:lnTo>
                  <a:pt x="286829" y="213182"/>
                </a:lnTo>
                <a:lnTo>
                  <a:pt x="287756" y="212483"/>
                </a:lnTo>
                <a:lnTo>
                  <a:pt x="282879" y="215722"/>
                </a:lnTo>
                <a:lnTo>
                  <a:pt x="280670" y="216992"/>
                </a:lnTo>
                <a:lnTo>
                  <a:pt x="279946" y="216992"/>
                </a:lnTo>
                <a:lnTo>
                  <a:pt x="278269" y="218262"/>
                </a:lnTo>
                <a:lnTo>
                  <a:pt x="272808" y="219532"/>
                </a:lnTo>
                <a:lnTo>
                  <a:pt x="266915" y="222072"/>
                </a:lnTo>
                <a:lnTo>
                  <a:pt x="258013" y="223342"/>
                </a:lnTo>
                <a:lnTo>
                  <a:pt x="249021" y="225882"/>
                </a:lnTo>
                <a:lnTo>
                  <a:pt x="239966" y="227152"/>
                </a:lnTo>
                <a:lnTo>
                  <a:pt x="230860" y="229692"/>
                </a:lnTo>
                <a:lnTo>
                  <a:pt x="224866" y="229692"/>
                </a:lnTo>
                <a:lnTo>
                  <a:pt x="217919" y="230962"/>
                </a:lnTo>
                <a:lnTo>
                  <a:pt x="208673" y="232232"/>
                </a:lnTo>
                <a:lnTo>
                  <a:pt x="196316" y="232232"/>
                </a:lnTo>
                <a:lnTo>
                  <a:pt x="157594" y="236042"/>
                </a:lnTo>
                <a:lnTo>
                  <a:pt x="138252" y="237312"/>
                </a:lnTo>
                <a:lnTo>
                  <a:pt x="100152" y="242392"/>
                </a:lnTo>
                <a:lnTo>
                  <a:pt x="82080" y="248742"/>
                </a:lnTo>
                <a:lnTo>
                  <a:pt x="73012" y="253695"/>
                </a:lnTo>
                <a:lnTo>
                  <a:pt x="73012" y="287375"/>
                </a:lnTo>
                <a:lnTo>
                  <a:pt x="72948" y="287604"/>
                </a:lnTo>
                <a:lnTo>
                  <a:pt x="72999" y="287350"/>
                </a:lnTo>
                <a:lnTo>
                  <a:pt x="73012" y="253695"/>
                </a:lnTo>
                <a:lnTo>
                  <a:pt x="71615" y="254457"/>
                </a:lnTo>
                <a:lnTo>
                  <a:pt x="71615" y="285572"/>
                </a:lnTo>
                <a:lnTo>
                  <a:pt x="71462" y="285457"/>
                </a:lnTo>
                <a:lnTo>
                  <a:pt x="71615" y="285572"/>
                </a:lnTo>
                <a:lnTo>
                  <a:pt x="71615" y="254457"/>
                </a:lnTo>
                <a:lnTo>
                  <a:pt x="71323" y="254622"/>
                </a:lnTo>
                <a:lnTo>
                  <a:pt x="71323" y="293192"/>
                </a:lnTo>
                <a:lnTo>
                  <a:pt x="70142" y="284403"/>
                </a:lnTo>
                <a:lnTo>
                  <a:pt x="70777" y="284911"/>
                </a:lnTo>
                <a:lnTo>
                  <a:pt x="70662" y="284454"/>
                </a:lnTo>
                <a:lnTo>
                  <a:pt x="70777" y="284911"/>
                </a:lnTo>
                <a:lnTo>
                  <a:pt x="70154" y="284403"/>
                </a:lnTo>
                <a:lnTo>
                  <a:pt x="71323" y="293192"/>
                </a:lnTo>
                <a:lnTo>
                  <a:pt x="71323" y="254622"/>
                </a:lnTo>
                <a:lnTo>
                  <a:pt x="65786" y="257632"/>
                </a:lnTo>
                <a:lnTo>
                  <a:pt x="52285" y="270332"/>
                </a:lnTo>
                <a:lnTo>
                  <a:pt x="48691" y="275412"/>
                </a:lnTo>
                <a:lnTo>
                  <a:pt x="45847" y="281762"/>
                </a:lnTo>
                <a:lnTo>
                  <a:pt x="43967" y="295732"/>
                </a:lnTo>
                <a:lnTo>
                  <a:pt x="50596" y="303352"/>
                </a:lnTo>
                <a:lnTo>
                  <a:pt x="88011" y="324942"/>
                </a:lnTo>
                <a:lnTo>
                  <a:pt x="135470" y="340182"/>
                </a:lnTo>
                <a:lnTo>
                  <a:pt x="151180" y="346532"/>
                </a:lnTo>
                <a:lnTo>
                  <a:pt x="153746" y="347802"/>
                </a:lnTo>
                <a:lnTo>
                  <a:pt x="156311" y="347802"/>
                </a:lnTo>
                <a:lnTo>
                  <a:pt x="160896" y="350342"/>
                </a:lnTo>
                <a:lnTo>
                  <a:pt x="158775" y="349072"/>
                </a:lnTo>
                <a:lnTo>
                  <a:pt x="161683" y="350342"/>
                </a:lnTo>
                <a:lnTo>
                  <a:pt x="163195" y="351612"/>
                </a:lnTo>
                <a:lnTo>
                  <a:pt x="169646" y="354152"/>
                </a:lnTo>
                <a:lnTo>
                  <a:pt x="174510" y="356692"/>
                </a:lnTo>
                <a:lnTo>
                  <a:pt x="183972" y="361772"/>
                </a:lnTo>
                <a:lnTo>
                  <a:pt x="188569" y="365582"/>
                </a:lnTo>
                <a:lnTo>
                  <a:pt x="194094" y="369277"/>
                </a:lnTo>
                <a:lnTo>
                  <a:pt x="192608" y="368122"/>
                </a:lnTo>
                <a:lnTo>
                  <a:pt x="195110" y="369392"/>
                </a:lnTo>
                <a:lnTo>
                  <a:pt x="196113" y="370662"/>
                </a:lnTo>
                <a:lnTo>
                  <a:pt x="197967" y="371932"/>
                </a:lnTo>
                <a:lnTo>
                  <a:pt x="198755" y="373202"/>
                </a:lnTo>
                <a:lnTo>
                  <a:pt x="198399" y="373202"/>
                </a:lnTo>
                <a:lnTo>
                  <a:pt x="197739" y="374230"/>
                </a:lnTo>
                <a:lnTo>
                  <a:pt x="199224" y="373468"/>
                </a:lnTo>
                <a:lnTo>
                  <a:pt x="199263" y="373113"/>
                </a:lnTo>
                <a:lnTo>
                  <a:pt x="199136" y="373202"/>
                </a:lnTo>
                <a:lnTo>
                  <a:pt x="199237" y="373037"/>
                </a:lnTo>
                <a:lnTo>
                  <a:pt x="199148" y="372846"/>
                </a:lnTo>
                <a:lnTo>
                  <a:pt x="199059" y="373202"/>
                </a:lnTo>
                <a:lnTo>
                  <a:pt x="199085" y="372910"/>
                </a:lnTo>
                <a:lnTo>
                  <a:pt x="198932" y="372414"/>
                </a:lnTo>
                <a:lnTo>
                  <a:pt x="199097" y="372757"/>
                </a:lnTo>
                <a:lnTo>
                  <a:pt x="199136" y="372389"/>
                </a:lnTo>
                <a:lnTo>
                  <a:pt x="199174" y="371932"/>
                </a:lnTo>
                <a:lnTo>
                  <a:pt x="199237" y="372491"/>
                </a:lnTo>
                <a:lnTo>
                  <a:pt x="199351" y="372618"/>
                </a:lnTo>
                <a:lnTo>
                  <a:pt x="199453" y="371932"/>
                </a:lnTo>
                <a:lnTo>
                  <a:pt x="199567" y="370662"/>
                </a:lnTo>
                <a:lnTo>
                  <a:pt x="199555" y="371792"/>
                </a:lnTo>
                <a:lnTo>
                  <a:pt x="199555" y="372402"/>
                </a:lnTo>
                <a:lnTo>
                  <a:pt x="199555" y="372643"/>
                </a:lnTo>
                <a:lnTo>
                  <a:pt x="199656" y="372503"/>
                </a:lnTo>
                <a:lnTo>
                  <a:pt x="199593" y="372872"/>
                </a:lnTo>
                <a:lnTo>
                  <a:pt x="199834" y="372643"/>
                </a:lnTo>
                <a:lnTo>
                  <a:pt x="199809" y="373113"/>
                </a:lnTo>
                <a:lnTo>
                  <a:pt x="199682" y="373202"/>
                </a:lnTo>
                <a:lnTo>
                  <a:pt x="199593" y="372872"/>
                </a:lnTo>
                <a:lnTo>
                  <a:pt x="199567" y="373291"/>
                </a:lnTo>
                <a:lnTo>
                  <a:pt x="199745" y="373202"/>
                </a:lnTo>
                <a:lnTo>
                  <a:pt x="199707" y="373722"/>
                </a:lnTo>
                <a:lnTo>
                  <a:pt x="201066" y="374472"/>
                </a:lnTo>
                <a:lnTo>
                  <a:pt x="199694" y="373722"/>
                </a:lnTo>
                <a:lnTo>
                  <a:pt x="199567" y="373659"/>
                </a:lnTo>
                <a:lnTo>
                  <a:pt x="199402" y="373557"/>
                </a:lnTo>
                <a:lnTo>
                  <a:pt x="199351" y="374472"/>
                </a:lnTo>
                <a:lnTo>
                  <a:pt x="199364" y="373532"/>
                </a:lnTo>
                <a:lnTo>
                  <a:pt x="199237" y="373468"/>
                </a:lnTo>
                <a:lnTo>
                  <a:pt x="197739" y="374230"/>
                </a:lnTo>
                <a:lnTo>
                  <a:pt x="197243" y="374472"/>
                </a:lnTo>
                <a:lnTo>
                  <a:pt x="196430" y="374472"/>
                </a:lnTo>
                <a:lnTo>
                  <a:pt x="195135" y="375742"/>
                </a:lnTo>
                <a:lnTo>
                  <a:pt x="194589" y="375742"/>
                </a:lnTo>
                <a:lnTo>
                  <a:pt x="193738" y="375742"/>
                </a:lnTo>
                <a:lnTo>
                  <a:pt x="192811" y="376275"/>
                </a:lnTo>
                <a:lnTo>
                  <a:pt x="193294" y="376275"/>
                </a:lnTo>
                <a:lnTo>
                  <a:pt x="226034" y="376275"/>
                </a:lnTo>
                <a:lnTo>
                  <a:pt x="226250" y="374472"/>
                </a:lnTo>
                <a:lnTo>
                  <a:pt x="226542" y="371932"/>
                </a:lnTo>
                <a:lnTo>
                  <a:pt x="226301" y="370662"/>
                </a:lnTo>
                <a:lnTo>
                  <a:pt x="225818" y="368122"/>
                </a:lnTo>
                <a:lnTo>
                  <a:pt x="200088" y="340817"/>
                </a:lnTo>
                <a:lnTo>
                  <a:pt x="200088" y="371805"/>
                </a:lnTo>
                <a:lnTo>
                  <a:pt x="199974" y="372097"/>
                </a:lnTo>
                <a:lnTo>
                  <a:pt x="200050" y="371856"/>
                </a:lnTo>
                <a:lnTo>
                  <a:pt x="200088" y="340817"/>
                </a:lnTo>
                <a:lnTo>
                  <a:pt x="192976" y="336372"/>
                </a:lnTo>
                <a:lnTo>
                  <a:pt x="175577" y="327482"/>
                </a:lnTo>
                <a:lnTo>
                  <a:pt x="157441" y="319862"/>
                </a:lnTo>
                <a:lnTo>
                  <a:pt x="139001" y="313512"/>
                </a:lnTo>
                <a:lnTo>
                  <a:pt x="128676" y="309702"/>
                </a:lnTo>
                <a:lnTo>
                  <a:pt x="118351" y="307162"/>
                </a:lnTo>
                <a:lnTo>
                  <a:pt x="97790" y="299542"/>
                </a:lnTo>
                <a:lnTo>
                  <a:pt x="91414" y="297002"/>
                </a:lnTo>
                <a:lnTo>
                  <a:pt x="89065" y="296405"/>
                </a:lnTo>
                <a:lnTo>
                  <a:pt x="87617" y="295732"/>
                </a:lnTo>
                <a:lnTo>
                  <a:pt x="86652" y="295732"/>
                </a:lnTo>
                <a:lnTo>
                  <a:pt x="84289" y="294462"/>
                </a:lnTo>
                <a:lnTo>
                  <a:pt x="82880" y="294462"/>
                </a:lnTo>
                <a:lnTo>
                  <a:pt x="81445" y="293192"/>
                </a:lnTo>
                <a:lnTo>
                  <a:pt x="79997" y="291922"/>
                </a:lnTo>
                <a:lnTo>
                  <a:pt x="78511" y="291922"/>
                </a:lnTo>
                <a:lnTo>
                  <a:pt x="76682" y="290652"/>
                </a:lnTo>
                <a:lnTo>
                  <a:pt x="75730" y="289382"/>
                </a:lnTo>
                <a:lnTo>
                  <a:pt x="75603" y="289382"/>
                </a:lnTo>
                <a:lnTo>
                  <a:pt x="73672" y="288112"/>
                </a:lnTo>
                <a:lnTo>
                  <a:pt x="73253" y="287642"/>
                </a:lnTo>
                <a:lnTo>
                  <a:pt x="73736" y="286842"/>
                </a:lnTo>
                <a:lnTo>
                  <a:pt x="74650" y="285292"/>
                </a:lnTo>
                <a:lnTo>
                  <a:pt x="74269" y="285572"/>
                </a:lnTo>
                <a:lnTo>
                  <a:pt x="74701" y="285203"/>
                </a:lnTo>
                <a:lnTo>
                  <a:pt x="75234" y="284302"/>
                </a:lnTo>
                <a:lnTo>
                  <a:pt x="75742" y="284302"/>
                </a:lnTo>
                <a:lnTo>
                  <a:pt x="74701" y="285203"/>
                </a:lnTo>
                <a:lnTo>
                  <a:pt x="75984" y="284302"/>
                </a:lnTo>
                <a:lnTo>
                  <a:pt x="77089" y="283032"/>
                </a:lnTo>
                <a:lnTo>
                  <a:pt x="77800" y="281762"/>
                </a:lnTo>
                <a:lnTo>
                  <a:pt x="79286" y="280492"/>
                </a:lnTo>
                <a:lnTo>
                  <a:pt x="80238" y="279806"/>
                </a:lnTo>
                <a:lnTo>
                  <a:pt x="81788" y="277952"/>
                </a:lnTo>
                <a:lnTo>
                  <a:pt x="83705" y="276682"/>
                </a:lnTo>
                <a:lnTo>
                  <a:pt x="85725" y="275412"/>
                </a:lnTo>
                <a:lnTo>
                  <a:pt x="88887" y="274142"/>
                </a:lnTo>
                <a:lnTo>
                  <a:pt x="89039" y="274066"/>
                </a:lnTo>
                <a:lnTo>
                  <a:pt x="92087" y="272872"/>
                </a:lnTo>
                <a:lnTo>
                  <a:pt x="97777" y="270332"/>
                </a:lnTo>
                <a:lnTo>
                  <a:pt x="102857" y="269062"/>
                </a:lnTo>
                <a:lnTo>
                  <a:pt x="112979" y="267792"/>
                </a:lnTo>
                <a:lnTo>
                  <a:pt x="118033" y="266522"/>
                </a:lnTo>
                <a:lnTo>
                  <a:pt x="123926" y="266522"/>
                </a:lnTo>
                <a:lnTo>
                  <a:pt x="126771" y="265252"/>
                </a:lnTo>
                <a:lnTo>
                  <a:pt x="124396" y="266522"/>
                </a:lnTo>
                <a:lnTo>
                  <a:pt x="130975" y="265252"/>
                </a:lnTo>
                <a:lnTo>
                  <a:pt x="136740" y="263982"/>
                </a:lnTo>
                <a:lnTo>
                  <a:pt x="144640" y="263982"/>
                </a:lnTo>
                <a:lnTo>
                  <a:pt x="152552" y="262712"/>
                </a:lnTo>
                <a:lnTo>
                  <a:pt x="160464" y="262712"/>
                </a:lnTo>
                <a:lnTo>
                  <a:pt x="184912" y="260172"/>
                </a:lnTo>
                <a:lnTo>
                  <a:pt x="234391" y="256362"/>
                </a:lnTo>
                <a:lnTo>
                  <a:pt x="280708" y="246202"/>
                </a:lnTo>
                <a:lnTo>
                  <a:pt x="313969" y="220802"/>
                </a:lnTo>
                <a:lnTo>
                  <a:pt x="314363" y="218262"/>
                </a:lnTo>
                <a:lnTo>
                  <a:pt x="314566" y="216992"/>
                </a:lnTo>
                <a:lnTo>
                  <a:pt x="314947" y="214452"/>
                </a:lnTo>
                <a:lnTo>
                  <a:pt x="315150" y="213182"/>
                </a:lnTo>
                <a:lnTo>
                  <a:pt x="315341" y="211912"/>
                </a:lnTo>
                <a:lnTo>
                  <a:pt x="315531" y="210642"/>
                </a:lnTo>
                <a:close/>
              </a:path>
              <a:path w="601980" h="572135">
                <a:moveTo>
                  <a:pt x="399415" y="95935"/>
                </a:moveTo>
                <a:lnTo>
                  <a:pt x="361188" y="59042"/>
                </a:lnTo>
                <a:lnTo>
                  <a:pt x="361188" y="95935"/>
                </a:lnTo>
                <a:lnTo>
                  <a:pt x="301815" y="95935"/>
                </a:lnTo>
                <a:lnTo>
                  <a:pt x="300799" y="41579"/>
                </a:lnTo>
                <a:lnTo>
                  <a:pt x="361188" y="95935"/>
                </a:lnTo>
                <a:lnTo>
                  <a:pt x="361188" y="59042"/>
                </a:lnTo>
                <a:lnTo>
                  <a:pt x="343103" y="41579"/>
                </a:lnTo>
                <a:lnTo>
                  <a:pt x="330835" y="29743"/>
                </a:lnTo>
                <a:lnTo>
                  <a:pt x="300024" y="0"/>
                </a:lnTo>
                <a:lnTo>
                  <a:pt x="0" y="0"/>
                </a:lnTo>
                <a:lnTo>
                  <a:pt x="0" y="572135"/>
                </a:lnTo>
                <a:lnTo>
                  <a:pt x="399415" y="572135"/>
                </a:lnTo>
                <a:lnTo>
                  <a:pt x="399415" y="542391"/>
                </a:lnTo>
                <a:lnTo>
                  <a:pt x="399415" y="411695"/>
                </a:lnTo>
                <a:lnTo>
                  <a:pt x="369671" y="435508"/>
                </a:lnTo>
                <a:lnTo>
                  <a:pt x="369671" y="542391"/>
                </a:lnTo>
                <a:lnTo>
                  <a:pt x="29743" y="542391"/>
                </a:lnTo>
                <a:lnTo>
                  <a:pt x="29743" y="29743"/>
                </a:lnTo>
                <a:lnTo>
                  <a:pt x="270840" y="29743"/>
                </a:lnTo>
                <a:lnTo>
                  <a:pt x="272618" y="125679"/>
                </a:lnTo>
                <a:lnTo>
                  <a:pt x="369671" y="125679"/>
                </a:lnTo>
                <a:lnTo>
                  <a:pt x="369671" y="215480"/>
                </a:lnTo>
                <a:lnTo>
                  <a:pt x="399415" y="185864"/>
                </a:lnTo>
                <a:lnTo>
                  <a:pt x="399415" y="95935"/>
                </a:lnTo>
                <a:close/>
              </a:path>
              <a:path w="601980" h="572135">
                <a:moveTo>
                  <a:pt x="601560" y="162382"/>
                </a:moveTo>
                <a:lnTo>
                  <a:pt x="599744" y="149707"/>
                </a:lnTo>
                <a:lnTo>
                  <a:pt x="595617" y="137617"/>
                </a:lnTo>
                <a:lnTo>
                  <a:pt x="589280" y="126390"/>
                </a:lnTo>
                <a:lnTo>
                  <a:pt x="581634" y="117233"/>
                </a:lnTo>
                <a:lnTo>
                  <a:pt x="580872" y="116319"/>
                </a:lnTo>
                <a:lnTo>
                  <a:pt x="580034" y="115620"/>
                </a:lnTo>
                <a:lnTo>
                  <a:pt x="580034" y="163436"/>
                </a:lnTo>
                <a:lnTo>
                  <a:pt x="577430" y="179857"/>
                </a:lnTo>
                <a:lnTo>
                  <a:pt x="568198" y="194157"/>
                </a:lnTo>
                <a:lnTo>
                  <a:pt x="555447" y="206895"/>
                </a:lnTo>
                <a:lnTo>
                  <a:pt x="540156" y="191617"/>
                </a:lnTo>
                <a:lnTo>
                  <a:pt x="540156" y="222199"/>
                </a:lnTo>
                <a:lnTo>
                  <a:pt x="536740" y="225615"/>
                </a:lnTo>
                <a:lnTo>
                  <a:pt x="527100" y="215976"/>
                </a:lnTo>
                <a:lnTo>
                  <a:pt x="521436" y="210312"/>
                </a:lnTo>
                <a:lnTo>
                  <a:pt x="521436" y="240906"/>
                </a:lnTo>
                <a:lnTo>
                  <a:pt x="367169" y="395185"/>
                </a:lnTo>
                <a:lnTo>
                  <a:pt x="349478" y="377507"/>
                </a:lnTo>
                <a:lnTo>
                  <a:pt x="349478" y="408089"/>
                </a:lnTo>
                <a:lnTo>
                  <a:pt x="290639" y="431050"/>
                </a:lnTo>
                <a:lnTo>
                  <a:pt x="288137" y="428548"/>
                </a:lnTo>
                <a:lnTo>
                  <a:pt x="268643" y="409054"/>
                </a:lnTo>
                <a:lnTo>
                  <a:pt x="268643" y="439635"/>
                </a:lnTo>
                <a:lnTo>
                  <a:pt x="250456" y="446735"/>
                </a:lnTo>
                <a:lnTo>
                  <a:pt x="257556" y="428548"/>
                </a:lnTo>
                <a:lnTo>
                  <a:pt x="268643" y="439635"/>
                </a:lnTo>
                <a:lnTo>
                  <a:pt x="268643" y="409054"/>
                </a:lnTo>
                <a:lnTo>
                  <a:pt x="266141" y="406552"/>
                </a:lnTo>
                <a:lnTo>
                  <a:pt x="289102" y="347713"/>
                </a:lnTo>
                <a:lnTo>
                  <a:pt x="349478" y="408089"/>
                </a:lnTo>
                <a:lnTo>
                  <a:pt x="349478" y="377507"/>
                </a:lnTo>
                <a:lnTo>
                  <a:pt x="342226" y="370255"/>
                </a:lnTo>
                <a:lnTo>
                  <a:pt x="357517" y="354965"/>
                </a:lnTo>
                <a:lnTo>
                  <a:pt x="496506" y="215976"/>
                </a:lnTo>
                <a:lnTo>
                  <a:pt x="521436" y="240906"/>
                </a:lnTo>
                <a:lnTo>
                  <a:pt x="521436" y="210312"/>
                </a:lnTo>
                <a:lnTo>
                  <a:pt x="486879" y="175755"/>
                </a:lnTo>
                <a:lnTo>
                  <a:pt x="481215" y="170091"/>
                </a:lnTo>
                <a:lnTo>
                  <a:pt x="481215" y="200685"/>
                </a:lnTo>
                <a:lnTo>
                  <a:pt x="326936" y="354965"/>
                </a:lnTo>
                <a:lnTo>
                  <a:pt x="319684" y="347713"/>
                </a:lnTo>
                <a:lnTo>
                  <a:pt x="302006" y="330022"/>
                </a:lnTo>
                <a:lnTo>
                  <a:pt x="456285" y="175755"/>
                </a:lnTo>
                <a:lnTo>
                  <a:pt x="481215" y="200685"/>
                </a:lnTo>
                <a:lnTo>
                  <a:pt x="481215" y="170091"/>
                </a:lnTo>
                <a:lnTo>
                  <a:pt x="471576" y="160451"/>
                </a:lnTo>
                <a:lnTo>
                  <a:pt x="474992" y="157035"/>
                </a:lnTo>
                <a:lnTo>
                  <a:pt x="540156" y="222199"/>
                </a:lnTo>
                <a:lnTo>
                  <a:pt x="540156" y="191617"/>
                </a:lnTo>
                <a:lnTo>
                  <a:pt x="505574" y="157035"/>
                </a:lnTo>
                <a:lnTo>
                  <a:pt x="490283" y="141744"/>
                </a:lnTo>
                <a:lnTo>
                  <a:pt x="503034" y="128993"/>
                </a:lnTo>
                <a:lnTo>
                  <a:pt x="509625" y="123647"/>
                </a:lnTo>
                <a:lnTo>
                  <a:pt x="517067" y="119849"/>
                </a:lnTo>
                <a:lnTo>
                  <a:pt x="525195" y="117690"/>
                </a:lnTo>
                <a:lnTo>
                  <a:pt x="533806" y="117233"/>
                </a:lnTo>
                <a:lnTo>
                  <a:pt x="542505" y="118478"/>
                </a:lnTo>
                <a:lnTo>
                  <a:pt x="576046" y="146723"/>
                </a:lnTo>
                <a:lnTo>
                  <a:pt x="580034" y="163436"/>
                </a:lnTo>
                <a:lnTo>
                  <a:pt x="580034" y="115620"/>
                </a:lnTo>
                <a:lnTo>
                  <a:pt x="570788" y="107899"/>
                </a:lnTo>
                <a:lnTo>
                  <a:pt x="559562" y="101561"/>
                </a:lnTo>
                <a:lnTo>
                  <a:pt x="547471" y="97434"/>
                </a:lnTo>
                <a:lnTo>
                  <a:pt x="534809" y="95631"/>
                </a:lnTo>
                <a:lnTo>
                  <a:pt x="521665" y="96342"/>
                </a:lnTo>
                <a:lnTo>
                  <a:pt x="487743" y="113703"/>
                </a:lnTo>
                <a:lnTo>
                  <a:pt x="274218" y="327228"/>
                </a:lnTo>
                <a:lnTo>
                  <a:pt x="219773" y="465836"/>
                </a:lnTo>
                <a:lnTo>
                  <a:pt x="220738" y="470382"/>
                </a:lnTo>
                <a:lnTo>
                  <a:pt x="225831" y="475488"/>
                </a:lnTo>
                <a:lnTo>
                  <a:pt x="228600" y="476592"/>
                </a:lnTo>
                <a:lnTo>
                  <a:pt x="232740" y="476592"/>
                </a:lnTo>
                <a:lnTo>
                  <a:pt x="234073" y="476351"/>
                </a:lnTo>
                <a:lnTo>
                  <a:pt x="309943" y="446735"/>
                </a:lnTo>
                <a:lnTo>
                  <a:pt x="350126" y="431050"/>
                </a:lnTo>
                <a:lnTo>
                  <a:pt x="368706" y="423799"/>
                </a:lnTo>
                <a:lnTo>
                  <a:pt x="369963" y="422973"/>
                </a:lnTo>
                <a:lnTo>
                  <a:pt x="397751" y="395185"/>
                </a:lnTo>
                <a:lnTo>
                  <a:pt x="567321" y="225615"/>
                </a:lnTo>
                <a:lnTo>
                  <a:pt x="583488" y="209448"/>
                </a:lnTo>
                <a:lnTo>
                  <a:pt x="585558" y="206895"/>
                </a:lnTo>
                <a:lnTo>
                  <a:pt x="591693" y="199339"/>
                </a:lnTo>
                <a:lnTo>
                  <a:pt x="597509" y="187934"/>
                </a:lnTo>
                <a:lnTo>
                  <a:pt x="600837" y="175514"/>
                </a:lnTo>
                <a:lnTo>
                  <a:pt x="601560" y="162382"/>
                </a:lnTo>
                <a:close/>
              </a:path>
            </a:pathLst>
          </a:custGeom>
          <a:solidFill>
            <a:srgbClr val="00AEEF"/>
          </a:solidFill>
        </p:spPr>
        <p:txBody>
          <a:bodyPr wrap="square" lIns="0" tIns="0" rIns="0" bIns="0" rtlCol="0">
            <a:prstTxWarp prst="textNoShape">
              <a:avLst/>
            </a:prstTxWarp>
            <a:noAutofit/>
          </a:bodyPr>
          <a:lstStyle/>
          <a:p>
            <a:endParaRPr lang="da-DK" dirty="0"/>
          </a:p>
        </p:txBody>
      </p:sp>
      <p:sp>
        <p:nvSpPr>
          <p:cNvPr id="146" name="Graphic 925">
            <a:extLst>
              <a:ext uri="{FF2B5EF4-FFF2-40B4-BE49-F238E27FC236}">
                <a16:creationId xmlns:a16="http://schemas.microsoft.com/office/drawing/2014/main" xmlns="" id="{3267B911-2322-934E-E132-5E735D0DCD8C}"/>
              </a:ext>
            </a:extLst>
          </p:cNvPr>
          <p:cNvSpPr/>
          <p:nvPr/>
        </p:nvSpPr>
        <p:spPr>
          <a:xfrm>
            <a:off x="575930" y="4249554"/>
            <a:ext cx="5421630" cy="892706"/>
          </a:xfrm>
          <a:custGeom>
            <a:avLst/>
            <a:gdLst/>
            <a:ahLst/>
            <a:cxnLst/>
            <a:rect l="l" t="t" r="r" b="b"/>
            <a:pathLst>
              <a:path w="5421630" h="990600">
                <a:moveTo>
                  <a:pt x="5349595" y="0"/>
                </a:moveTo>
                <a:lnTo>
                  <a:pt x="71996" y="0"/>
                </a:ln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close/>
              </a:path>
            </a:pathLst>
          </a:custGeom>
          <a:solidFill>
            <a:srgbClr val="F1FAFE"/>
          </a:solidFill>
        </p:spPr>
        <p:txBody>
          <a:bodyPr wrap="square" lIns="0" tIns="0" rIns="0" bIns="0" rtlCol="0">
            <a:prstTxWarp prst="textNoShape">
              <a:avLst/>
            </a:prstTxWarp>
            <a:noAutofit/>
          </a:bodyPr>
          <a:lstStyle/>
          <a:p>
            <a:endParaRPr lang="da-DK"/>
          </a:p>
        </p:txBody>
      </p:sp>
      <p:sp>
        <p:nvSpPr>
          <p:cNvPr id="147" name="Graphic 926">
            <a:extLst>
              <a:ext uri="{FF2B5EF4-FFF2-40B4-BE49-F238E27FC236}">
                <a16:creationId xmlns:a16="http://schemas.microsoft.com/office/drawing/2014/main" xmlns="" id="{3B7606FB-C1F8-F6EB-EA04-41EE2D861BE3}"/>
              </a:ext>
            </a:extLst>
          </p:cNvPr>
          <p:cNvSpPr/>
          <p:nvPr/>
        </p:nvSpPr>
        <p:spPr>
          <a:xfrm>
            <a:off x="575930" y="4249554"/>
            <a:ext cx="5421630" cy="908769"/>
          </a:xfrm>
          <a:custGeom>
            <a:avLst/>
            <a:gdLst/>
            <a:ahLst/>
            <a:cxnLst/>
            <a:rect l="l" t="t" r="r" b="b"/>
            <a:pathLst>
              <a:path w="5421630" h="990600">
                <a:moveTo>
                  <a:pt x="71996" y="0"/>
                </a:move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lnTo>
                  <a:pt x="71996" y="0"/>
                </a:lnTo>
                <a:close/>
              </a:path>
            </a:pathLst>
          </a:custGeom>
          <a:ln w="12699">
            <a:solidFill>
              <a:srgbClr val="00B9F1"/>
            </a:solidFill>
            <a:prstDash val="solid"/>
          </a:ln>
        </p:spPr>
        <p:txBody>
          <a:bodyPr wrap="square" lIns="0" tIns="0" rIns="0" bIns="0" rtlCol="0">
            <a:prstTxWarp prst="textNoShape">
              <a:avLst/>
            </a:prstTxWarp>
            <a:noAutofit/>
          </a:bodyPr>
          <a:lstStyle/>
          <a:p>
            <a:endParaRPr lang="da-DK"/>
          </a:p>
        </p:txBody>
      </p:sp>
      <p:sp>
        <p:nvSpPr>
          <p:cNvPr id="148" name="Graphic 927">
            <a:extLst>
              <a:ext uri="{FF2B5EF4-FFF2-40B4-BE49-F238E27FC236}">
                <a16:creationId xmlns:a16="http://schemas.microsoft.com/office/drawing/2014/main" xmlns="" id="{0634E604-1321-06BF-029B-547213BBF9CB}"/>
              </a:ext>
            </a:extLst>
          </p:cNvPr>
          <p:cNvSpPr/>
          <p:nvPr/>
        </p:nvSpPr>
        <p:spPr>
          <a:xfrm>
            <a:off x="797429" y="4093109"/>
            <a:ext cx="1052195" cy="235585"/>
          </a:xfrm>
          <a:custGeom>
            <a:avLst/>
            <a:gdLst/>
            <a:ahLst/>
            <a:cxnLst/>
            <a:rect l="l" t="t" r="r" b="b"/>
            <a:pathLst>
              <a:path w="1052195" h="235585">
                <a:moveTo>
                  <a:pt x="980046" y="0"/>
                </a:moveTo>
                <a:lnTo>
                  <a:pt x="71996" y="0"/>
                </a:lnTo>
                <a:lnTo>
                  <a:pt x="43971" y="5657"/>
                </a:lnTo>
                <a:lnTo>
                  <a:pt x="21086" y="21086"/>
                </a:lnTo>
                <a:lnTo>
                  <a:pt x="5657" y="43971"/>
                </a:lnTo>
                <a:lnTo>
                  <a:pt x="0" y="71996"/>
                </a:lnTo>
                <a:lnTo>
                  <a:pt x="0" y="163499"/>
                </a:lnTo>
                <a:lnTo>
                  <a:pt x="5657" y="191524"/>
                </a:lnTo>
                <a:lnTo>
                  <a:pt x="21086" y="214409"/>
                </a:lnTo>
                <a:lnTo>
                  <a:pt x="43971" y="229838"/>
                </a:lnTo>
                <a:lnTo>
                  <a:pt x="71996" y="235496"/>
                </a:lnTo>
                <a:lnTo>
                  <a:pt x="980046" y="235496"/>
                </a:lnTo>
                <a:lnTo>
                  <a:pt x="1008071" y="229838"/>
                </a:lnTo>
                <a:lnTo>
                  <a:pt x="1030955" y="214409"/>
                </a:lnTo>
                <a:lnTo>
                  <a:pt x="1046384" y="191524"/>
                </a:lnTo>
                <a:lnTo>
                  <a:pt x="1052042" y="163499"/>
                </a:lnTo>
                <a:lnTo>
                  <a:pt x="1052042" y="71996"/>
                </a:lnTo>
                <a:lnTo>
                  <a:pt x="1046384" y="43971"/>
                </a:lnTo>
                <a:lnTo>
                  <a:pt x="1030955" y="21086"/>
                </a:lnTo>
                <a:lnTo>
                  <a:pt x="1008071" y="5657"/>
                </a:lnTo>
                <a:lnTo>
                  <a:pt x="980046" y="0"/>
                </a:lnTo>
                <a:close/>
              </a:path>
            </a:pathLst>
          </a:custGeom>
          <a:solidFill>
            <a:srgbClr val="00B9F1"/>
          </a:solidFill>
        </p:spPr>
        <p:txBody>
          <a:bodyPr wrap="square" lIns="0" tIns="0" rIns="0" bIns="0" rtlCol="0">
            <a:prstTxWarp prst="textNoShape">
              <a:avLst/>
            </a:prstTxWarp>
            <a:noAutofit/>
          </a:bodyPr>
          <a:lstStyle/>
          <a:p>
            <a:endParaRPr lang="da-DK" dirty="0"/>
          </a:p>
        </p:txBody>
      </p:sp>
      <p:sp>
        <p:nvSpPr>
          <p:cNvPr id="150" name="Graphic 937">
            <a:extLst>
              <a:ext uri="{FF2B5EF4-FFF2-40B4-BE49-F238E27FC236}">
                <a16:creationId xmlns:a16="http://schemas.microsoft.com/office/drawing/2014/main" xmlns="" id="{BE965160-A283-7916-2D82-829540D880AE}"/>
              </a:ext>
            </a:extLst>
          </p:cNvPr>
          <p:cNvSpPr/>
          <p:nvPr/>
        </p:nvSpPr>
        <p:spPr>
          <a:xfrm>
            <a:off x="652130" y="4485139"/>
            <a:ext cx="601980" cy="572135"/>
          </a:xfrm>
          <a:custGeom>
            <a:avLst/>
            <a:gdLst/>
            <a:ahLst/>
            <a:cxnLst/>
            <a:rect l="l" t="t" r="r" b="b"/>
            <a:pathLst>
              <a:path w="601980" h="572135">
                <a:moveTo>
                  <a:pt x="81051" y="279222"/>
                </a:moveTo>
                <a:lnTo>
                  <a:pt x="80238" y="279806"/>
                </a:lnTo>
                <a:lnTo>
                  <a:pt x="79667" y="280492"/>
                </a:lnTo>
                <a:lnTo>
                  <a:pt x="81051" y="279222"/>
                </a:lnTo>
                <a:close/>
              </a:path>
              <a:path w="601980" h="572135">
                <a:moveTo>
                  <a:pt x="117538" y="439204"/>
                </a:moveTo>
                <a:close/>
              </a:path>
              <a:path w="601980" h="572135">
                <a:moveTo>
                  <a:pt x="117716" y="440512"/>
                </a:moveTo>
                <a:lnTo>
                  <a:pt x="117665" y="439851"/>
                </a:lnTo>
                <a:lnTo>
                  <a:pt x="117563" y="440512"/>
                </a:lnTo>
                <a:lnTo>
                  <a:pt x="117716" y="440512"/>
                </a:lnTo>
                <a:close/>
              </a:path>
              <a:path w="601980" h="572135">
                <a:moveTo>
                  <a:pt x="117919" y="443928"/>
                </a:moveTo>
                <a:lnTo>
                  <a:pt x="117843" y="443801"/>
                </a:lnTo>
                <a:lnTo>
                  <a:pt x="117919" y="443928"/>
                </a:lnTo>
                <a:close/>
              </a:path>
              <a:path w="601980" h="572135">
                <a:moveTo>
                  <a:pt x="117919" y="443865"/>
                </a:moveTo>
                <a:lnTo>
                  <a:pt x="117868" y="442874"/>
                </a:lnTo>
                <a:lnTo>
                  <a:pt x="117576" y="442201"/>
                </a:lnTo>
                <a:lnTo>
                  <a:pt x="117627" y="443052"/>
                </a:lnTo>
                <a:lnTo>
                  <a:pt x="117741" y="443547"/>
                </a:lnTo>
                <a:lnTo>
                  <a:pt x="117843" y="443801"/>
                </a:lnTo>
                <a:close/>
              </a:path>
              <a:path w="601980" h="572135">
                <a:moveTo>
                  <a:pt x="119659" y="435432"/>
                </a:moveTo>
                <a:lnTo>
                  <a:pt x="118910" y="436702"/>
                </a:lnTo>
                <a:lnTo>
                  <a:pt x="119659" y="435432"/>
                </a:lnTo>
                <a:close/>
              </a:path>
              <a:path w="601980" h="572135">
                <a:moveTo>
                  <a:pt x="121158" y="432892"/>
                </a:moveTo>
                <a:lnTo>
                  <a:pt x="119659" y="435432"/>
                </a:lnTo>
                <a:lnTo>
                  <a:pt x="119926" y="435432"/>
                </a:lnTo>
                <a:lnTo>
                  <a:pt x="121158" y="432892"/>
                </a:lnTo>
                <a:close/>
              </a:path>
              <a:path w="601980" h="572135">
                <a:moveTo>
                  <a:pt x="195884" y="370662"/>
                </a:moveTo>
                <a:lnTo>
                  <a:pt x="194271" y="369392"/>
                </a:lnTo>
                <a:lnTo>
                  <a:pt x="194094" y="369277"/>
                </a:lnTo>
                <a:lnTo>
                  <a:pt x="195884" y="370662"/>
                </a:lnTo>
                <a:close/>
              </a:path>
              <a:path w="601980" h="572135">
                <a:moveTo>
                  <a:pt x="199263" y="372719"/>
                </a:moveTo>
                <a:lnTo>
                  <a:pt x="199136" y="372389"/>
                </a:lnTo>
                <a:lnTo>
                  <a:pt x="199148" y="372846"/>
                </a:lnTo>
                <a:lnTo>
                  <a:pt x="199263" y="372719"/>
                </a:lnTo>
                <a:close/>
              </a:path>
              <a:path w="601980" h="572135">
                <a:moveTo>
                  <a:pt x="199351" y="372618"/>
                </a:moveTo>
                <a:lnTo>
                  <a:pt x="199237" y="373037"/>
                </a:lnTo>
                <a:lnTo>
                  <a:pt x="199339" y="372910"/>
                </a:lnTo>
                <a:lnTo>
                  <a:pt x="199351" y="372618"/>
                </a:lnTo>
                <a:close/>
              </a:path>
              <a:path w="601980" h="572135">
                <a:moveTo>
                  <a:pt x="199440" y="372986"/>
                </a:moveTo>
                <a:lnTo>
                  <a:pt x="199313" y="373202"/>
                </a:lnTo>
                <a:lnTo>
                  <a:pt x="199390" y="373392"/>
                </a:lnTo>
                <a:lnTo>
                  <a:pt x="199440" y="372986"/>
                </a:lnTo>
                <a:close/>
              </a:path>
              <a:path w="601980" h="572135">
                <a:moveTo>
                  <a:pt x="199440" y="372783"/>
                </a:moveTo>
                <a:lnTo>
                  <a:pt x="199263" y="373113"/>
                </a:lnTo>
                <a:lnTo>
                  <a:pt x="199440" y="372783"/>
                </a:lnTo>
                <a:close/>
              </a:path>
              <a:path w="601980" h="572135">
                <a:moveTo>
                  <a:pt x="199542" y="372910"/>
                </a:moveTo>
                <a:lnTo>
                  <a:pt x="199428" y="373202"/>
                </a:lnTo>
                <a:lnTo>
                  <a:pt x="199415" y="373380"/>
                </a:lnTo>
                <a:lnTo>
                  <a:pt x="199542" y="373202"/>
                </a:lnTo>
                <a:lnTo>
                  <a:pt x="199542" y="372910"/>
                </a:lnTo>
                <a:close/>
              </a:path>
              <a:path w="601980" h="572135">
                <a:moveTo>
                  <a:pt x="199567" y="373291"/>
                </a:moveTo>
                <a:lnTo>
                  <a:pt x="199428" y="373468"/>
                </a:lnTo>
                <a:lnTo>
                  <a:pt x="199555" y="373380"/>
                </a:lnTo>
                <a:close/>
              </a:path>
              <a:path w="601980" h="572135">
                <a:moveTo>
                  <a:pt x="199580" y="373341"/>
                </a:moveTo>
                <a:lnTo>
                  <a:pt x="199466" y="373532"/>
                </a:lnTo>
                <a:lnTo>
                  <a:pt x="199567" y="373659"/>
                </a:lnTo>
                <a:lnTo>
                  <a:pt x="199580" y="373341"/>
                </a:lnTo>
                <a:close/>
              </a:path>
              <a:path w="601980" h="572135">
                <a:moveTo>
                  <a:pt x="199821" y="372706"/>
                </a:moveTo>
                <a:lnTo>
                  <a:pt x="199618" y="372910"/>
                </a:lnTo>
                <a:lnTo>
                  <a:pt x="199732" y="373037"/>
                </a:lnTo>
                <a:lnTo>
                  <a:pt x="199821" y="372706"/>
                </a:lnTo>
                <a:close/>
              </a:path>
              <a:path w="601980" h="572135">
                <a:moveTo>
                  <a:pt x="225945" y="377012"/>
                </a:moveTo>
                <a:lnTo>
                  <a:pt x="191528" y="377012"/>
                </a:lnTo>
                <a:lnTo>
                  <a:pt x="190347" y="377012"/>
                </a:lnTo>
                <a:lnTo>
                  <a:pt x="180581" y="380822"/>
                </a:lnTo>
                <a:lnTo>
                  <a:pt x="162140" y="388442"/>
                </a:lnTo>
                <a:lnTo>
                  <a:pt x="143560" y="393522"/>
                </a:lnTo>
                <a:lnTo>
                  <a:pt x="134747" y="397332"/>
                </a:lnTo>
                <a:lnTo>
                  <a:pt x="125907" y="399872"/>
                </a:lnTo>
                <a:lnTo>
                  <a:pt x="117449" y="403644"/>
                </a:lnTo>
                <a:lnTo>
                  <a:pt x="117449" y="443052"/>
                </a:lnTo>
                <a:lnTo>
                  <a:pt x="117449" y="443725"/>
                </a:lnTo>
                <a:lnTo>
                  <a:pt x="117373" y="443369"/>
                </a:lnTo>
                <a:lnTo>
                  <a:pt x="117449" y="443725"/>
                </a:lnTo>
                <a:lnTo>
                  <a:pt x="117449" y="443052"/>
                </a:lnTo>
                <a:lnTo>
                  <a:pt x="117424" y="443395"/>
                </a:lnTo>
                <a:lnTo>
                  <a:pt x="117335" y="443052"/>
                </a:lnTo>
                <a:lnTo>
                  <a:pt x="117449" y="403644"/>
                </a:lnTo>
                <a:lnTo>
                  <a:pt x="90690" y="440270"/>
                </a:lnTo>
                <a:lnTo>
                  <a:pt x="90601" y="442201"/>
                </a:lnTo>
                <a:lnTo>
                  <a:pt x="92595" y="451942"/>
                </a:lnTo>
                <a:lnTo>
                  <a:pt x="97358" y="460832"/>
                </a:lnTo>
                <a:lnTo>
                  <a:pt x="104152" y="468452"/>
                </a:lnTo>
                <a:lnTo>
                  <a:pt x="112369" y="473532"/>
                </a:lnTo>
                <a:lnTo>
                  <a:pt x="120357" y="478612"/>
                </a:lnTo>
                <a:lnTo>
                  <a:pt x="128562" y="483692"/>
                </a:lnTo>
                <a:lnTo>
                  <a:pt x="151015" y="493852"/>
                </a:lnTo>
                <a:lnTo>
                  <a:pt x="168935" y="501472"/>
                </a:lnTo>
                <a:lnTo>
                  <a:pt x="177342" y="501472"/>
                </a:lnTo>
                <a:lnTo>
                  <a:pt x="184124" y="488772"/>
                </a:lnTo>
                <a:lnTo>
                  <a:pt x="183032" y="478612"/>
                </a:lnTo>
                <a:lnTo>
                  <a:pt x="176149" y="476072"/>
                </a:lnTo>
                <a:lnTo>
                  <a:pt x="166103" y="470992"/>
                </a:lnTo>
                <a:lnTo>
                  <a:pt x="156108" y="467182"/>
                </a:lnTo>
                <a:lnTo>
                  <a:pt x="136461" y="457022"/>
                </a:lnTo>
                <a:lnTo>
                  <a:pt x="133527" y="454482"/>
                </a:lnTo>
                <a:lnTo>
                  <a:pt x="130606" y="453212"/>
                </a:lnTo>
                <a:lnTo>
                  <a:pt x="125412" y="450672"/>
                </a:lnTo>
                <a:lnTo>
                  <a:pt x="123710" y="449402"/>
                </a:lnTo>
                <a:lnTo>
                  <a:pt x="123151" y="448132"/>
                </a:lnTo>
                <a:lnTo>
                  <a:pt x="121742" y="447598"/>
                </a:lnTo>
                <a:lnTo>
                  <a:pt x="121069" y="446862"/>
                </a:lnTo>
                <a:lnTo>
                  <a:pt x="119735" y="445592"/>
                </a:lnTo>
                <a:lnTo>
                  <a:pt x="119545" y="445414"/>
                </a:lnTo>
                <a:lnTo>
                  <a:pt x="119545" y="445592"/>
                </a:lnTo>
                <a:lnTo>
                  <a:pt x="119291" y="445592"/>
                </a:lnTo>
                <a:lnTo>
                  <a:pt x="119037" y="445084"/>
                </a:lnTo>
                <a:lnTo>
                  <a:pt x="119545" y="445592"/>
                </a:lnTo>
                <a:lnTo>
                  <a:pt x="119545" y="445414"/>
                </a:lnTo>
                <a:lnTo>
                  <a:pt x="118910" y="444804"/>
                </a:lnTo>
                <a:lnTo>
                  <a:pt x="118059" y="443052"/>
                </a:lnTo>
                <a:lnTo>
                  <a:pt x="117970" y="443928"/>
                </a:lnTo>
                <a:lnTo>
                  <a:pt x="117906" y="444322"/>
                </a:lnTo>
                <a:lnTo>
                  <a:pt x="117792" y="443801"/>
                </a:lnTo>
                <a:lnTo>
                  <a:pt x="117627" y="443052"/>
                </a:lnTo>
                <a:lnTo>
                  <a:pt x="117614" y="443585"/>
                </a:lnTo>
                <a:lnTo>
                  <a:pt x="117576" y="444322"/>
                </a:lnTo>
                <a:lnTo>
                  <a:pt x="117551" y="443547"/>
                </a:lnTo>
                <a:lnTo>
                  <a:pt x="117589" y="443052"/>
                </a:lnTo>
                <a:lnTo>
                  <a:pt x="117589" y="442874"/>
                </a:lnTo>
                <a:lnTo>
                  <a:pt x="117576" y="442201"/>
                </a:lnTo>
                <a:lnTo>
                  <a:pt x="117563" y="440512"/>
                </a:lnTo>
                <a:lnTo>
                  <a:pt x="117525" y="437972"/>
                </a:lnTo>
                <a:lnTo>
                  <a:pt x="117602" y="439026"/>
                </a:lnTo>
                <a:lnTo>
                  <a:pt x="117665" y="439851"/>
                </a:lnTo>
                <a:lnTo>
                  <a:pt x="117830" y="439242"/>
                </a:lnTo>
                <a:lnTo>
                  <a:pt x="117957" y="439242"/>
                </a:lnTo>
                <a:lnTo>
                  <a:pt x="118275" y="438213"/>
                </a:lnTo>
                <a:lnTo>
                  <a:pt x="118440" y="437972"/>
                </a:lnTo>
                <a:lnTo>
                  <a:pt x="119329" y="435432"/>
                </a:lnTo>
                <a:lnTo>
                  <a:pt x="119621" y="435432"/>
                </a:lnTo>
                <a:lnTo>
                  <a:pt x="121018" y="432892"/>
                </a:lnTo>
                <a:lnTo>
                  <a:pt x="121158" y="432892"/>
                </a:lnTo>
                <a:lnTo>
                  <a:pt x="122212" y="432892"/>
                </a:lnTo>
                <a:lnTo>
                  <a:pt x="123139" y="431622"/>
                </a:lnTo>
                <a:lnTo>
                  <a:pt x="124815" y="430352"/>
                </a:lnTo>
                <a:lnTo>
                  <a:pt x="122161" y="431622"/>
                </a:lnTo>
                <a:lnTo>
                  <a:pt x="124079" y="430352"/>
                </a:lnTo>
                <a:lnTo>
                  <a:pt x="125818" y="429082"/>
                </a:lnTo>
                <a:lnTo>
                  <a:pt x="127266" y="429082"/>
                </a:lnTo>
                <a:lnTo>
                  <a:pt x="129501" y="427812"/>
                </a:lnTo>
                <a:lnTo>
                  <a:pt x="131419" y="426542"/>
                </a:lnTo>
                <a:lnTo>
                  <a:pt x="132359" y="426542"/>
                </a:lnTo>
                <a:lnTo>
                  <a:pt x="135915" y="425272"/>
                </a:lnTo>
                <a:lnTo>
                  <a:pt x="146100" y="421462"/>
                </a:lnTo>
                <a:lnTo>
                  <a:pt x="166547" y="415112"/>
                </a:lnTo>
                <a:lnTo>
                  <a:pt x="176720" y="411302"/>
                </a:lnTo>
                <a:lnTo>
                  <a:pt x="191033" y="406222"/>
                </a:lnTo>
                <a:lnTo>
                  <a:pt x="205701" y="399872"/>
                </a:lnTo>
                <a:lnTo>
                  <a:pt x="213525" y="397332"/>
                </a:lnTo>
                <a:lnTo>
                  <a:pt x="219036" y="390982"/>
                </a:lnTo>
                <a:lnTo>
                  <a:pt x="223024" y="385902"/>
                </a:lnTo>
                <a:lnTo>
                  <a:pt x="225640" y="379552"/>
                </a:lnTo>
                <a:lnTo>
                  <a:pt x="225945" y="377012"/>
                </a:lnTo>
                <a:close/>
              </a:path>
              <a:path w="601980" h="572135">
                <a:moveTo>
                  <a:pt x="287896" y="212369"/>
                </a:moveTo>
                <a:lnTo>
                  <a:pt x="287756" y="212483"/>
                </a:lnTo>
                <a:lnTo>
                  <a:pt x="287528" y="213004"/>
                </a:lnTo>
                <a:lnTo>
                  <a:pt x="287896" y="212369"/>
                </a:lnTo>
                <a:close/>
              </a:path>
              <a:path w="601980" h="572135">
                <a:moveTo>
                  <a:pt x="288226" y="212102"/>
                </a:moveTo>
                <a:lnTo>
                  <a:pt x="287934" y="212293"/>
                </a:lnTo>
                <a:lnTo>
                  <a:pt x="288226" y="212128"/>
                </a:lnTo>
                <a:close/>
              </a:path>
              <a:path w="601980" h="572135">
                <a:moveTo>
                  <a:pt x="288340" y="212039"/>
                </a:moveTo>
                <a:lnTo>
                  <a:pt x="288112" y="212458"/>
                </a:lnTo>
                <a:lnTo>
                  <a:pt x="288239" y="212293"/>
                </a:lnTo>
                <a:lnTo>
                  <a:pt x="288340" y="212039"/>
                </a:lnTo>
                <a:close/>
              </a:path>
              <a:path w="601980" h="572135">
                <a:moveTo>
                  <a:pt x="288391" y="211912"/>
                </a:moveTo>
                <a:lnTo>
                  <a:pt x="288226" y="212102"/>
                </a:lnTo>
                <a:lnTo>
                  <a:pt x="288353" y="212001"/>
                </a:lnTo>
                <a:close/>
              </a:path>
              <a:path w="601980" h="572135">
                <a:moveTo>
                  <a:pt x="288404" y="211505"/>
                </a:moveTo>
                <a:lnTo>
                  <a:pt x="288290" y="211670"/>
                </a:lnTo>
                <a:lnTo>
                  <a:pt x="288315" y="211175"/>
                </a:lnTo>
                <a:lnTo>
                  <a:pt x="288213" y="211404"/>
                </a:lnTo>
                <a:lnTo>
                  <a:pt x="288277" y="211061"/>
                </a:lnTo>
                <a:lnTo>
                  <a:pt x="287858" y="211912"/>
                </a:lnTo>
                <a:lnTo>
                  <a:pt x="287997" y="211912"/>
                </a:lnTo>
                <a:lnTo>
                  <a:pt x="287794" y="212394"/>
                </a:lnTo>
                <a:lnTo>
                  <a:pt x="287934" y="212293"/>
                </a:lnTo>
                <a:lnTo>
                  <a:pt x="288112" y="211912"/>
                </a:lnTo>
                <a:lnTo>
                  <a:pt x="288290" y="211912"/>
                </a:lnTo>
                <a:lnTo>
                  <a:pt x="288404" y="211505"/>
                </a:lnTo>
                <a:close/>
              </a:path>
              <a:path w="601980" h="572135">
                <a:moveTo>
                  <a:pt x="288544" y="211315"/>
                </a:moveTo>
                <a:lnTo>
                  <a:pt x="288429" y="211480"/>
                </a:lnTo>
                <a:lnTo>
                  <a:pt x="288544" y="211315"/>
                </a:lnTo>
                <a:close/>
              </a:path>
              <a:path w="601980" h="572135">
                <a:moveTo>
                  <a:pt x="288582" y="211251"/>
                </a:moveTo>
                <a:lnTo>
                  <a:pt x="288480" y="211670"/>
                </a:lnTo>
                <a:lnTo>
                  <a:pt x="288582" y="211429"/>
                </a:lnTo>
                <a:lnTo>
                  <a:pt x="288582" y="211251"/>
                </a:lnTo>
                <a:close/>
              </a:path>
              <a:path w="601980" h="572135">
                <a:moveTo>
                  <a:pt x="288785" y="210324"/>
                </a:moveTo>
                <a:lnTo>
                  <a:pt x="288696" y="210642"/>
                </a:lnTo>
                <a:lnTo>
                  <a:pt x="288658" y="211150"/>
                </a:lnTo>
                <a:lnTo>
                  <a:pt x="288772" y="210934"/>
                </a:lnTo>
                <a:lnTo>
                  <a:pt x="288785" y="210324"/>
                </a:lnTo>
                <a:close/>
              </a:path>
              <a:path w="601980" h="572135">
                <a:moveTo>
                  <a:pt x="288975" y="211531"/>
                </a:moveTo>
                <a:lnTo>
                  <a:pt x="288874" y="210858"/>
                </a:lnTo>
                <a:lnTo>
                  <a:pt x="288734" y="211048"/>
                </a:lnTo>
                <a:lnTo>
                  <a:pt x="288709" y="211201"/>
                </a:lnTo>
                <a:lnTo>
                  <a:pt x="288975" y="211531"/>
                </a:lnTo>
                <a:close/>
              </a:path>
              <a:path w="601980" h="572135">
                <a:moveTo>
                  <a:pt x="315531" y="210642"/>
                </a:moveTo>
                <a:lnTo>
                  <a:pt x="314858" y="206832"/>
                </a:lnTo>
                <a:lnTo>
                  <a:pt x="313969" y="201752"/>
                </a:lnTo>
                <a:lnTo>
                  <a:pt x="309943" y="194132"/>
                </a:lnTo>
                <a:lnTo>
                  <a:pt x="304190" y="186512"/>
                </a:lnTo>
                <a:lnTo>
                  <a:pt x="297421" y="181432"/>
                </a:lnTo>
                <a:lnTo>
                  <a:pt x="291922" y="176352"/>
                </a:lnTo>
                <a:lnTo>
                  <a:pt x="287121" y="175628"/>
                </a:lnTo>
                <a:lnTo>
                  <a:pt x="287121" y="208051"/>
                </a:lnTo>
                <a:lnTo>
                  <a:pt x="286219" y="206832"/>
                </a:lnTo>
                <a:lnTo>
                  <a:pt x="286486" y="206832"/>
                </a:lnTo>
                <a:lnTo>
                  <a:pt x="287121" y="208051"/>
                </a:lnTo>
                <a:lnTo>
                  <a:pt x="287121" y="175628"/>
                </a:lnTo>
                <a:lnTo>
                  <a:pt x="283603" y="175082"/>
                </a:lnTo>
                <a:lnTo>
                  <a:pt x="273786" y="186512"/>
                </a:lnTo>
                <a:lnTo>
                  <a:pt x="272427" y="195402"/>
                </a:lnTo>
                <a:lnTo>
                  <a:pt x="280301" y="201752"/>
                </a:lnTo>
                <a:lnTo>
                  <a:pt x="282257" y="203022"/>
                </a:lnTo>
                <a:lnTo>
                  <a:pt x="284949" y="205562"/>
                </a:lnTo>
                <a:lnTo>
                  <a:pt x="285724" y="206832"/>
                </a:lnTo>
                <a:lnTo>
                  <a:pt x="287451" y="208673"/>
                </a:lnTo>
                <a:lnTo>
                  <a:pt x="287820" y="209372"/>
                </a:lnTo>
                <a:lnTo>
                  <a:pt x="288099" y="210642"/>
                </a:lnTo>
                <a:lnTo>
                  <a:pt x="287769" y="210642"/>
                </a:lnTo>
                <a:lnTo>
                  <a:pt x="288264" y="211010"/>
                </a:lnTo>
                <a:lnTo>
                  <a:pt x="288150" y="210693"/>
                </a:lnTo>
                <a:lnTo>
                  <a:pt x="288366" y="210883"/>
                </a:lnTo>
                <a:lnTo>
                  <a:pt x="288455" y="210642"/>
                </a:lnTo>
                <a:lnTo>
                  <a:pt x="288442" y="210883"/>
                </a:lnTo>
                <a:lnTo>
                  <a:pt x="288544" y="210642"/>
                </a:lnTo>
                <a:lnTo>
                  <a:pt x="288582" y="210972"/>
                </a:lnTo>
                <a:lnTo>
                  <a:pt x="288696" y="210642"/>
                </a:lnTo>
                <a:lnTo>
                  <a:pt x="288747" y="210083"/>
                </a:lnTo>
                <a:lnTo>
                  <a:pt x="288632" y="210324"/>
                </a:lnTo>
                <a:lnTo>
                  <a:pt x="288645" y="209372"/>
                </a:lnTo>
                <a:lnTo>
                  <a:pt x="288747" y="210083"/>
                </a:lnTo>
                <a:lnTo>
                  <a:pt x="289090" y="209372"/>
                </a:lnTo>
                <a:lnTo>
                  <a:pt x="288874" y="210083"/>
                </a:lnTo>
                <a:lnTo>
                  <a:pt x="288848" y="210743"/>
                </a:lnTo>
                <a:lnTo>
                  <a:pt x="289013" y="210642"/>
                </a:lnTo>
                <a:lnTo>
                  <a:pt x="288963" y="211442"/>
                </a:lnTo>
                <a:lnTo>
                  <a:pt x="289483" y="211912"/>
                </a:lnTo>
                <a:lnTo>
                  <a:pt x="288975" y="211531"/>
                </a:lnTo>
                <a:lnTo>
                  <a:pt x="288632" y="211289"/>
                </a:lnTo>
                <a:lnTo>
                  <a:pt x="288645" y="212102"/>
                </a:lnTo>
                <a:lnTo>
                  <a:pt x="288290" y="212293"/>
                </a:lnTo>
                <a:lnTo>
                  <a:pt x="288163" y="212483"/>
                </a:lnTo>
                <a:lnTo>
                  <a:pt x="287883" y="213182"/>
                </a:lnTo>
                <a:lnTo>
                  <a:pt x="288112" y="212458"/>
                </a:lnTo>
                <a:lnTo>
                  <a:pt x="287642" y="212902"/>
                </a:lnTo>
                <a:lnTo>
                  <a:pt x="286905" y="214452"/>
                </a:lnTo>
                <a:lnTo>
                  <a:pt x="287451" y="213182"/>
                </a:lnTo>
                <a:lnTo>
                  <a:pt x="287528" y="213004"/>
                </a:lnTo>
                <a:lnTo>
                  <a:pt x="287337" y="213182"/>
                </a:lnTo>
                <a:lnTo>
                  <a:pt x="286829" y="213182"/>
                </a:lnTo>
                <a:lnTo>
                  <a:pt x="287756" y="212483"/>
                </a:lnTo>
                <a:lnTo>
                  <a:pt x="282879" y="215722"/>
                </a:lnTo>
                <a:lnTo>
                  <a:pt x="280670" y="216992"/>
                </a:lnTo>
                <a:lnTo>
                  <a:pt x="279946" y="216992"/>
                </a:lnTo>
                <a:lnTo>
                  <a:pt x="278269" y="218262"/>
                </a:lnTo>
                <a:lnTo>
                  <a:pt x="272808" y="219532"/>
                </a:lnTo>
                <a:lnTo>
                  <a:pt x="266915" y="222072"/>
                </a:lnTo>
                <a:lnTo>
                  <a:pt x="258013" y="223342"/>
                </a:lnTo>
                <a:lnTo>
                  <a:pt x="249021" y="225882"/>
                </a:lnTo>
                <a:lnTo>
                  <a:pt x="239966" y="227152"/>
                </a:lnTo>
                <a:lnTo>
                  <a:pt x="230860" y="229692"/>
                </a:lnTo>
                <a:lnTo>
                  <a:pt x="224866" y="229692"/>
                </a:lnTo>
                <a:lnTo>
                  <a:pt x="217919" y="230962"/>
                </a:lnTo>
                <a:lnTo>
                  <a:pt x="208673" y="232232"/>
                </a:lnTo>
                <a:lnTo>
                  <a:pt x="196316" y="232232"/>
                </a:lnTo>
                <a:lnTo>
                  <a:pt x="157594" y="236042"/>
                </a:lnTo>
                <a:lnTo>
                  <a:pt x="138252" y="237312"/>
                </a:lnTo>
                <a:lnTo>
                  <a:pt x="100152" y="242392"/>
                </a:lnTo>
                <a:lnTo>
                  <a:pt x="82080" y="248742"/>
                </a:lnTo>
                <a:lnTo>
                  <a:pt x="73012" y="253695"/>
                </a:lnTo>
                <a:lnTo>
                  <a:pt x="73012" y="287375"/>
                </a:lnTo>
                <a:lnTo>
                  <a:pt x="72948" y="287604"/>
                </a:lnTo>
                <a:lnTo>
                  <a:pt x="72999" y="287350"/>
                </a:lnTo>
                <a:lnTo>
                  <a:pt x="73012" y="253695"/>
                </a:lnTo>
                <a:lnTo>
                  <a:pt x="71615" y="254457"/>
                </a:lnTo>
                <a:lnTo>
                  <a:pt x="71615" y="285572"/>
                </a:lnTo>
                <a:lnTo>
                  <a:pt x="71462" y="285457"/>
                </a:lnTo>
                <a:lnTo>
                  <a:pt x="71615" y="285572"/>
                </a:lnTo>
                <a:lnTo>
                  <a:pt x="71615" y="254457"/>
                </a:lnTo>
                <a:lnTo>
                  <a:pt x="71323" y="254622"/>
                </a:lnTo>
                <a:lnTo>
                  <a:pt x="71323" y="293192"/>
                </a:lnTo>
                <a:lnTo>
                  <a:pt x="70142" y="284403"/>
                </a:lnTo>
                <a:lnTo>
                  <a:pt x="70777" y="284911"/>
                </a:lnTo>
                <a:lnTo>
                  <a:pt x="70662" y="284454"/>
                </a:lnTo>
                <a:lnTo>
                  <a:pt x="70777" y="284911"/>
                </a:lnTo>
                <a:lnTo>
                  <a:pt x="70154" y="284403"/>
                </a:lnTo>
                <a:lnTo>
                  <a:pt x="71323" y="293192"/>
                </a:lnTo>
                <a:lnTo>
                  <a:pt x="71323" y="254622"/>
                </a:lnTo>
                <a:lnTo>
                  <a:pt x="65786" y="257632"/>
                </a:lnTo>
                <a:lnTo>
                  <a:pt x="52285" y="270332"/>
                </a:lnTo>
                <a:lnTo>
                  <a:pt x="48691" y="275412"/>
                </a:lnTo>
                <a:lnTo>
                  <a:pt x="45847" y="281762"/>
                </a:lnTo>
                <a:lnTo>
                  <a:pt x="43967" y="295732"/>
                </a:lnTo>
                <a:lnTo>
                  <a:pt x="50596" y="303352"/>
                </a:lnTo>
                <a:lnTo>
                  <a:pt x="88011" y="324942"/>
                </a:lnTo>
                <a:lnTo>
                  <a:pt x="135470" y="340182"/>
                </a:lnTo>
                <a:lnTo>
                  <a:pt x="151180" y="346532"/>
                </a:lnTo>
                <a:lnTo>
                  <a:pt x="153746" y="347802"/>
                </a:lnTo>
                <a:lnTo>
                  <a:pt x="156311" y="347802"/>
                </a:lnTo>
                <a:lnTo>
                  <a:pt x="160896" y="350342"/>
                </a:lnTo>
                <a:lnTo>
                  <a:pt x="158775" y="349072"/>
                </a:lnTo>
                <a:lnTo>
                  <a:pt x="161683" y="350342"/>
                </a:lnTo>
                <a:lnTo>
                  <a:pt x="163195" y="351612"/>
                </a:lnTo>
                <a:lnTo>
                  <a:pt x="169646" y="354152"/>
                </a:lnTo>
                <a:lnTo>
                  <a:pt x="174510" y="356692"/>
                </a:lnTo>
                <a:lnTo>
                  <a:pt x="183972" y="361772"/>
                </a:lnTo>
                <a:lnTo>
                  <a:pt x="188569" y="365582"/>
                </a:lnTo>
                <a:lnTo>
                  <a:pt x="194094" y="369277"/>
                </a:lnTo>
                <a:lnTo>
                  <a:pt x="192608" y="368122"/>
                </a:lnTo>
                <a:lnTo>
                  <a:pt x="195110" y="369392"/>
                </a:lnTo>
                <a:lnTo>
                  <a:pt x="196113" y="370662"/>
                </a:lnTo>
                <a:lnTo>
                  <a:pt x="197967" y="371932"/>
                </a:lnTo>
                <a:lnTo>
                  <a:pt x="198755" y="373202"/>
                </a:lnTo>
                <a:lnTo>
                  <a:pt x="198399" y="373202"/>
                </a:lnTo>
                <a:lnTo>
                  <a:pt x="197739" y="374230"/>
                </a:lnTo>
                <a:lnTo>
                  <a:pt x="199224" y="373468"/>
                </a:lnTo>
                <a:lnTo>
                  <a:pt x="199263" y="373113"/>
                </a:lnTo>
                <a:lnTo>
                  <a:pt x="199136" y="373202"/>
                </a:lnTo>
                <a:lnTo>
                  <a:pt x="199237" y="373037"/>
                </a:lnTo>
                <a:lnTo>
                  <a:pt x="199148" y="372846"/>
                </a:lnTo>
                <a:lnTo>
                  <a:pt x="199059" y="373202"/>
                </a:lnTo>
                <a:lnTo>
                  <a:pt x="199085" y="372910"/>
                </a:lnTo>
                <a:lnTo>
                  <a:pt x="198932" y="372414"/>
                </a:lnTo>
                <a:lnTo>
                  <a:pt x="199097" y="372757"/>
                </a:lnTo>
                <a:lnTo>
                  <a:pt x="199136" y="372389"/>
                </a:lnTo>
                <a:lnTo>
                  <a:pt x="199174" y="371932"/>
                </a:lnTo>
                <a:lnTo>
                  <a:pt x="199237" y="372491"/>
                </a:lnTo>
                <a:lnTo>
                  <a:pt x="199351" y="372618"/>
                </a:lnTo>
                <a:lnTo>
                  <a:pt x="199453" y="371932"/>
                </a:lnTo>
                <a:lnTo>
                  <a:pt x="199567" y="370662"/>
                </a:lnTo>
                <a:lnTo>
                  <a:pt x="199555" y="371792"/>
                </a:lnTo>
                <a:lnTo>
                  <a:pt x="199555" y="372402"/>
                </a:lnTo>
                <a:lnTo>
                  <a:pt x="199555" y="372643"/>
                </a:lnTo>
                <a:lnTo>
                  <a:pt x="199656" y="372503"/>
                </a:lnTo>
                <a:lnTo>
                  <a:pt x="199593" y="372872"/>
                </a:lnTo>
                <a:lnTo>
                  <a:pt x="199834" y="372643"/>
                </a:lnTo>
                <a:lnTo>
                  <a:pt x="199809" y="373113"/>
                </a:lnTo>
                <a:lnTo>
                  <a:pt x="199682" y="373202"/>
                </a:lnTo>
                <a:lnTo>
                  <a:pt x="199593" y="372872"/>
                </a:lnTo>
                <a:lnTo>
                  <a:pt x="199567" y="373291"/>
                </a:lnTo>
                <a:lnTo>
                  <a:pt x="199745" y="373202"/>
                </a:lnTo>
                <a:lnTo>
                  <a:pt x="199707" y="373722"/>
                </a:lnTo>
                <a:lnTo>
                  <a:pt x="201066" y="374472"/>
                </a:lnTo>
                <a:lnTo>
                  <a:pt x="199694" y="373722"/>
                </a:lnTo>
                <a:lnTo>
                  <a:pt x="199567" y="373659"/>
                </a:lnTo>
                <a:lnTo>
                  <a:pt x="199402" y="373557"/>
                </a:lnTo>
                <a:lnTo>
                  <a:pt x="199351" y="374472"/>
                </a:lnTo>
                <a:lnTo>
                  <a:pt x="199364" y="373532"/>
                </a:lnTo>
                <a:lnTo>
                  <a:pt x="199237" y="373468"/>
                </a:lnTo>
                <a:lnTo>
                  <a:pt x="197739" y="374230"/>
                </a:lnTo>
                <a:lnTo>
                  <a:pt x="197243" y="374472"/>
                </a:lnTo>
                <a:lnTo>
                  <a:pt x="196430" y="374472"/>
                </a:lnTo>
                <a:lnTo>
                  <a:pt x="195135" y="375742"/>
                </a:lnTo>
                <a:lnTo>
                  <a:pt x="194589" y="375742"/>
                </a:lnTo>
                <a:lnTo>
                  <a:pt x="193738" y="375742"/>
                </a:lnTo>
                <a:lnTo>
                  <a:pt x="192811" y="376275"/>
                </a:lnTo>
                <a:lnTo>
                  <a:pt x="193294" y="376275"/>
                </a:lnTo>
                <a:lnTo>
                  <a:pt x="226034" y="376275"/>
                </a:lnTo>
                <a:lnTo>
                  <a:pt x="226250" y="374472"/>
                </a:lnTo>
                <a:lnTo>
                  <a:pt x="226542" y="371932"/>
                </a:lnTo>
                <a:lnTo>
                  <a:pt x="226301" y="370662"/>
                </a:lnTo>
                <a:lnTo>
                  <a:pt x="225818" y="368122"/>
                </a:lnTo>
                <a:lnTo>
                  <a:pt x="200088" y="340817"/>
                </a:lnTo>
                <a:lnTo>
                  <a:pt x="200088" y="371805"/>
                </a:lnTo>
                <a:lnTo>
                  <a:pt x="199974" y="372097"/>
                </a:lnTo>
                <a:lnTo>
                  <a:pt x="200050" y="371856"/>
                </a:lnTo>
                <a:lnTo>
                  <a:pt x="200088" y="340817"/>
                </a:lnTo>
                <a:lnTo>
                  <a:pt x="192976" y="336372"/>
                </a:lnTo>
                <a:lnTo>
                  <a:pt x="175577" y="327482"/>
                </a:lnTo>
                <a:lnTo>
                  <a:pt x="157441" y="319862"/>
                </a:lnTo>
                <a:lnTo>
                  <a:pt x="139001" y="313512"/>
                </a:lnTo>
                <a:lnTo>
                  <a:pt x="128676" y="309702"/>
                </a:lnTo>
                <a:lnTo>
                  <a:pt x="118351" y="307162"/>
                </a:lnTo>
                <a:lnTo>
                  <a:pt x="97790" y="299542"/>
                </a:lnTo>
                <a:lnTo>
                  <a:pt x="91414" y="297002"/>
                </a:lnTo>
                <a:lnTo>
                  <a:pt x="89065" y="296405"/>
                </a:lnTo>
                <a:lnTo>
                  <a:pt x="87617" y="295732"/>
                </a:lnTo>
                <a:lnTo>
                  <a:pt x="86652" y="295732"/>
                </a:lnTo>
                <a:lnTo>
                  <a:pt x="84289" y="294462"/>
                </a:lnTo>
                <a:lnTo>
                  <a:pt x="82880" y="294462"/>
                </a:lnTo>
                <a:lnTo>
                  <a:pt x="81445" y="293192"/>
                </a:lnTo>
                <a:lnTo>
                  <a:pt x="79997" y="291922"/>
                </a:lnTo>
                <a:lnTo>
                  <a:pt x="78511" y="291922"/>
                </a:lnTo>
                <a:lnTo>
                  <a:pt x="76682" y="290652"/>
                </a:lnTo>
                <a:lnTo>
                  <a:pt x="75730" y="289382"/>
                </a:lnTo>
                <a:lnTo>
                  <a:pt x="75603" y="289382"/>
                </a:lnTo>
                <a:lnTo>
                  <a:pt x="73672" y="288112"/>
                </a:lnTo>
                <a:lnTo>
                  <a:pt x="73253" y="287642"/>
                </a:lnTo>
                <a:lnTo>
                  <a:pt x="73736" y="286842"/>
                </a:lnTo>
                <a:lnTo>
                  <a:pt x="74650" y="285292"/>
                </a:lnTo>
                <a:lnTo>
                  <a:pt x="74269" y="285572"/>
                </a:lnTo>
                <a:lnTo>
                  <a:pt x="74701" y="285203"/>
                </a:lnTo>
                <a:lnTo>
                  <a:pt x="75234" y="284302"/>
                </a:lnTo>
                <a:lnTo>
                  <a:pt x="75742" y="284302"/>
                </a:lnTo>
                <a:lnTo>
                  <a:pt x="74701" y="285203"/>
                </a:lnTo>
                <a:lnTo>
                  <a:pt x="75984" y="284302"/>
                </a:lnTo>
                <a:lnTo>
                  <a:pt x="77089" y="283032"/>
                </a:lnTo>
                <a:lnTo>
                  <a:pt x="77800" y="281762"/>
                </a:lnTo>
                <a:lnTo>
                  <a:pt x="79286" y="280492"/>
                </a:lnTo>
                <a:lnTo>
                  <a:pt x="80238" y="279806"/>
                </a:lnTo>
                <a:lnTo>
                  <a:pt x="81788" y="277952"/>
                </a:lnTo>
                <a:lnTo>
                  <a:pt x="83705" y="276682"/>
                </a:lnTo>
                <a:lnTo>
                  <a:pt x="85725" y="275412"/>
                </a:lnTo>
                <a:lnTo>
                  <a:pt x="88887" y="274142"/>
                </a:lnTo>
                <a:lnTo>
                  <a:pt x="89039" y="274066"/>
                </a:lnTo>
                <a:lnTo>
                  <a:pt x="92087" y="272872"/>
                </a:lnTo>
                <a:lnTo>
                  <a:pt x="97777" y="270332"/>
                </a:lnTo>
                <a:lnTo>
                  <a:pt x="102857" y="269062"/>
                </a:lnTo>
                <a:lnTo>
                  <a:pt x="112979" y="267792"/>
                </a:lnTo>
                <a:lnTo>
                  <a:pt x="118033" y="266522"/>
                </a:lnTo>
                <a:lnTo>
                  <a:pt x="123926" y="266522"/>
                </a:lnTo>
                <a:lnTo>
                  <a:pt x="126771" y="265252"/>
                </a:lnTo>
                <a:lnTo>
                  <a:pt x="124396" y="266522"/>
                </a:lnTo>
                <a:lnTo>
                  <a:pt x="130975" y="265252"/>
                </a:lnTo>
                <a:lnTo>
                  <a:pt x="136740" y="263982"/>
                </a:lnTo>
                <a:lnTo>
                  <a:pt x="144640" y="263982"/>
                </a:lnTo>
                <a:lnTo>
                  <a:pt x="152552" y="262712"/>
                </a:lnTo>
                <a:lnTo>
                  <a:pt x="160464" y="262712"/>
                </a:lnTo>
                <a:lnTo>
                  <a:pt x="184912" y="260172"/>
                </a:lnTo>
                <a:lnTo>
                  <a:pt x="234391" y="256362"/>
                </a:lnTo>
                <a:lnTo>
                  <a:pt x="280708" y="246202"/>
                </a:lnTo>
                <a:lnTo>
                  <a:pt x="313969" y="220802"/>
                </a:lnTo>
                <a:lnTo>
                  <a:pt x="314363" y="218262"/>
                </a:lnTo>
                <a:lnTo>
                  <a:pt x="314566" y="216992"/>
                </a:lnTo>
                <a:lnTo>
                  <a:pt x="314947" y="214452"/>
                </a:lnTo>
                <a:lnTo>
                  <a:pt x="315150" y="213182"/>
                </a:lnTo>
                <a:lnTo>
                  <a:pt x="315341" y="211912"/>
                </a:lnTo>
                <a:lnTo>
                  <a:pt x="315531" y="210642"/>
                </a:lnTo>
                <a:close/>
              </a:path>
              <a:path w="601980" h="572135">
                <a:moveTo>
                  <a:pt x="399415" y="95935"/>
                </a:moveTo>
                <a:lnTo>
                  <a:pt x="361188" y="59042"/>
                </a:lnTo>
                <a:lnTo>
                  <a:pt x="361188" y="95935"/>
                </a:lnTo>
                <a:lnTo>
                  <a:pt x="301815" y="95935"/>
                </a:lnTo>
                <a:lnTo>
                  <a:pt x="300799" y="41579"/>
                </a:lnTo>
                <a:lnTo>
                  <a:pt x="361188" y="95935"/>
                </a:lnTo>
                <a:lnTo>
                  <a:pt x="361188" y="59042"/>
                </a:lnTo>
                <a:lnTo>
                  <a:pt x="343103" y="41579"/>
                </a:lnTo>
                <a:lnTo>
                  <a:pt x="330835" y="29743"/>
                </a:lnTo>
                <a:lnTo>
                  <a:pt x="300024" y="0"/>
                </a:lnTo>
                <a:lnTo>
                  <a:pt x="0" y="0"/>
                </a:lnTo>
                <a:lnTo>
                  <a:pt x="0" y="572135"/>
                </a:lnTo>
                <a:lnTo>
                  <a:pt x="399415" y="572135"/>
                </a:lnTo>
                <a:lnTo>
                  <a:pt x="399415" y="542391"/>
                </a:lnTo>
                <a:lnTo>
                  <a:pt x="399415" y="411695"/>
                </a:lnTo>
                <a:lnTo>
                  <a:pt x="369671" y="435508"/>
                </a:lnTo>
                <a:lnTo>
                  <a:pt x="369671" y="542391"/>
                </a:lnTo>
                <a:lnTo>
                  <a:pt x="29743" y="542391"/>
                </a:lnTo>
                <a:lnTo>
                  <a:pt x="29743" y="29743"/>
                </a:lnTo>
                <a:lnTo>
                  <a:pt x="270840" y="29743"/>
                </a:lnTo>
                <a:lnTo>
                  <a:pt x="272618" y="125679"/>
                </a:lnTo>
                <a:lnTo>
                  <a:pt x="369671" y="125679"/>
                </a:lnTo>
                <a:lnTo>
                  <a:pt x="369671" y="215480"/>
                </a:lnTo>
                <a:lnTo>
                  <a:pt x="399415" y="185864"/>
                </a:lnTo>
                <a:lnTo>
                  <a:pt x="399415" y="95935"/>
                </a:lnTo>
                <a:close/>
              </a:path>
              <a:path w="601980" h="572135">
                <a:moveTo>
                  <a:pt x="601560" y="162382"/>
                </a:moveTo>
                <a:lnTo>
                  <a:pt x="599744" y="149707"/>
                </a:lnTo>
                <a:lnTo>
                  <a:pt x="595617" y="137617"/>
                </a:lnTo>
                <a:lnTo>
                  <a:pt x="589280" y="126390"/>
                </a:lnTo>
                <a:lnTo>
                  <a:pt x="581634" y="117233"/>
                </a:lnTo>
                <a:lnTo>
                  <a:pt x="580872" y="116319"/>
                </a:lnTo>
                <a:lnTo>
                  <a:pt x="580034" y="115620"/>
                </a:lnTo>
                <a:lnTo>
                  <a:pt x="580034" y="163436"/>
                </a:lnTo>
                <a:lnTo>
                  <a:pt x="577430" y="179857"/>
                </a:lnTo>
                <a:lnTo>
                  <a:pt x="568198" y="194157"/>
                </a:lnTo>
                <a:lnTo>
                  <a:pt x="555447" y="206895"/>
                </a:lnTo>
                <a:lnTo>
                  <a:pt x="540156" y="191617"/>
                </a:lnTo>
                <a:lnTo>
                  <a:pt x="540156" y="222199"/>
                </a:lnTo>
                <a:lnTo>
                  <a:pt x="536740" y="225615"/>
                </a:lnTo>
                <a:lnTo>
                  <a:pt x="527100" y="215976"/>
                </a:lnTo>
                <a:lnTo>
                  <a:pt x="521436" y="210312"/>
                </a:lnTo>
                <a:lnTo>
                  <a:pt x="521436" y="240906"/>
                </a:lnTo>
                <a:lnTo>
                  <a:pt x="367169" y="395185"/>
                </a:lnTo>
                <a:lnTo>
                  <a:pt x="349478" y="377507"/>
                </a:lnTo>
                <a:lnTo>
                  <a:pt x="349478" y="408089"/>
                </a:lnTo>
                <a:lnTo>
                  <a:pt x="290639" y="431050"/>
                </a:lnTo>
                <a:lnTo>
                  <a:pt x="288137" y="428548"/>
                </a:lnTo>
                <a:lnTo>
                  <a:pt x="268643" y="409054"/>
                </a:lnTo>
                <a:lnTo>
                  <a:pt x="268643" y="439635"/>
                </a:lnTo>
                <a:lnTo>
                  <a:pt x="250456" y="446735"/>
                </a:lnTo>
                <a:lnTo>
                  <a:pt x="257556" y="428548"/>
                </a:lnTo>
                <a:lnTo>
                  <a:pt x="268643" y="439635"/>
                </a:lnTo>
                <a:lnTo>
                  <a:pt x="268643" y="409054"/>
                </a:lnTo>
                <a:lnTo>
                  <a:pt x="266141" y="406552"/>
                </a:lnTo>
                <a:lnTo>
                  <a:pt x="289102" y="347713"/>
                </a:lnTo>
                <a:lnTo>
                  <a:pt x="349478" y="408089"/>
                </a:lnTo>
                <a:lnTo>
                  <a:pt x="349478" y="377507"/>
                </a:lnTo>
                <a:lnTo>
                  <a:pt x="342226" y="370255"/>
                </a:lnTo>
                <a:lnTo>
                  <a:pt x="357517" y="354965"/>
                </a:lnTo>
                <a:lnTo>
                  <a:pt x="496506" y="215976"/>
                </a:lnTo>
                <a:lnTo>
                  <a:pt x="521436" y="240906"/>
                </a:lnTo>
                <a:lnTo>
                  <a:pt x="521436" y="210312"/>
                </a:lnTo>
                <a:lnTo>
                  <a:pt x="486879" y="175755"/>
                </a:lnTo>
                <a:lnTo>
                  <a:pt x="481215" y="170091"/>
                </a:lnTo>
                <a:lnTo>
                  <a:pt x="481215" y="200685"/>
                </a:lnTo>
                <a:lnTo>
                  <a:pt x="326936" y="354965"/>
                </a:lnTo>
                <a:lnTo>
                  <a:pt x="319684" y="347713"/>
                </a:lnTo>
                <a:lnTo>
                  <a:pt x="302006" y="330022"/>
                </a:lnTo>
                <a:lnTo>
                  <a:pt x="456285" y="175755"/>
                </a:lnTo>
                <a:lnTo>
                  <a:pt x="481215" y="200685"/>
                </a:lnTo>
                <a:lnTo>
                  <a:pt x="481215" y="170091"/>
                </a:lnTo>
                <a:lnTo>
                  <a:pt x="471576" y="160451"/>
                </a:lnTo>
                <a:lnTo>
                  <a:pt x="474992" y="157035"/>
                </a:lnTo>
                <a:lnTo>
                  <a:pt x="540156" y="222199"/>
                </a:lnTo>
                <a:lnTo>
                  <a:pt x="540156" y="191617"/>
                </a:lnTo>
                <a:lnTo>
                  <a:pt x="505574" y="157035"/>
                </a:lnTo>
                <a:lnTo>
                  <a:pt x="490283" y="141744"/>
                </a:lnTo>
                <a:lnTo>
                  <a:pt x="503034" y="128993"/>
                </a:lnTo>
                <a:lnTo>
                  <a:pt x="509625" y="123647"/>
                </a:lnTo>
                <a:lnTo>
                  <a:pt x="517067" y="119849"/>
                </a:lnTo>
                <a:lnTo>
                  <a:pt x="525195" y="117690"/>
                </a:lnTo>
                <a:lnTo>
                  <a:pt x="533806" y="117233"/>
                </a:lnTo>
                <a:lnTo>
                  <a:pt x="542505" y="118478"/>
                </a:lnTo>
                <a:lnTo>
                  <a:pt x="576046" y="146723"/>
                </a:lnTo>
                <a:lnTo>
                  <a:pt x="580034" y="163436"/>
                </a:lnTo>
                <a:lnTo>
                  <a:pt x="580034" y="115620"/>
                </a:lnTo>
                <a:lnTo>
                  <a:pt x="570788" y="107899"/>
                </a:lnTo>
                <a:lnTo>
                  <a:pt x="559562" y="101561"/>
                </a:lnTo>
                <a:lnTo>
                  <a:pt x="547471" y="97434"/>
                </a:lnTo>
                <a:lnTo>
                  <a:pt x="534809" y="95631"/>
                </a:lnTo>
                <a:lnTo>
                  <a:pt x="521665" y="96342"/>
                </a:lnTo>
                <a:lnTo>
                  <a:pt x="487743" y="113703"/>
                </a:lnTo>
                <a:lnTo>
                  <a:pt x="274218" y="327228"/>
                </a:lnTo>
                <a:lnTo>
                  <a:pt x="219773" y="465836"/>
                </a:lnTo>
                <a:lnTo>
                  <a:pt x="220738" y="470382"/>
                </a:lnTo>
                <a:lnTo>
                  <a:pt x="225831" y="475488"/>
                </a:lnTo>
                <a:lnTo>
                  <a:pt x="228600" y="476592"/>
                </a:lnTo>
                <a:lnTo>
                  <a:pt x="232740" y="476592"/>
                </a:lnTo>
                <a:lnTo>
                  <a:pt x="234073" y="476351"/>
                </a:lnTo>
                <a:lnTo>
                  <a:pt x="309943" y="446735"/>
                </a:lnTo>
                <a:lnTo>
                  <a:pt x="350126" y="431050"/>
                </a:lnTo>
                <a:lnTo>
                  <a:pt x="368706" y="423799"/>
                </a:lnTo>
                <a:lnTo>
                  <a:pt x="369963" y="422973"/>
                </a:lnTo>
                <a:lnTo>
                  <a:pt x="397751" y="395185"/>
                </a:lnTo>
                <a:lnTo>
                  <a:pt x="567321" y="225615"/>
                </a:lnTo>
                <a:lnTo>
                  <a:pt x="583488" y="209448"/>
                </a:lnTo>
                <a:lnTo>
                  <a:pt x="585558" y="206895"/>
                </a:lnTo>
                <a:lnTo>
                  <a:pt x="591693" y="199339"/>
                </a:lnTo>
                <a:lnTo>
                  <a:pt x="597509" y="187934"/>
                </a:lnTo>
                <a:lnTo>
                  <a:pt x="600837" y="175514"/>
                </a:lnTo>
                <a:lnTo>
                  <a:pt x="601560" y="162382"/>
                </a:lnTo>
                <a:close/>
              </a:path>
            </a:pathLst>
          </a:custGeom>
          <a:solidFill>
            <a:srgbClr val="00AEEF"/>
          </a:solidFill>
        </p:spPr>
        <p:txBody>
          <a:bodyPr wrap="square" lIns="0" tIns="0" rIns="0" bIns="0" rtlCol="0">
            <a:prstTxWarp prst="textNoShape">
              <a:avLst/>
            </a:prstTxWarp>
            <a:noAutofit/>
          </a:bodyPr>
          <a:lstStyle/>
          <a:p>
            <a:endParaRPr lang="da-DK" dirty="0"/>
          </a:p>
        </p:txBody>
      </p:sp>
      <p:sp>
        <p:nvSpPr>
          <p:cNvPr id="151" name="Graphic 925">
            <a:extLst>
              <a:ext uri="{FF2B5EF4-FFF2-40B4-BE49-F238E27FC236}">
                <a16:creationId xmlns:a16="http://schemas.microsoft.com/office/drawing/2014/main" xmlns="" id="{45686A53-060C-5984-B147-417A594B3894}"/>
              </a:ext>
            </a:extLst>
          </p:cNvPr>
          <p:cNvSpPr/>
          <p:nvPr/>
        </p:nvSpPr>
        <p:spPr>
          <a:xfrm>
            <a:off x="6388777" y="4232842"/>
            <a:ext cx="5421630" cy="1178607"/>
          </a:xfrm>
          <a:custGeom>
            <a:avLst/>
            <a:gdLst/>
            <a:ahLst/>
            <a:cxnLst/>
            <a:rect l="l" t="t" r="r" b="b"/>
            <a:pathLst>
              <a:path w="5421630" h="990600">
                <a:moveTo>
                  <a:pt x="5349595" y="0"/>
                </a:moveTo>
                <a:lnTo>
                  <a:pt x="71996" y="0"/>
                </a:ln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close/>
              </a:path>
            </a:pathLst>
          </a:custGeom>
          <a:solidFill>
            <a:srgbClr val="F1FAFE"/>
          </a:solidFill>
        </p:spPr>
        <p:txBody>
          <a:bodyPr wrap="square" lIns="0" tIns="0" rIns="0" bIns="0" rtlCol="0">
            <a:prstTxWarp prst="textNoShape">
              <a:avLst/>
            </a:prstTxWarp>
            <a:noAutofit/>
          </a:bodyPr>
          <a:lstStyle/>
          <a:p>
            <a:endParaRPr lang="da-DK"/>
          </a:p>
        </p:txBody>
      </p:sp>
      <p:sp>
        <p:nvSpPr>
          <p:cNvPr id="152" name="Graphic 926">
            <a:extLst>
              <a:ext uri="{FF2B5EF4-FFF2-40B4-BE49-F238E27FC236}">
                <a16:creationId xmlns:a16="http://schemas.microsoft.com/office/drawing/2014/main" xmlns="" id="{B0293BC1-16E3-05EB-6479-2D373242F31B}"/>
              </a:ext>
            </a:extLst>
          </p:cNvPr>
          <p:cNvSpPr/>
          <p:nvPr/>
        </p:nvSpPr>
        <p:spPr>
          <a:xfrm>
            <a:off x="6388777" y="4232842"/>
            <a:ext cx="5421630" cy="1155359"/>
          </a:xfrm>
          <a:custGeom>
            <a:avLst/>
            <a:gdLst/>
            <a:ahLst/>
            <a:cxnLst/>
            <a:rect l="l" t="t" r="r" b="b"/>
            <a:pathLst>
              <a:path w="5421630" h="990600">
                <a:moveTo>
                  <a:pt x="71996" y="0"/>
                </a:move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lnTo>
                  <a:pt x="71996" y="0"/>
                </a:lnTo>
                <a:close/>
              </a:path>
            </a:pathLst>
          </a:custGeom>
          <a:ln w="12699">
            <a:solidFill>
              <a:srgbClr val="00B9F1"/>
            </a:solidFill>
            <a:prstDash val="solid"/>
          </a:ln>
        </p:spPr>
        <p:txBody>
          <a:bodyPr wrap="square" lIns="0" tIns="0" rIns="0" bIns="0" rtlCol="0">
            <a:prstTxWarp prst="textNoShape">
              <a:avLst/>
            </a:prstTxWarp>
            <a:noAutofit/>
          </a:bodyPr>
          <a:lstStyle/>
          <a:p>
            <a:endParaRPr lang="da-DK"/>
          </a:p>
        </p:txBody>
      </p:sp>
      <p:sp>
        <p:nvSpPr>
          <p:cNvPr id="153" name="Graphic 927">
            <a:extLst>
              <a:ext uri="{FF2B5EF4-FFF2-40B4-BE49-F238E27FC236}">
                <a16:creationId xmlns:a16="http://schemas.microsoft.com/office/drawing/2014/main" xmlns="" id="{B029CA39-7DE0-91F7-8B50-16A042A0F62C}"/>
              </a:ext>
            </a:extLst>
          </p:cNvPr>
          <p:cNvSpPr/>
          <p:nvPr/>
        </p:nvSpPr>
        <p:spPr>
          <a:xfrm>
            <a:off x="6579277" y="4073531"/>
            <a:ext cx="1052195" cy="235585"/>
          </a:xfrm>
          <a:custGeom>
            <a:avLst/>
            <a:gdLst/>
            <a:ahLst/>
            <a:cxnLst/>
            <a:rect l="l" t="t" r="r" b="b"/>
            <a:pathLst>
              <a:path w="1052195" h="235585">
                <a:moveTo>
                  <a:pt x="980046" y="0"/>
                </a:moveTo>
                <a:lnTo>
                  <a:pt x="71996" y="0"/>
                </a:lnTo>
                <a:lnTo>
                  <a:pt x="43971" y="5657"/>
                </a:lnTo>
                <a:lnTo>
                  <a:pt x="21086" y="21086"/>
                </a:lnTo>
                <a:lnTo>
                  <a:pt x="5657" y="43971"/>
                </a:lnTo>
                <a:lnTo>
                  <a:pt x="0" y="71996"/>
                </a:lnTo>
                <a:lnTo>
                  <a:pt x="0" y="163499"/>
                </a:lnTo>
                <a:lnTo>
                  <a:pt x="5657" y="191524"/>
                </a:lnTo>
                <a:lnTo>
                  <a:pt x="21086" y="214409"/>
                </a:lnTo>
                <a:lnTo>
                  <a:pt x="43971" y="229838"/>
                </a:lnTo>
                <a:lnTo>
                  <a:pt x="71996" y="235496"/>
                </a:lnTo>
                <a:lnTo>
                  <a:pt x="980046" y="235496"/>
                </a:lnTo>
                <a:lnTo>
                  <a:pt x="1008071" y="229838"/>
                </a:lnTo>
                <a:lnTo>
                  <a:pt x="1030955" y="214409"/>
                </a:lnTo>
                <a:lnTo>
                  <a:pt x="1046384" y="191524"/>
                </a:lnTo>
                <a:lnTo>
                  <a:pt x="1052042" y="163499"/>
                </a:lnTo>
                <a:lnTo>
                  <a:pt x="1052042" y="71996"/>
                </a:lnTo>
                <a:lnTo>
                  <a:pt x="1046384" y="43971"/>
                </a:lnTo>
                <a:lnTo>
                  <a:pt x="1030955" y="21086"/>
                </a:lnTo>
                <a:lnTo>
                  <a:pt x="1008071" y="5657"/>
                </a:lnTo>
                <a:lnTo>
                  <a:pt x="980046" y="0"/>
                </a:lnTo>
                <a:close/>
              </a:path>
            </a:pathLst>
          </a:custGeom>
          <a:solidFill>
            <a:srgbClr val="00B9F1"/>
          </a:solidFill>
        </p:spPr>
        <p:txBody>
          <a:bodyPr wrap="square" lIns="0" tIns="0" rIns="0" bIns="0" rtlCol="0">
            <a:prstTxWarp prst="textNoShape">
              <a:avLst/>
            </a:prstTxWarp>
            <a:noAutofit/>
          </a:bodyPr>
          <a:lstStyle/>
          <a:p>
            <a:endParaRPr lang="da-DK" dirty="0"/>
          </a:p>
        </p:txBody>
      </p:sp>
      <p:sp>
        <p:nvSpPr>
          <p:cNvPr id="155" name="Graphic 937">
            <a:extLst>
              <a:ext uri="{FF2B5EF4-FFF2-40B4-BE49-F238E27FC236}">
                <a16:creationId xmlns:a16="http://schemas.microsoft.com/office/drawing/2014/main" xmlns="" id="{F35123F5-DBBA-15BA-39B1-4138F36D256E}"/>
              </a:ext>
            </a:extLst>
          </p:cNvPr>
          <p:cNvSpPr/>
          <p:nvPr/>
        </p:nvSpPr>
        <p:spPr>
          <a:xfrm>
            <a:off x="6464977" y="4468428"/>
            <a:ext cx="601980" cy="572135"/>
          </a:xfrm>
          <a:custGeom>
            <a:avLst/>
            <a:gdLst/>
            <a:ahLst/>
            <a:cxnLst/>
            <a:rect l="l" t="t" r="r" b="b"/>
            <a:pathLst>
              <a:path w="601980" h="572135">
                <a:moveTo>
                  <a:pt x="81051" y="279222"/>
                </a:moveTo>
                <a:lnTo>
                  <a:pt x="80238" y="279806"/>
                </a:lnTo>
                <a:lnTo>
                  <a:pt x="79667" y="280492"/>
                </a:lnTo>
                <a:lnTo>
                  <a:pt x="81051" y="279222"/>
                </a:lnTo>
                <a:close/>
              </a:path>
              <a:path w="601980" h="572135">
                <a:moveTo>
                  <a:pt x="117538" y="439204"/>
                </a:moveTo>
                <a:close/>
              </a:path>
              <a:path w="601980" h="572135">
                <a:moveTo>
                  <a:pt x="117716" y="440512"/>
                </a:moveTo>
                <a:lnTo>
                  <a:pt x="117665" y="439851"/>
                </a:lnTo>
                <a:lnTo>
                  <a:pt x="117563" y="440512"/>
                </a:lnTo>
                <a:lnTo>
                  <a:pt x="117716" y="440512"/>
                </a:lnTo>
                <a:close/>
              </a:path>
              <a:path w="601980" h="572135">
                <a:moveTo>
                  <a:pt x="117919" y="443928"/>
                </a:moveTo>
                <a:lnTo>
                  <a:pt x="117843" y="443801"/>
                </a:lnTo>
                <a:lnTo>
                  <a:pt x="117919" y="443928"/>
                </a:lnTo>
                <a:close/>
              </a:path>
              <a:path w="601980" h="572135">
                <a:moveTo>
                  <a:pt x="117919" y="443865"/>
                </a:moveTo>
                <a:lnTo>
                  <a:pt x="117868" y="442874"/>
                </a:lnTo>
                <a:lnTo>
                  <a:pt x="117576" y="442201"/>
                </a:lnTo>
                <a:lnTo>
                  <a:pt x="117627" y="443052"/>
                </a:lnTo>
                <a:lnTo>
                  <a:pt x="117741" y="443547"/>
                </a:lnTo>
                <a:lnTo>
                  <a:pt x="117843" y="443801"/>
                </a:lnTo>
                <a:close/>
              </a:path>
              <a:path w="601980" h="572135">
                <a:moveTo>
                  <a:pt x="119659" y="435432"/>
                </a:moveTo>
                <a:lnTo>
                  <a:pt x="118910" y="436702"/>
                </a:lnTo>
                <a:lnTo>
                  <a:pt x="119659" y="435432"/>
                </a:lnTo>
                <a:close/>
              </a:path>
              <a:path w="601980" h="572135">
                <a:moveTo>
                  <a:pt x="121158" y="432892"/>
                </a:moveTo>
                <a:lnTo>
                  <a:pt x="119659" y="435432"/>
                </a:lnTo>
                <a:lnTo>
                  <a:pt x="119926" y="435432"/>
                </a:lnTo>
                <a:lnTo>
                  <a:pt x="121158" y="432892"/>
                </a:lnTo>
                <a:close/>
              </a:path>
              <a:path w="601980" h="572135">
                <a:moveTo>
                  <a:pt x="195884" y="370662"/>
                </a:moveTo>
                <a:lnTo>
                  <a:pt x="194271" y="369392"/>
                </a:lnTo>
                <a:lnTo>
                  <a:pt x="194094" y="369277"/>
                </a:lnTo>
                <a:lnTo>
                  <a:pt x="195884" y="370662"/>
                </a:lnTo>
                <a:close/>
              </a:path>
              <a:path w="601980" h="572135">
                <a:moveTo>
                  <a:pt x="199263" y="372719"/>
                </a:moveTo>
                <a:lnTo>
                  <a:pt x="199136" y="372389"/>
                </a:lnTo>
                <a:lnTo>
                  <a:pt x="199148" y="372846"/>
                </a:lnTo>
                <a:lnTo>
                  <a:pt x="199263" y="372719"/>
                </a:lnTo>
                <a:close/>
              </a:path>
              <a:path w="601980" h="572135">
                <a:moveTo>
                  <a:pt x="199351" y="372618"/>
                </a:moveTo>
                <a:lnTo>
                  <a:pt x="199237" y="373037"/>
                </a:lnTo>
                <a:lnTo>
                  <a:pt x="199339" y="372910"/>
                </a:lnTo>
                <a:lnTo>
                  <a:pt x="199351" y="372618"/>
                </a:lnTo>
                <a:close/>
              </a:path>
              <a:path w="601980" h="572135">
                <a:moveTo>
                  <a:pt x="199440" y="372986"/>
                </a:moveTo>
                <a:lnTo>
                  <a:pt x="199313" y="373202"/>
                </a:lnTo>
                <a:lnTo>
                  <a:pt x="199390" y="373392"/>
                </a:lnTo>
                <a:lnTo>
                  <a:pt x="199440" y="372986"/>
                </a:lnTo>
                <a:close/>
              </a:path>
              <a:path w="601980" h="572135">
                <a:moveTo>
                  <a:pt x="199440" y="372783"/>
                </a:moveTo>
                <a:lnTo>
                  <a:pt x="199263" y="373113"/>
                </a:lnTo>
                <a:lnTo>
                  <a:pt x="199440" y="372783"/>
                </a:lnTo>
                <a:close/>
              </a:path>
              <a:path w="601980" h="572135">
                <a:moveTo>
                  <a:pt x="199542" y="372910"/>
                </a:moveTo>
                <a:lnTo>
                  <a:pt x="199428" y="373202"/>
                </a:lnTo>
                <a:lnTo>
                  <a:pt x="199415" y="373380"/>
                </a:lnTo>
                <a:lnTo>
                  <a:pt x="199542" y="373202"/>
                </a:lnTo>
                <a:lnTo>
                  <a:pt x="199542" y="372910"/>
                </a:lnTo>
                <a:close/>
              </a:path>
              <a:path w="601980" h="572135">
                <a:moveTo>
                  <a:pt x="199567" y="373291"/>
                </a:moveTo>
                <a:lnTo>
                  <a:pt x="199428" y="373468"/>
                </a:lnTo>
                <a:lnTo>
                  <a:pt x="199555" y="373380"/>
                </a:lnTo>
                <a:close/>
              </a:path>
              <a:path w="601980" h="572135">
                <a:moveTo>
                  <a:pt x="199580" y="373341"/>
                </a:moveTo>
                <a:lnTo>
                  <a:pt x="199466" y="373532"/>
                </a:lnTo>
                <a:lnTo>
                  <a:pt x="199567" y="373659"/>
                </a:lnTo>
                <a:lnTo>
                  <a:pt x="199580" y="373341"/>
                </a:lnTo>
                <a:close/>
              </a:path>
              <a:path w="601980" h="572135">
                <a:moveTo>
                  <a:pt x="199821" y="372706"/>
                </a:moveTo>
                <a:lnTo>
                  <a:pt x="199618" y="372910"/>
                </a:lnTo>
                <a:lnTo>
                  <a:pt x="199732" y="373037"/>
                </a:lnTo>
                <a:lnTo>
                  <a:pt x="199821" y="372706"/>
                </a:lnTo>
                <a:close/>
              </a:path>
              <a:path w="601980" h="572135">
                <a:moveTo>
                  <a:pt x="225945" y="377012"/>
                </a:moveTo>
                <a:lnTo>
                  <a:pt x="191528" y="377012"/>
                </a:lnTo>
                <a:lnTo>
                  <a:pt x="190347" y="377012"/>
                </a:lnTo>
                <a:lnTo>
                  <a:pt x="180581" y="380822"/>
                </a:lnTo>
                <a:lnTo>
                  <a:pt x="162140" y="388442"/>
                </a:lnTo>
                <a:lnTo>
                  <a:pt x="143560" y="393522"/>
                </a:lnTo>
                <a:lnTo>
                  <a:pt x="134747" y="397332"/>
                </a:lnTo>
                <a:lnTo>
                  <a:pt x="125907" y="399872"/>
                </a:lnTo>
                <a:lnTo>
                  <a:pt x="117449" y="403644"/>
                </a:lnTo>
                <a:lnTo>
                  <a:pt x="117449" y="443052"/>
                </a:lnTo>
                <a:lnTo>
                  <a:pt x="117449" y="443725"/>
                </a:lnTo>
                <a:lnTo>
                  <a:pt x="117373" y="443369"/>
                </a:lnTo>
                <a:lnTo>
                  <a:pt x="117449" y="443725"/>
                </a:lnTo>
                <a:lnTo>
                  <a:pt x="117449" y="443052"/>
                </a:lnTo>
                <a:lnTo>
                  <a:pt x="117424" y="443395"/>
                </a:lnTo>
                <a:lnTo>
                  <a:pt x="117335" y="443052"/>
                </a:lnTo>
                <a:lnTo>
                  <a:pt x="117449" y="403644"/>
                </a:lnTo>
                <a:lnTo>
                  <a:pt x="90690" y="440270"/>
                </a:lnTo>
                <a:lnTo>
                  <a:pt x="90601" y="442201"/>
                </a:lnTo>
                <a:lnTo>
                  <a:pt x="92595" y="451942"/>
                </a:lnTo>
                <a:lnTo>
                  <a:pt x="97358" y="460832"/>
                </a:lnTo>
                <a:lnTo>
                  <a:pt x="104152" y="468452"/>
                </a:lnTo>
                <a:lnTo>
                  <a:pt x="112369" y="473532"/>
                </a:lnTo>
                <a:lnTo>
                  <a:pt x="120357" y="478612"/>
                </a:lnTo>
                <a:lnTo>
                  <a:pt x="128562" y="483692"/>
                </a:lnTo>
                <a:lnTo>
                  <a:pt x="151015" y="493852"/>
                </a:lnTo>
                <a:lnTo>
                  <a:pt x="168935" y="501472"/>
                </a:lnTo>
                <a:lnTo>
                  <a:pt x="177342" y="501472"/>
                </a:lnTo>
                <a:lnTo>
                  <a:pt x="184124" y="488772"/>
                </a:lnTo>
                <a:lnTo>
                  <a:pt x="183032" y="478612"/>
                </a:lnTo>
                <a:lnTo>
                  <a:pt x="176149" y="476072"/>
                </a:lnTo>
                <a:lnTo>
                  <a:pt x="166103" y="470992"/>
                </a:lnTo>
                <a:lnTo>
                  <a:pt x="156108" y="467182"/>
                </a:lnTo>
                <a:lnTo>
                  <a:pt x="136461" y="457022"/>
                </a:lnTo>
                <a:lnTo>
                  <a:pt x="133527" y="454482"/>
                </a:lnTo>
                <a:lnTo>
                  <a:pt x="130606" y="453212"/>
                </a:lnTo>
                <a:lnTo>
                  <a:pt x="125412" y="450672"/>
                </a:lnTo>
                <a:lnTo>
                  <a:pt x="123710" y="449402"/>
                </a:lnTo>
                <a:lnTo>
                  <a:pt x="123151" y="448132"/>
                </a:lnTo>
                <a:lnTo>
                  <a:pt x="121742" y="447598"/>
                </a:lnTo>
                <a:lnTo>
                  <a:pt x="121069" y="446862"/>
                </a:lnTo>
                <a:lnTo>
                  <a:pt x="119735" y="445592"/>
                </a:lnTo>
                <a:lnTo>
                  <a:pt x="119545" y="445414"/>
                </a:lnTo>
                <a:lnTo>
                  <a:pt x="119545" y="445592"/>
                </a:lnTo>
                <a:lnTo>
                  <a:pt x="119291" y="445592"/>
                </a:lnTo>
                <a:lnTo>
                  <a:pt x="119037" y="445084"/>
                </a:lnTo>
                <a:lnTo>
                  <a:pt x="119545" y="445592"/>
                </a:lnTo>
                <a:lnTo>
                  <a:pt x="119545" y="445414"/>
                </a:lnTo>
                <a:lnTo>
                  <a:pt x="118910" y="444804"/>
                </a:lnTo>
                <a:lnTo>
                  <a:pt x="118059" y="443052"/>
                </a:lnTo>
                <a:lnTo>
                  <a:pt x="117970" y="443928"/>
                </a:lnTo>
                <a:lnTo>
                  <a:pt x="117906" y="444322"/>
                </a:lnTo>
                <a:lnTo>
                  <a:pt x="117792" y="443801"/>
                </a:lnTo>
                <a:lnTo>
                  <a:pt x="117627" y="443052"/>
                </a:lnTo>
                <a:lnTo>
                  <a:pt x="117614" y="443585"/>
                </a:lnTo>
                <a:lnTo>
                  <a:pt x="117576" y="444322"/>
                </a:lnTo>
                <a:lnTo>
                  <a:pt x="117551" y="443547"/>
                </a:lnTo>
                <a:lnTo>
                  <a:pt x="117589" y="443052"/>
                </a:lnTo>
                <a:lnTo>
                  <a:pt x="117589" y="442874"/>
                </a:lnTo>
                <a:lnTo>
                  <a:pt x="117576" y="442201"/>
                </a:lnTo>
                <a:lnTo>
                  <a:pt x="117563" y="440512"/>
                </a:lnTo>
                <a:lnTo>
                  <a:pt x="117525" y="437972"/>
                </a:lnTo>
                <a:lnTo>
                  <a:pt x="117602" y="439026"/>
                </a:lnTo>
                <a:lnTo>
                  <a:pt x="117665" y="439851"/>
                </a:lnTo>
                <a:lnTo>
                  <a:pt x="117830" y="439242"/>
                </a:lnTo>
                <a:lnTo>
                  <a:pt x="117957" y="439242"/>
                </a:lnTo>
                <a:lnTo>
                  <a:pt x="118275" y="438213"/>
                </a:lnTo>
                <a:lnTo>
                  <a:pt x="118440" y="437972"/>
                </a:lnTo>
                <a:lnTo>
                  <a:pt x="119329" y="435432"/>
                </a:lnTo>
                <a:lnTo>
                  <a:pt x="119621" y="435432"/>
                </a:lnTo>
                <a:lnTo>
                  <a:pt x="121018" y="432892"/>
                </a:lnTo>
                <a:lnTo>
                  <a:pt x="121158" y="432892"/>
                </a:lnTo>
                <a:lnTo>
                  <a:pt x="122212" y="432892"/>
                </a:lnTo>
                <a:lnTo>
                  <a:pt x="123139" y="431622"/>
                </a:lnTo>
                <a:lnTo>
                  <a:pt x="124815" y="430352"/>
                </a:lnTo>
                <a:lnTo>
                  <a:pt x="122161" y="431622"/>
                </a:lnTo>
                <a:lnTo>
                  <a:pt x="124079" y="430352"/>
                </a:lnTo>
                <a:lnTo>
                  <a:pt x="125818" y="429082"/>
                </a:lnTo>
                <a:lnTo>
                  <a:pt x="127266" y="429082"/>
                </a:lnTo>
                <a:lnTo>
                  <a:pt x="129501" y="427812"/>
                </a:lnTo>
                <a:lnTo>
                  <a:pt x="131419" y="426542"/>
                </a:lnTo>
                <a:lnTo>
                  <a:pt x="132359" y="426542"/>
                </a:lnTo>
                <a:lnTo>
                  <a:pt x="135915" y="425272"/>
                </a:lnTo>
                <a:lnTo>
                  <a:pt x="146100" y="421462"/>
                </a:lnTo>
                <a:lnTo>
                  <a:pt x="166547" y="415112"/>
                </a:lnTo>
                <a:lnTo>
                  <a:pt x="176720" y="411302"/>
                </a:lnTo>
                <a:lnTo>
                  <a:pt x="191033" y="406222"/>
                </a:lnTo>
                <a:lnTo>
                  <a:pt x="205701" y="399872"/>
                </a:lnTo>
                <a:lnTo>
                  <a:pt x="213525" y="397332"/>
                </a:lnTo>
                <a:lnTo>
                  <a:pt x="219036" y="390982"/>
                </a:lnTo>
                <a:lnTo>
                  <a:pt x="223024" y="385902"/>
                </a:lnTo>
                <a:lnTo>
                  <a:pt x="225640" y="379552"/>
                </a:lnTo>
                <a:lnTo>
                  <a:pt x="225945" y="377012"/>
                </a:lnTo>
                <a:close/>
              </a:path>
              <a:path w="601980" h="572135">
                <a:moveTo>
                  <a:pt x="287896" y="212369"/>
                </a:moveTo>
                <a:lnTo>
                  <a:pt x="287756" y="212483"/>
                </a:lnTo>
                <a:lnTo>
                  <a:pt x="287528" y="213004"/>
                </a:lnTo>
                <a:lnTo>
                  <a:pt x="287896" y="212369"/>
                </a:lnTo>
                <a:close/>
              </a:path>
              <a:path w="601980" h="572135">
                <a:moveTo>
                  <a:pt x="288226" y="212102"/>
                </a:moveTo>
                <a:lnTo>
                  <a:pt x="287934" y="212293"/>
                </a:lnTo>
                <a:lnTo>
                  <a:pt x="288226" y="212128"/>
                </a:lnTo>
                <a:close/>
              </a:path>
              <a:path w="601980" h="572135">
                <a:moveTo>
                  <a:pt x="288340" y="212039"/>
                </a:moveTo>
                <a:lnTo>
                  <a:pt x="288112" y="212458"/>
                </a:lnTo>
                <a:lnTo>
                  <a:pt x="288239" y="212293"/>
                </a:lnTo>
                <a:lnTo>
                  <a:pt x="288340" y="212039"/>
                </a:lnTo>
                <a:close/>
              </a:path>
              <a:path w="601980" h="572135">
                <a:moveTo>
                  <a:pt x="288391" y="211912"/>
                </a:moveTo>
                <a:lnTo>
                  <a:pt x="288226" y="212102"/>
                </a:lnTo>
                <a:lnTo>
                  <a:pt x="288353" y="212001"/>
                </a:lnTo>
                <a:close/>
              </a:path>
              <a:path w="601980" h="572135">
                <a:moveTo>
                  <a:pt x="288404" y="211505"/>
                </a:moveTo>
                <a:lnTo>
                  <a:pt x="288290" y="211670"/>
                </a:lnTo>
                <a:lnTo>
                  <a:pt x="288315" y="211175"/>
                </a:lnTo>
                <a:lnTo>
                  <a:pt x="288213" y="211404"/>
                </a:lnTo>
                <a:lnTo>
                  <a:pt x="288277" y="211061"/>
                </a:lnTo>
                <a:lnTo>
                  <a:pt x="287858" y="211912"/>
                </a:lnTo>
                <a:lnTo>
                  <a:pt x="287997" y="211912"/>
                </a:lnTo>
                <a:lnTo>
                  <a:pt x="287794" y="212394"/>
                </a:lnTo>
                <a:lnTo>
                  <a:pt x="287934" y="212293"/>
                </a:lnTo>
                <a:lnTo>
                  <a:pt x="288112" y="211912"/>
                </a:lnTo>
                <a:lnTo>
                  <a:pt x="288290" y="211912"/>
                </a:lnTo>
                <a:lnTo>
                  <a:pt x="288404" y="211505"/>
                </a:lnTo>
                <a:close/>
              </a:path>
              <a:path w="601980" h="572135">
                <a:moveTo>
                  <a:pt x="288544" y="211315"/>
                </a:moveTo>
                <a:lnTo>
                  <a:pt x="288429" y="211480"/>
                </a:lnTo>
                <a:lnTo>
                  <a:pt x="288544" y="211315"/>
                </a:lnTo>
                <a:close/>
              </a:path>
              <a:path w="601980" h="572135">
                <a:moveTo>
                  <a:pt x="288582" y="211251"/>
                </a:moveTo>
                <a:lnTo>
                  <a:pt x="288480" y="211670"/>
                </a:lnTo>
                <a:lnTo>
                  <a:pt x="288582" y="211429"/>
                </a:lnTo>
                <a:lnTo>
                  <a:pt x="288582" y="211251"/>
                </a:lnTo>
                <a:close/>
              </a:path>
              <a:path w="601980" h="572135">
                <a:moveTo>
                  <a:pt x="288785" y="210324"/>
                </a:moveTo>
                <a:lnTo>
                  <a:pt x="288696" y="210642"/>
                </a:lnTo>
                <a:lnTo>
                  <a:pt x="288658" y="211150"/>
                </a:lnTo>
                <a:lnTo>
                  <a:pt x="288772" y="210934"/>
                </a:lnTo>
                <a:lnTo>
                  <a:pt x="288785" y="210324"/>
                </a:lnTo>
                <a:close/>
              </a:path>
              <a:path w="601980" h="572135">
                <a:moveTo>
                  <a:pt x="288975" y="211531"/>
                </a:moveTo>
                <a:lnTo>
                  <a:pt x="288874" y="210858"/>
                </a:lnTo>
                <a:lnTo>
                  <a:pt x="288734" y="211048"/>
                </a:lnTo>
                <a:lnTo>
                  <a:pt x="288709" y="211201"/>
                </a:lnTo>
                <a:lnTo>
                  <a:pt x="288975" y="211531"/>
                </a:lnTo>
                <a:close/>
              </a:path>
              <a:path w="601980" h="572135">
                <a:moveTo>
                  <a:pt x="315531" y="210642"/>
                </a:moveTo>
                <a:lnTo>
                  <a:pt x="314858" y="206832"/>
                </a:lnTo>
                <a:lnTo>
                  <a:pt x="313969" y="201752"/>
                </a:lnTo>
                <a:lnTo>
                  <a:pt x="309943" y="194132"/>
                </a:lnTo>
                <a:lnTo>
                  <a:pt x="304190" y="186512"/>
                </a:lnTo>
                <a:lnTo>
                  <a:pt x="297421" y="181432"/>
                </a:lnTo>
                <a:lnTo>
                  <a:pt x="291922" y="176352"/>
                </a:lnTo>
                <a:lnTo>
                  <a:pt x="287121" y="175628"/>
                </a:lnTo>
                <a:lnTo>
                  <a:pt x="287121" y="208051"/>
                </a:lnTo>
                <a:lnTo>
                  <a:pt x="286219" y="206832"/>
                </a:lnTo>
                <a:lnTo>
                  <a:pt x="286486" y="206832"/>
                </a:lnTo>
                <a:lnTo>
                  <a:pt x="287121" y="208051"/>
                </a:lnTo>
                <a:lnTo>
                  <a:pt x="287121" y="175628"/>
                </a:lnTo>
                <a:lnTo>
                  <a:pt x="283603" y="175082"/>
                </a:lnTo>
                <a:lnTo>
                  <a:pt x="273786" y="186512"/>
                </a:lnTo>
                <a:lnTo>
                  <a:pt x="272427" y="195402"/>
                </a:lnTo>
                <a:lnTo>
                  <a:pt x="280301" y="201752"/>
                </a:lnTo>
                <a:lnTo>
                  <a:pt x="282257" y="203022"/>
                </a:lnTo>
                <a:lnTo>
                  <a:pt x="284949" y="205562"/>
                </a:lnTo>
                <a:lnTo>
                  <a:pt x="285724" y="206832"/>
                </a:lnTo>
                <a:lnTo>
                  <a:pt x="287451" y="208673"/>
                </a:lnTo>
                <a:lnTo>
                  <a:pt x="287820" y="209372"/>
                </a:lnTo>
                <a:lnTo>
                  <a:pt x="288099" y="210642"/>
                </a:lnTo>
                <a:lnTo>
                  <a:pt x="287769" y="210642"/>
                </a:lnTo>
                <a:lnTo>
                  <a:pt x="288264" y="211010"/>
                </a:lnTo>
                <a:lnTo>
                  <a:pt x="288150" y="210693"/>
                </a:lnTo>
                <a:lnTo>
                  <a:pt x="288366" y="210883"/>
                </a:lnTo>
                <a:lnTo>
                  <a:pt x="288455" y="210642"/>
                </a:lnTo>
                <a:lnTo>
                  <a:pt x="288442" y="210883"/>
                </a:lnTo>
                <a:lnTo>
                  <a:pt x="288544" y="210642"/>
                </a:lnTo>
                <a:lnTo>
                  <a:pt x="288582" y="210972"/>
                </a:lnTo>
                <a:lnTo>
                  <a:pt x="288696" y="210642"/>
                </a:lnTo>
                <a:lnTo>
                  <a:pt x="288747" y="210083"/>
                </a:lnTo>
                <a:lnTo>
                  <a:pt x="288632" y="210324"/>
                </a:lnTo>
                <a:lnTo>
                  <a:pt x="288645" y="209372"/>
                </a:lnTo>
                <a:lnTo>
                  <a:pt x="288747" y="210083"/>
                </a:lnTo>
                <a:lnTo>
                  <a:pt x="289090" y="209372"/>
                </a:lnTo>
                <a:lnTo>
                  <a:pt x="288874" y="210083"/>
                </a:lnTo>
                <a:lnTo>
                  <a:pt x="288848" y="210743"/>
                </a:lnTo>
                <a:lnTo>
                  <a:pt x="289013" y="210642"/>
                </a:lnTo>
                <a:lnTo>
                  <a:pt x="288963" y="211442"/>
                </a:lnTo>
                <a:lnTo>
                  <a:pt x="289483" y="211912"/>
                </a:lnTo>
                <a:lnTo>
                  <a:pt x="288975" y="211531"/>
                </a:lnTo>
                <a:lnTo>
                  <a:pt x="288632" y="211289"/>
                </a:lnTo>
                <a:lnTo>
                  <a:pt x="288645" y="212102"/>
                </a:lnTo>
                <a:lnTo>
                  <a:pt x="288290" y="212293"/>
                </a:lnTo>
                <a:lnTo>
                  <a:pt x="288163" y="212483"/>
                </a:lnTo>
                <a:lnTo>
                  <a:pt x="287883" y="213182"/>
                </a:lnTo>
                <a:lnTo>
                  <a:pt x="288112" y="212458"/>
                </a:lnTo>
                <a:lnTo>
                  <a:pt x="287642" y="212902"/>
                </a:lnTo>
                <a:lnTo>
                  <a:pt x="286905" y="214452"/>
                </a:lnTo>
                <a:lnTo>
                  <a:pt x="287451" y="213182"/>
                </a:lnTo>
                <a:lnTo>
                  <a:pt x="287528" y="213004"/>
                </a:lnTo>
                <a:lnTo>
                  <a:pt x="287337" y="213182"/>
                </a:lnTo>
                <a:lnTo>
                  <a:pt x="286829" y="213182"/>
                </a:lnTo>
                <a:lnTo>
                  <a:pt x="287756" y="212483"/>
                </a:lnTo>
                <a:lnTo>
                  <a:pt x="282879" y="215722"/>
                </a:lnTo>
                <a:lnTo>
                  <a:pt x="280670" y="216992"/>
                </a:lnTo>
                <a:lnTo>
                  <a:pt x="279946" y="216992"/>
                </a:lnTo>
                <a:lnTo>
                  <a:pt x="278269" y="218262"/>
                </a:lnTo>
                <a:lnTo>
                  <a:pt x="272808" y="219532"/>
                </a:lnTo>
                <a:lnTo>
                  <a:pt x="266915" y="222072"/>
                </a:lnTo>
                <a:lnTo>
                  <a:pt x="258013" y="223342"/>
                </a:lnTo>
                <a:lnTo>
                  <a:pt x="249021" y="225882"/>
                </a:lnTo>
                <a:lnTo>
                  <a:pt x="239966" y="227152"/>
                </a:lnTo>
                <a:lnTo>
                  <a:pt x="230860" y="229692"/>
                </a:lnTo>
                <a:lnTo>
                  <a:pt x="224866" y="229692"/>
                </a:lnTo>
                <a:lnTo>
                  <a:pt x="217919" y="230962"/>
                </a:lnTo>
                <a:lnTo>
                  <a:pt x="208673" y="232232"/>
                </a:lnTo>
                <a:lnTo>
                  <a:pt x="196316" y="232232"/>
                </a:lnTo>
                <a:lnTo>
                  <a:pt x="157594" y="236042"/>
                </a:lnTo>
                <a:lnTo>
                  <a:pt x="138252" y="237312"/>
                </a:lnTo>
                <a:lnTo>
                  <a:pt x="100152" y="242392"/>
                </a:lnTo>
                <a:lnTo>
                  <a:pt x="82080" y="248742"/>
                </a:lnTo>
                <a:lnTo>
                  <a:pt x="73012" y="253695"/>
                </a:lnTo>
                <a:lnTo>
                  <a:pt x="73012" y="287375"/>
                </a:lnTo>
                <a:lnTo>
                  <a:pt x="72948" y="287604"/>
                </a:lnTo>
                <a:lnTo>
                  <a:pt x="72999" y="287350"/>
                </a:lnTo>
                <a:lnTo>
                  <a:pt x="73012" y="253695"/>
                </a:lnTo>
                <a:lnTo>
                  <a:pt x="71615" y="254457"/>
                </a:lnTo>
                <a:lnTo>
                  <a:pt x="71615" y="285572"/>
                </a:lnTo>
                <a:lnTo>
                  <a:pt x="71462" y="285457"/>
                </a:lnTo>
                <a:lnTo>
                  <a:pt x="71615" y="285572"/>
                </a:lnTo>
                <a:lnTo>
                  <a:pt x="71615" y="254457"/>
                </a:lnTo>
                <a:lnTo>
                  <a:pt x="71323" y="254622"/>
                </a:lnTo>
                <a:lnTo>
                  <a:pt x="71323" y="293192"/>
                </a:lnTo>
                <a:lnTo>
                  <a:pt x="70142" y="284403"/>
                </a:lnTo>
                <a:lnTo>
                  <a:pt x="70777" y="284911"/>
                </a:lnTo>
                <a:lnTo>
                  <a:pt x="70662" y="284454"/>
                </a:lnTo>
                <a:lnTo>
                  <a:pt x="70777" y="284911"/>
                </a:lnTo>
                <a:lnTo>
                  <a:pt x="70154" y="284403"/>
                </a:lnTo>
                <a:lnTo>
                  <a:pt x="71323" y="293192"/>
                </a:lnTo>
                <a:lnTo>
                  <a:pt x="71323" y="254622"/>
                </a:lnTo>
                <a:lnTo>
                  <a:pt x="65786" y="257632"/>
                </a:lnTo>
                <a:lnTo>
                  <a:pt x="52285" y="270332"/>
                </a:lnTo>
                <a:lnTo>
                  <a:pt x="48691" y="275412"/>
                </a:lnTo>
                <a:lnTo>
                  <a:pt x="45847" y="281762"/>
                </a:lnTo>
                <a:lnTo>
                  <a:pt x="43967" y="295732"/>
                </a:lnTo>
                <a:lnTo>
                  <a:pt x="50596" y="303352"/>
                </a:lnTo>
                <a:lnTo>
                  <a:pt x="88011" y="324942"/>
                </a:lnTo>
                <a:lnTo>
                  <a:pt x="135470" y="340182"/>
                </a:lnTo>
                <a:lnTo>
                  <a:pt x="151180" y="346532"/>
                </a:lnTo>
                <a:lnTo>
                  <a:pt x="153746" y="347802"/>
                </a:lnTo>
                <a:lnTo>
                  <a:pt x="156311" y="347802"/>
                </a:lnTo>
                <a:lnTo>
                  <a:pt x="160896" y="350342"/>
                </a:lnTo>
                <a:lnTo>
                  <a:pt x="158775" y="349072"/>
                </a:lnTo>
                <a:lnTo>
                  <a:pt x="161683" y="350342"/>
                </a:lnTo>
                <a:lnTo>
                  <a:pt x="163195" y="351612"/>
                </a:lnTo>
                <a:lnTo>
                  <a:pt x="169646" y="354152"/>
                </a:lnTo>
                <a:lnTo>
                  <a:pt x="174510" y="356692"/>
                </a:lnTo>
                <a:lnTo>
                  <a:pt x="183972" y="361772"/>
                </a:lnTo>
                <a:lnTo>
                  <a:pt x="188569" y="365582"/>
                </a:lnTo>
                <a:lnTo>
                  <a:pt x="194094" y="369277"/>
                </a:lnTo>
                <a:lnTo>
                  <a:pt x="192608" y="368122"/>
                </a:lnTo>
                <a:lnTo>
                  <a:pt x="195110" y="369392"/>
                </a:lnTo>
                <a:lnTo>
                  <a:pt x="196113" y="370662"/>
                </a:lnTo>
                <a:lnTo>
                  <a:pt x="197967" y="371932"/>
                </a:lnTo>
                <a:lnTo>
                  <a:pt x="198755" y="373202"/>
                </a:lnTo>
                <a:lnTo>
                  <a:pt x="198399" y="373202"/>
                </a:lnTo>
                <a:lnTo>
                  <a:pt x="197739" y="374230"/>
                </a:lnTo>
                <a:lnTo>
                  <a:pt x="199224" y="373468"/>
                </a:lnTo>
                <a:lnTo>
                  <a:pt x="199263" y="373113"/>
                </a:lnTo>
                <a:lnTo>
                  <a:pt x="199136" y="373202"/>
                </a:lnTo>
                <a:lnTo>
                  <a:pt x="199237" y="373037"/>
                </a:lnTo>
                <a:lnTo>
                  <a:pt x="199148" y="372846"/>
                </a:lnTo>
                <a:lnTo>
                  <a:pt x="199059" y="373202"/>
                </a:lnTo>
                <a:lnTo>
                  <a:pt x="199085" y="372910"/>
                </a:lnTo>
                <a:lnTo>
                  <a:pt x="198932" y="372414"/>
                </a:lnTo>
                <a:lnTo>
                  <a:pt x="199097" y="372757"/>
                </a:lnTo>
                <a:lnTo>
                  <a:pt x="199136" y="372389"/>
                </a:lnTo>
                <a:lnTo>
                  <a:pt x="199174" y="371932"/>
                </a:lnTo>
                <a:lnTo>
                  <a:pt x="199237" y="372491"/>
                </a:lnTo>
                <a:lnTo>
                  <a:pt x="199351" y="372618"/>
                </a:lnTo>
                <a:lnTo>
                  <a:pt x="199453" y="371932"/>
                </a:lnTo>
                <a:lnTo>
                  <a:pt x="199567" y="370662"/>
                </a:lnTo>
                <a:lnTo>
                  <a:pt x="199555" y="371792"/>
                </a:lnTo>
                <a:lnTo>
                  <a:pt x="199555" y="372402"/>
                </a:lnTo>
                <a:lnTo>
                  <a:pt x="199555" y="372643"/>
                </a:lnTo>
                <a:lnTo>
                  <a:pt x="199656" y="372503"/>
                </a:lnTo>
                <a:lnTo>
                  <a:pt x="199593" y="372872"/>
                </a:lnTo>
                <a:lnTo>
                  <a:pt x="199834" y="372643"/>
                </a:lnTo>
                <a:lnTo>
                  <a:pt x="199809" y="373113"/>
                </a:lnTo>
                <a:lnTo>
                  <a:pt x="199682" y="373202"/>
                </a:lnTo>
                <a:lnTo>
                  <a:pt x="199593" y="372872"/>
                </a:lnTo>
                <a:lnTo>
                  <a:pt x="199567" y="373291"/>
                </a:lnTo>
                <a:lnTo>
                  <a:pt x="199745" y="373202"/>
                </a:lnTo>
                <a:lnTo>
                  <a:pt x="199707" y="373722"/>
                </a:lnTo>
                <a:lnTo>
                  <a:pt x="201066" y="374472"/>
                </a:lnTo>
                <a:lnTo>
                  <a:pt x="199694" y="373722"/>
                </a:lnTo>
                <a:lnTo>
                  <a:pt x="199567" y="373659"/>
                </a:lnTo>
                <a:lnTo>
                  <a:pt x="199402" y="373557"/>
                </a:lnTo>
                <a:lnTo>
                  <a:pt x="199351" y="374472"/>
                </a:lnTo>
                <a:lnTo>
                  <a:pt x="199364" y="373532"/>
                </a:lnTo>
                <a:lnTo>
                  <a:pt x="199237" y="373468"/>
                </a:lnTo>
                <a:lnTo>
                  <a:pt x="197739" y="374230"/>
                </a:lnTo>
                <a:lnTo>
                  <a:pt x="197243" y="374472"/>
                </a:lnTo>
                <a:lnTo>
                  <a:pt x="196430" y="374472"/>
                </a:lnTo>
                <a:lnTo>
                  <a:pt x="195135" y="375742"/>
                </a:lnTo>
                <a:lnTo>
                  <a:pt x="194589" y="375742"/>
                </a:lnTo>
                <a:lnTo>
                  <a:pt x="193738" y="375742"/>
                </a:lnTo>
                <a:lnTo>
                  <a:pt x="192811" y="376275"/>
                </a:lnTo>
                <a:lnTo>
                  <a:pt x="193294" y="376275"/>
                </a:lnTo>
                <a:lnTo>
                  <a:pt x="226034" y="376275"/>
                </a:lnTo>
                <a:lnTo>
                  <a:pt x="226250" y="374472"/>
                </a:lnTo>
                <a:lnTo>
                  <a:pt x="226542" y="371932"/>
                </a:lnTo>
                <a:lnTo>
                  <a:pt x="226301" y="370662"/>
                </a:lnTo>
                <a:lnTo>
                  <a:pt x="225818" y="368122"/>
                </a:lnTo>
                <a:lnTo>
                  <a:pt x="200088" y="340817"/>
                </a:lnTo>
                <a:lnTo>
                  <a:pt x="200088" y="371805"/>
                </a:lnTo>
                <a:lnTo>
                  <a:pt x="199974" y="372097"/>
                </a:lnTo>
                <a:lnTo>
                  <a:pt x="200050" y="371856"/>
                </a:lnTo>
                <a:lnTo>
                  <a:pt x="200088" y="340817"/>
                </a:lnTo>
                <a:lnTo>
                  <a:pt x="192976" y="336372"/>
                </a:lnTo>
                <a:lnTo>
                  <a:pt x="175577" y="327482"/>
                </a:lnTo>
                <a:lnTo>
                  <a:pt x="157441" y="319862"/>
                </a:lnTo>
                <a:lnTo>
                  <a:pt x="139001" y="313512"/>
                </a:lnTo>
                <a:lnTo>
                  <a:pt x="128676" y="309702"/>
                </a:lnTo>
                <a:lnTo>
                  <a:pt x="118351" y="307162"/>
                </a:lnTo>
                <a:lnTo>
                  <a:pt x="97790" y="299542"/>
                </a:lnTo>
                <a:lnTo>
                  <a:pt x="91414" y="297002"/>
                </a:lnTo>
                <a:lnTo>
                  <a:pt x="89065" y="296405"/>
                </a:lnTo>
                <a:lnTo>
                  <a:pt x="87617" y="295732"/>
                </a:lnTo>
                <a:lnTo>
                  <a:pt x="86652" y="295732"/>
                </a:lnTo>
                <a:lnTo>
                  <a:pt x="84289" y="294462"/>
                </a:lnTo>
                <a:lnTo>
                  <a:pt x="82880" y="294462"/>
                </a:lnTo>
                <a:lnTo>
                  <a:pt x="81445" y="293192"/>
                </a:lnTo>
                <a:lnTo>
                  <a:pt x="79997" y="291922"/>
                </a:lnTo>
                <a:lnTo>
                  <a:pt x="78511" y="291922"/>
                </a:lnTo>
                <a:lnTo>
                  <a:pt x="76682" y="290652"/>
                </a:lnTo>
                <a:lnTo>
                  <a:pt x="75730" y="289382"/>
                </a:lnTo>
                <a:lnTo>
                  <a:pt x="75603" y="289382"/>
                </a:lnTo>
                <a:lnTo>
                  <a:pt x="73672" y="288112"/>
                </a:lnTo>
                <a:lnTo>
                  <a:pt x="73253" y="287642"/>
                </a:lnTo>
                <a:lnTo>
                  <a:pt x="73736" y="286842"/>
                </a:lnTo>
                <a:lnTo>
                  <a:pt x="74650" y="285292"/>
                </a:lnTo>
                <a:lnTo>
                  <a:pt x="74269" y="285572"/>
                </a:lnTo>
                <a:lnTo>
                  <a:pt x="74701" y="285203"/>
                </a:lnTo>
                <a:lnTo>
                  <a:pt x="75234" y="284302"/>
                </a:lnTo>
                <a:lnTo>
                  <a:pt x="75742" y="284302"/>
                </a:lnTo>
                <a:lnTo>
                  <a:pt x="74701" y="285203"/>
                </a:lnTo>
                <a:lnTo>
                  <a:pt x="75984" y="284302"/>
                </a:lnTo>
                <a:lnTo>
                  <a:pt x="77089" y="283032"/>
                </a:lnTo>
                <a:lnTo>
                  <a:pt x="77800" y="281762"/>
                </a:lnTo>
                <a:lnTo>
                  <a:pt x="79286" y="280492"/>
                </a:lnTo>
                <a:lnTo>
                  <a:pt x="80238" y="279806"/>
                </a:lnTo>
                <a:lnTo>
                  <a:pt x="81788" y="277952"/>
                </a:lnTo>
                <a:lnTo>
                  <a:pt x="83705" y="276682"/>
                </a:lnTo>
                <a:lnTo>
                  <a:pt x="85725" y="275412"/>
                </a:lnTo>
                <a:lnTo>
                  <a:pt x="88887" y="274142"/>
                </a:lnTo>
                <a:lnTo>
                  <a:pt x="89039" y="274066"/>
                </a:lnTo>
                <a:lnTo>
                  <a:pt x="92087" y="272872"/>
                </a:lnTo>
                <a:lnTo>
                  <a:pt x="97777" y="270332"/>
                </a:lnTo>
                <a:lnTo>
                  <a:pt x="102857" y="269062"/>
                </a:lnTo>
                <a:lnTo>
                  <a:pt x="112979" y="267792"/>
                </a:lnTo>
                <a:lnTo>
                  <a:pt x="118033" y="266522"/>
                </a:lnTo>
                <a:lnTo>
                  <a:pt x="123926" y="266522"/>
                </a:lnTo>
                <a:lnTo>
                  <a:pt x="126771" y="265252"/>
                </a:lnTo>
                <a:lnTo>
                  <a:pt x="124396" y="266522"/>
                </a:lnTo>
                <a:lnTo>
                  <a:pt x="130975" y="265252"/>
                </a:lnTo>
                <a:lnTo>
                  <a:pt x="136740" y="263982"/>
                </a:lnTo>
                <a:lnTo>
                  <a:pt x="144640" y="263982"/>
                </a:lnTo>
                <a:lnTo>
                  <a:pt x="152552" y="262712"/>
                </a:lnTo>
                <a:lnTo>
                  <a:pt x="160464" y="262712"/>
                </a:lnTo>
                <a:lnTo>
                  <a:pt x="184912" y="260172"/>
                </a:lnTo>
                <a:lnTo>
                  <a:pt x="234391" y="256362"/>
                </a:lnTo>
                <a:lnTo>
                  <a:pt x="280708" y="246202"/>
                </a:lnTo>
                <a:lnTo>
                  <a:pt x="313969" y="220802"/>
                </a:lnTo>
                <a:lnTo>
                  <a:pt x="314363" y="218262"/>
                </a:lnTo>
                <a:lnTo>
                  <a:pt x="314566" y="216992"/>
                </a:lnTo>
                <a:lnTo>
                  <a:pt x="314947" y="214452"/>
                </a:lnTo>
                <a:lnTo>
                  <a:pt x="315150" y="213182"/>
                </a:lnTo>
                <a:lnTo>
                  <a:pt x="315341" y="211912"/>
                </a:lnTo>
                <a:lnTo>
                  <a:pt x="315531" y="210642"/>
                </a:lnTo>
                <a:close/>
              </a:path>
              <a:path w="601980" h="572135">
                <a:moveTo>
                  <a:pt x="399415" y="95935"/>
                </a:moveTo>
                <a:lnTo>
                  <a:pt x="361188" y="59042"/>
                </a:lnTo>
                <a:lnTo>
                  <a:pt x="361188" y="95935"/>
                </a:lnTo>
                <a:lnTo>
                  <a:pt x="301815" y="95935"/>
                </a:lnTo>
                <a:lnTo>
                  <a:pt x="300799" y="41579"/>
                </a:lnTo>
                <a:lnTo>
                  <a:pt x="361188" y="95935"/>
                </a:lnTo>
                <a:lnTo>
                  <a:pt x="361188" y="59042"/>
                </a:lnTo>
                <a:lnTo>
                  <a:pt x="343103" y="41579"/>
                </a:lnTo>
                <a:lnTo>
                  <a:pt x="330835" y="29743"/>
                </a:lnTo>
                <a:lnTo>
                  <a:pt x="300024" y="0"/>
                </a:lnTo>
                <a:lnTo>
                  <a:pt x="0" y="0"/>
                </a:lnTo>
                <a:lnTo>
                  <a:pt x="0" y="572135"/>
                </a:lnTo>
                <a:lnTo>
                  <a:pt x="399415" y="572135"/>
                </a:lnTo>
                <a:lnTo>
                  <a:pt x="399415" y="542391"/>
                </a:lnTo>
                <a:lnTo>
                  <a:pt x="399415" y="411695"/>
                </a:lnTo>
                <a:lnTo>
                  <a:pt x="369671" y="435508"/>
                </a:lnTo>
                <a:lnTo>
                  <a:pt x="369671" y="542391"/>
                </a:lnTo>
                <a:lnTo>
                  <a:pt x="29743" y="542391"/>
                </a:lnTo>
                <a:lnTo>
                  <a:pt x="29743" y="29743"/>
                </a:lnTo>
                <a:lnTo>
                  <a:pt x="270840" y="29743"/>
                </a:lnTo>
                <a:lnTo>
                  <a:pt x="272618" y="125679"/>
                </a:lnTo>
                <a:lnTo>
                  <a:pt x="369671" y="125679"/>
                </a:lnTo>
                <a:lnTo>
                  <a:pt x="369671" y="215480"/>
                </a:lnTo>
                <a:lnTo>
                  <a:pt x="399415" y="185864"/>
                </a:lnTo>
                <a:lnTo>
                  <a:pt x="399415" y="95935"/>
                </a:lnTo>
                <a:close/>
              </a:path>
              <a:path w="601980" h="572135">
                <a:moveTo>
                  <a:pt x="601560" y="162382"/>
                </a:moveTo>
                <a:lnTo>
                  <a:pt x="599744" y="149707"/>
                </a:lnTo>
                <a:lnTo>
                  <a:pt x="595617" y="137617"/>
                </a:lnTo>
                <a:lnTo>
                  <a:pt x="589280" y="126390"/>
                </a:lnTo>
                <a:lnTo>
                  <a:pt x="581634" y="117233"/>
                </a:lnTo>
                <a:lnTo>
                  <a:pt x="580872" y="116319"/>
                </a:lnTo>
                <a:lnTo>
                  <a:pt x="580034" y="115620"/>
                </a:lnTo>
                <a:lnTo>
                  <a:pt x="580034" y="163436"/>
                </a:lnTo>
                <a:lnTo>
                  <a:pt x="577430" y="179857"/>
                </a:lnTo>
                <a:lnTo>
                  <a:pt x="568198" y="194157"/>
                </a:lnTo>
                <a:lnTo>
                  <a:pt x="555447" y="206895"/>
                </a:lnTo>
                <a:lnTo>
                  <a:pt x="540156" y="191617"/>
                </a:lnTo>
                <a:lnTo>
                  <a:pt x="540156" y="222199"/>
                </a:lnTo>
                <a:lnTo>
                  <a:pt x="536740" y="225615"/>
                </a:lnTo>
                <a:lnTo>
                  <a:pt x="527100" y="215976"/>
                </a:lnTo>
                <a:lnTo>
                  <a:pt x="521436" y="210312"/>
                </a:lnTo>
                <a:lnTo>
                  <a:pt x="521436" y="240906"/>
                </a:lnTo>
                <a:lnTo>
                  <a:pt x="367169" y="395185"/>
                </a:lnTo>
                <a:lnTo>
                  <a:pt x="349478" y="377507"/>
                </a:lnTo>
                <a:lnTo>
                  <a:pt x="349478" y="408089"/>
                </a:lnTo>
                <a:lnTo>
                  <a:pt x="290639" y="431050"/>
                </a:lnTo>
                <a:lnTo>
                  <a:pt x="288137" y="428548"/>
                </a:lnTo>
                <a:lnTo>
                  <a:pt x="268643" y="409054"/>
                </a:lnTo>
                <a:lnTo>
                  <a:pt x="268643" y="439635"/>
                </a:lnTo>
                <a:lnTo>
                  <a:pt x="250456" y="446735"/>
                </a:lnTo>
                <a:lnTo>
                  <a:pt x="257556" y="428548"/>
                </a:lnTo>
                <a:lnTo>
                  <a:pt x="268643" y="439635"/>
                </a:lnTo>
                <a:lnTo>
                  <a:pt x="268643" y="409054"/>
                </a:lnTo>
                <a:lnTo>
                  <a:pt x="266141" y="406552"/>
                </a:lnTo>
                <a:lnTo>
                  <a:pt x="289102" y="347713"/>
                </a:lnTo>
                <a:lnTo>
                  <a:pt x="349478" y="408089"/>
                </a:lnTo>
                <a:lnTo>
                  <a:pt x="349478" y="377507"/>
                </a:lnTo>
                <a:lnTo>
                  <a:pt x="342226" y="370255"/>
                </a:lnTo>
                <a:lnTo>
                  <a:pt x="357517" y="354965"/>
                </a:lnTo>
                <a:lnTo>
                  <a:pt x="496506" y="215976"/>
                </a:lnTo>
                <a:lnTo>
                  <a:pt x="521436" y="240906"/>
                </a:lnTo>
                <a:lnTo>
                  <a:pt x="521436" y="210312"/>
                </a:lnTo>
                <a:lnTo>
                  <a:pt x="486879" y="175755"/>
                </a:lnTo>
                <a:lnTo>
                  <a:pt x="481215" y="170091"/>
                </a:lnTo>
                <a:lnTo>
                  <a:pt x="481215" y="200685"/>
                </a:lnTo>
                <a:lnTo>
                  <a:pt x="326936" y="354965"/>
                </a:lnTo>
                <a:lnTo>
                  <a:pt x="319684" y="347713"/>
                </a:lnTo>
                <a:lnTo>
                  <a:pt x="302006" y="330022"/>
                </a:lnTo>
                <a:lnTo>
                  <a:pt x="456285" y="175755"/>
                </a:lnTo>
                <a:lnTo>
                  <a:pt x="481215" y="200685"/>
                </a:lnTo>
                <a:lnTo>
                  <a:pt x="481215" y="170091"/>
                </a:lnTo>
                <a:lnTo>
                  <a:pt x="471576" y="160451"/>
                </a:lnTo>
                <a:lnTo>
                  <a:pt x="474992" y="157035"/>
                </a:lnTo>
                <a:lnTo>
                  <a:pt x="540156" y="222199"/>
                </a:lnTo>
                <a:lnTo>
                  <a:pt x="540156" y="191617"/>
                </a:lnTo>
                <a:lnTo>
                  <a:pt x="505574" y="157035"/>
                </a:lnTo>
                <a:lnTo>
                  <a:pt x="490283" y="141744"/>
                </a:lnTo>
                <a:lnTo>
                  <a:pt x="503034" y="128993"/>
                </a:lnTo>
                <a:lnTo>
                  <a:pt x="509625" y="123647"/>
                </a:lnTo>
                <a:lnTo>
                  <a:pt x="517067" y="119849"/>
                </a:lnTo>
                <a:lnTo>
                  <a:pt x="525195" y="117690"/>
                </a:lnTo>
                <a:lnTo>
                  <a:pt x="533806" y="117233"/>
                </a:lnTo>
                <a:lnTo>
                  <a:pt x="542505" y="118478"/>
                </a:lnTo>
                <a:lnTo>
                  <a:pt x="576046" y="146723"/>
                </a:lnTo>
                <a:lnTo>
                  <a:pt x="580034" y="163436"/>
                </a:lnTo>
                <a:lnTo>
                  <a:pt x="580034" y="115620"/>
                </a:lnTo>
                <a:lnTo>
                  <a:pt x="570788" y="107899"/>
                </a:lnTo>
                <a:lnTo>
                  <a:pt x="559562" y="101561"/>
                </a:lnTo>
                <a:lnTo>
                  <a:pt x="547471" y="97434"/>
                </a:lnTo>
                <a:lnTo>
                  <a:pt x="534809" y="95631"/>
                </a:lnTo>
                <a:lnTo>
                  <a:pt x="521665" y="96342"/>
                </a:lnTo>
                <a:lnTo>
                  <a:pt x="487743" y="113703"/>
                </a:lnTo>
                <a:lnTo>
                  <a:pt x="274218" y="327228"/>
                </a:lnTo>
                <a:lnTo>
                  <a:pt x="219773" y="465836"/>
                </a:lnTo>
                <a:lnTo>
                  <a:pt x="220738" y="470382"/>
                </a:lnTo>
                <a:lnTo>
                  <a:pt x="225831" y="475488"/>
                </a:lnTo>
                <a:lnTo>
                  <a:pt x="228600" y="476592"/>
                </a:lnTo>
                <a:lnTo>
                  <a:pt x="232740" y="476592"/>
                </a:lnTo>
                <a:lnTo>
                  <a:pt x="234073" y="476351"/>
                </a:lnTo>
                <a:lnTo>
                  <a:pt x="309943" y="446735"/>
                </a:lnTo>
                <a:lnTo>
                  <a:pt x="350126" y="431050"/>
                </a:lnTo>
                <a:lnTo>
                  <a:pt x="368706" y="423799"/>
                </a:lnTo>
                <a:lnTo>
                  <a:pt x="369963" y="422973"/>
                </a:lnTo>
                <a:lnTo>
                  <a:pt x="397751" y="395185"/>
                </a:lnTo>
                <a:lnTo>
                  <a:pt x="567321" y="225615"/>
                </a:lnTo>
                <a:lnTo>
                  <a:pt x="583488" y="209448"/>
                </a:lnTo>
                <a:lnTo>
                  <a:pt x="585558" y="206895"/>
                </a:lnTo>
                <a:lnTo>
                  <a:pt x="591693" y="199339"/>
                </a:lnTo>
                <a:lnTo>
                  <a:pt x="597509" y="187934"/>
                </a:lnTo>
                <a:lnTo>
                  <a:pt x="600837" y="175514"/>
                </a:lnTo>
                <a:lnTo>
                  <a:pt x="601560" y="162382"/>
                </a:lnTo>
                <a:close/>
              </a:path>
            </a:pathLst>
          </a:custGeom>
          <a:solidFill>
            <a:srgbClr val="00AEEF"/>
          </a:solidFill>
        </p:spPr>
        <p:txBody>
          <a:bodyPr wrap="square" lIns="0" tIns="0" rIns="0" bIns="0" rtlCol="0">
            <a:prstTxWarp prst="textNoShape">
              <a:avLst/>
            </a:prstTxWarp>
            <a:noAutofit/>
          </a:bodyPr>
          <a:lstStyle/>
          <a:p>
            <a:endParaRPr lang="da-DK" dirty="0"/>
          </a:p>
        </p:txBody>
      </p:sp>
      <p:sp>
        <p:nvSpPr>
          <p:cNvPr id="162" name="TextBox 161">
            <a:extLst>
              <a:ext uri="{FF2B5EF4-FFF2-40B4-BE49-F238E27FC236}">
                <a16:creationId xmlns:a16="http://schemas.microsoft.com/office/drawing/2014/main" xmlns="" id="{92F52313-0C8E-32BC-C2A7-8C8C7DA2199B}"/>
              </a:ext>
            </a:extLst>
          </p:cNvPr>
          <p:cNvSpPr txBox="1"/>
          <p:nvPr/>
        </p:nvSpPr>
        <p:spPr>
          <a:xfrm>
            <a:off x="6377264" y="1747460"/>
            <a:ext cx="6176962" cy="307777"/>
          </a:xfrm>
          <a:prstGeom prst="rect">
            <a:avLst/>
          </a:prstGeom>
          <a:noFill/>
        </p:spPr>
        <p:txBody>
          <a:bodyPr wrap="square">
            <a:spAutoFit/>
          </a:bodyPr>
          <a:lstStyle/>
          <a:p>
            <a:r>
              <a:rPr lang="sl-SI" sz="1400" b="1" dirty="0">
                <a:solidFill>
                  <a:srgbClr val="E62C78"/>
                </a:solidFill>
                <a:latin typeface="Noto Sans" panose="020B0502040504020204" pitchFamily="34" charset="0"/>
                <a:ea typeface="Noto Sans" panose="020B0502040504020204" pitchFamily="34" charset="0"/>
              </a:rPr>
              <a:t>Detektiv</a:t>
            </a:r>
            <a:r>
              <a:rPr lang="en-GB" sz="1400" b="1" dirty="0">
                <a:solidFill>
                  <a:srgbClr val="E62C78"/>
                </a:solidFill>
                <a:latin typeface="Noto Sans" panose="020B0502040504020204" pitchFamily="34" charset="0"/>
                <a:ea typeface="Noto Sans" panose="020B0502040504020204" pitchFamily="34" charset="0"/>
              </a:rPr>
              <a:t> </a:t>
            </a:r>
            <a:r>
              <a:rPr lang="sl-SI" sz="1400" b="1" dirty="0">
                <a:solidFill>
                  <a:srgbClr val="E62C78"/>
                </a:solidFill>
                <a:latin typeface="Noto Sans" panose="020B0502040504020204" pitchFamily="34" charset="0"/>
                <a:ea typeface="Noto Sans" panose="020B0502040504020204" pitchFamily="34" charset="0"/>
              </a:rPr>
              <a:t>za jod:</a:t>
            </a:r>
            <a:r>
              <a:rPr lang="sl-SI" sz="1400" b="1" spc="-5" dirty="0">
                <a:solidFill>
                  <a:srgbClr val="E62C78"/>
                </a:solidFill>
                <a:effectLst/>
                <a:latin typeface="Noto Sans" panose="020B0502040504020204" pitchFamily="34" charset="0"/>
                <a:ea typeface="Noto Sans" panose="020B0502040504020204" pitchFamily="34" charset="0"/>
              </a:rPr>
              <a:t> </a:t>
            </a:r>
            <a:r>
              <a:rPr lang="sl-SI" sz="1400" b="1" dirty="0">
                <a:solidFill>
                  <a:srgbClr val="E62C78"/>
                </a:solidFill>
                <a:latin typeface="Noto Sans" panose="020B0502040504020204" pitchFamily="34" charset="0"/>
                <a:ea typeface="Noto Sans" panose="020B0502040504020204" pitchFamily="34" charset="0"/>
              </a:rPr>
              <a:t>raziskovanje družinskih zapisov o hrani</a:t>
            </a:r>
            <a:endParaRPr lang="sl-SI" sz="1400" b="1" dirty="0"/>
          </a:p>
        </p:txBody>
      </p:sp>
      <p:sp>
        <p:nvSpPr>
          <p:cNvPr id="164" name="TextBox 163">
            <a:extLst>
              <a:ext uri="{FF2B5EF4-FFF2-40B4-BE49-F238E27FC236}">
                <a16:creationId xmlns:a16="http://schemas.microsoft.com/office/drawing/2014/main" xmlns="" id="{58683EBA-897B-50AC-6AFB-45B14D8ED21E}"/>
              </a:ext>
            </a:extLst>
          </p:cNvPr>
          <p:cNvSpPr txBox="1"/>
          <p:nvPr/>
        </p:nvSpPr>
        <p:spPr>
          <a:xfrm>
            <a:off x="3958" y="3788707"/>
            <a:ext cx="9513094" cy="264752"/>
          </a:xfrm>
          <a:prstGeom prst="rect">
            <a:avLst/>
          </a:prstGeom>
          <a:noFill/>
        </p:spPr>
        <p:txBody>
          <a:bodyPr wrap="square">
            <a:spAutoFit/>
          </a:bodyPr>
          <a:lstStyle/>
          <a:p>
            <a:pPr marL="457200" marR="2828925">
              <a:lnSpc>
                <a:spcPct val="78000"/>
              </a:lnSpc>
            </a:pPr>
            <a:r>
              <a:rPr lang="sl-SI" sz="1400" b="1" kern="0" dirty="0">
                <a:solidFill>
                  <a:srgbClr val="E62C78"/>
                </a:solidFill>
                <a:latin typeface="Noto Sans" panose="020B0502040504020204" pitchFamily="34" charset="0"/>
                <a:ea typeface="Noto Sans" panose="020B0502040504020204" pitchFamily="34" charset="0"/>
              </a:rPr>
              <a:t>Sledenje jodu</a:t>
            </a:r>
            <a:r>
              <a:rPr lang="sl-SI" sz="1400" b="1" kern="0" dirty="0">
                <a:solidFill>
                  <a:srgbClr val="E62C78"/>
                </a:solidFill>
                <a:effectLst/>
                <a:latin typeface="Noto Sans" panose="020B0502040504020204" pitchFamily="34" charset="0"/>
                <a:ea typeface="Noto Sans" panose="020B0502040504020204" pitchFamily="34" charset="0"/>
              </a:rPr>
              <a:t>:</a:t>
            </a:r>
            <a:r>
              <a:rPr lang="sl-SI" sz="1400" b="1" kern="0" spc="-105" dirty="0">
                <a:solidFill>
                  <a:srgbClr val="E62C78"/>
                </a:solidFill>
                <a:effectLst/>
                <a:latin typeface="Noto Sans" panose="020B0502040504020204" pitchFamily="34" charset="0"/>
                <a:ea typeface="Noto Sans" panose="020B0502040504020204" pitchFamily="34" charset="0"/>
              </a:rPr>
              <a:t> </a:t>
            </a:r>
            <a:r>
              <a:rPr lang="sl-SI" sz="1400" b="1" kern="0" dirty="0">
                <a:solidFill>
                  <a:srgbClr val="E62C78"/>
                </a:solidFill>
                <a:latin typeface="Noto Sans" panose="020B0502040504020204" pitchFamily="34" charset="0"/>
                <a:ea typeface="Noto Sans" panose="020B0502040504020204" pitchFamily="34" charset="0"/>
              </a:rPr>
              <a:t>kartiranje globalnih obogatit</a:t>
            </a:r>
            <a:r>
              <a:rPr lang="en-GB" sz="1400" b="1" kern="0" dirty="0" err="1">
                <a:solidFill>
                  <a:srgbClr val="E62C78"/>
                </a:solidFill>
                <a:latin typeface="Noto Sans" panose="020B0502040504020204" pitchFamily="34" charset="0"/>
                <a:ea typeface="Noto Sans" panose="020B0502040504020204" pitchFamily="34" charset="0"/>
              </a:rPr>
              <a:t>ve</a:t>
            </a:r>
            <a:r>
              <a:rPr lang="sl-SI" sz="1400" b="1" kern="0" dirty="0">
                <a:solidFill>
                  <a:srgbClr val="E62C78"/>
                </a:solidFill>
                <a:latin typeface="Noto Sans" panose="020B0502040504020204" pitchFamily="34" charset="0"/>
                <a:ea typeface="Noto Sans" panose="020B0502040504020204" pitchFamily="34" charset="0"/>
              </a:rPr>
              <a:t>nih programov</a:t>
            </a:r>
            <a:endParaRPr lang="sl-SI" sz="1400" b="1" kern="0" dirty="0">
              <a:effectLst/>
              <a:latin typeface="Noto Sans" panose="020B0502040504020204" pitchFamily="34" charset="0"/>
              <a:ea typeface="Noto Sans" panose="020B0502040504020204" pitchFamily="34" charset="0"/>
            </a:endParaRPr>
          </a:p>
        </p:txBody>
      </p:sp>
      <p:sp>
        <p:nvSpPr>
          <p:cNvPr id="166" name="TextBox 165">
            <a:extLst>
              <a:ext uri="{FF2B5EF4-FFF2-40B4-BE49-F238E27FC236}">
                <a16:creationId xmlns:a16="http://schemas.microsoft.com/office/drawing/2014/main" xmlns="" id="{8944DCD9-C496-0C1B-1265-00E1A52AFFF7}"/>
              </a:ext>
            </a:extLst>
          </p:cNvPr>
          <p:cNvSpPr txBox="1"/>
          <p:nvPr/>
        </p:nvSpPr>
        <p:spPr>
          <a:xfrm>
            <a:off x="6287960" y="3763924"/>
            <a:ext cx="6224586" cy="307777"/>
          </a:xfrm>
          <a:prstGeom prst="rect">
            <a:avLst/>
          </a:prstGeom>
          <a:noFill/>
        </p:spPr>
        <p:txBody>
          <a:bodyPr wrap="square">
            <a:spAutoFit/>
          </a:bodyPr>
          <a:lstStyle/>
          <a:p>
            <a:r>
              <a:rPr lang="sl-SI" sz="1400" b="1" dirty="0">
                <a:solidFill>
                  <a:srgbClr val="E62C78"/>
                </a:solidFill>
                <a:latin typeface="Noto Sans" panose="020B0502040504020204" pitchFamily="34" charset="0"/>
                <a:ea typeface="Noto Sans" panose="020B0502040504020204" pitchFamily="34" charset="0"/>
              </a:rPr>
              <a:t>Raziskava o jodu: raziskovanje lokalnih virov hrane</a:t>
            </a:r>
            <a:endParaRPr lang="sl-SI" sz="1400" b="1" dirty="0"/>
          </a:p>
        </p:txBody>
      </p:sp>
      <p:sp>
        <p:nvSpPr>
          <p:cNvPr id="170" name="TextBox 169">
            <a:extLst>
              <a:ext uri="{FF2B5EF4-FFF2-40B4-BE49-F238E27FC236}">
                <a16:creationId xmlns:a16="http://schemas.microsoft.com/office/drawing/2014/main" xmlns="" id="{DF1A1BC8-D02C-0A0A-F2DB-1D2D4A86C03E}"/>
              </a:ext>
            </a:extLst>
          </p:cNvPr>
          <p:cNvSpPr txBox="1"/>
          <p:nvPr/>
        </p:nvSpPr>
        <p:spPr>
          <a:xfrm>
            <a:off x="575904" y="1583871"/>
            <a:ext cx="5434580" cy="523220"/>
          </a:xfrm>
          <a:prstGeom prst="rect">
            <a:avLst/>
          </a:prstGeom>
          <a:noFill/>
        </p:spPr>
        <p:txBody>
          <a:bodyPr wrap="square">
            <a:spAutoFit/>
          </a:bodyPr>
          <a:lstStyle/>
          <a:p>
            <a:r>
              <a:rPr lang="sl-SI" sz="1400" b="1" dirty="0">
                <a:solidFill>
                  <a:srgbClr val="E62C78"/>
                </a:solidFill>
                <a:latin typeface="Noto Sans" panose="020B0502040504020204" pitchFamily="34" charset="0"/>
                <a:ea typeface="Noto Sans" panose="020B0502040504020204" pitchFamily="34" charset="0"/>
              </a:rPr>
              <a:t>P</a:t>
            </a:r>
            <a:r>
              <a:rPr lang="sl-SI" sz="1400" b="1" dirty="0">
                <a:solidFill>
                  <a:srgbClr val="E62C78"/>
                </a:solidFill>
                <a:effectLst/>
                <a:latin typeface="Noto Sans" panose="020B0502040504020204" pitchFamily="34" charset="0"/>
                <a:ea typeface="Noto Sans" panose="020B0502040504020204" pitchFamily="34" charset="0"/>
              </a:rPr>
              <a:t>rizadevanje za ozaveščanje</a:t>
            </a:r>
            <a:r>
              <a:rPr lang="sl-SI" sz="1400" b="1" dirty="0">
                <a:solidFill>
                  <a:srgbClr val="E62C78"/>
                </a:solidFill>
                <a:latin typeface="Noto Sans" panose="020B0502040504020204" pitchFamily="34" charset="0"/>
                <a:ea typeface="Noto Sans" panose="020B0502040504020204" pitchFamily="34" charset="0"/>
              </a:rPr>
              <a:t> o jodu: izdelava vprašalnika za skupnost</a:t>
            </a:r>
            <a:endParaRPr lang="sl-SI" sz="1400" b="1" dirty="0"/>
          </a:p>
        </p:txBody>
      </p:sp>
      <p:sp>
        <p:nvSpPr>
          <p:cNvPr id="172" name="TextBox 171">
            <a:extLst>
              <a:ext uri="{FF2B5EF4-FFF2-40B4-BE49-F238E27FC236}">
                <a16:creationId xmlns:a16="http://schemas.microsoft.com/office/drawing/2014/main" xmlns="" id="{04B41BA8-D821-6DA3-8146-E39183ACC0E2}"/>
              </a:ext>
            </a:extLst>
          </p:cNvPr>
          <p:cNvSpPr txBox="1"/>
          <p:nvPr/>
        </p:nvSpPr>
        <p:spPr>
          <a:xfrm>
            <a:off x="5882640" y="2218882"/>
            <a:ext cx="6524077" cy="1429750"/>
          </a:xfrm>
          <a:prstGeom prst="rect">
            <a:avLst/>
          </a:prstGeom>
          <a:noFill/>
        </p:spPr>
        <p:txBody>
          <a:bodyPr wrap="square">
            <a:spAutoFit/>
          </a:bodyPr>
          <a:lstStyle/>
          <a:p>
            <a:pPr marL="869950"/>
            <a:r>
              <a:rPr lang="sl-SI" sz="1000" b="1" spc="-10" dirty="0">
                <a:solidFill>
                  <a:srgbClr val="FFFFFF"/>
                </a:solidFill>
                <a:latin typeface="Noto Sans" panose="020B0502040504020204" pitchFamily="34" charset="0"/>
                <a:ea typeface="Noto Sans" panose="020B0502040504020204" pitchFamily="34" charset="0"/>
              </a:rPr>
              <a:t>Naloga</a:t>
            </a:r>
            <a:endParaRPr lang="sl-SI" sz="1000" dirty="0">
              <a:effectLst/>
              <a:latin typeface="Noto Sans" panose="020B0502040504020204" pitchFamily="34" charset="0"/>
              <a:ea typeface="Noto Sans" panose="020B0502040504020204" pitchFamily="34" charset="0"/>
            </a:endParaRPr>
          </a:p>
          <a:p>
            <a:pPr marL="1189355" marR="606425">
              <a:lnSpc>
                <a:spcPct val="105000"/>
              </a:lnSpc>
              <a:spcBef>
                <a:spcPts val="955"/>
              </a:spcBef>
              <a:spcAft>
                <a:spcPts val="0"/>
              </a:spcAft>
            </a:pPr>
            <a:r>
              <a:rPr lang="sl-SI" sz="1050" dirty="0">
                <a:solidFill>
                  <a:srgbClr val="00B9F1"/>
                </a:solidFill>
                <a:latin typeface="Noto Sans" panose="020B0502040504020204" pitchFamily="34" charset="0"/>
                <a:ea typeface="Noto Sans" panose="020B0502040504020204" pitchFamily="34" charset="0"/>
              </a:rPr>
              <a:t>Sodelujte s svojo skupino pri ustvarjanju zapisov o hrani z jodom, pri čemer se osredotočite na to, kje dobijo jod v svoji prehrani: uporabite orodje za povratne informacije o jodu</a:t>
            </a:r>
            <a:r>
              <a:rPr lang="sl-SI" sz="1050" dirty="0">
                <a:solidFill>
                  <a:srgbClr val="00B9F1"/>
                </a:solidFill>
                <a:effectLst/>
                <a:latin typeface="Noto Sans" panose="020B0502040504020204" pitchFamily="34" charset="0"/>
                <a:ea typeface="Noto Sans" panose="020B0502040504020204" pitchFamily="34" charset="0"/>
              </a:rPr>
              <a:t>.</a:t>
            </a:r>
            <a:endParaRPr lang="sl-SI" sz="1050" dirty="0">
              <a:effectLst/>
              <a:latin typeface="Noto Sans" panose="020B0502040504020204" pitchFamily="34" charset="0"/>
              <a:ea typeface="Noto Sans" panose="020B0502040504020204" pitchFamily="34" charset="0"/>
            </a:endParaRPr>
          </a:p>
          <a:p>
            <a:pPr marL="1189355">
              <a:spcBef>
                <a:spcPts val="900"/>
              </a:spcBef>
            </a:pPr>
            <a:r>
              <a:rPr lang="sl-SI" sz="1000" b="1" dirty="0">
                <a:solidFill>
                  <a:srgbClr val="00B9F1"/>
                </a:solidFill>
                <a:latin typeface="Noto Sans" panose="020B0502040504020204" pitchFamily="34" charset="0"/>
                <a:ea typeface="Noto Sans" panose="020B0502040504020204" pitchFamily="34" charset="0"/>
              </a:rPr>
              <a:t>Kako nared</a:t>
            </a:r>
            <a:r>
              <a:rPr lang="en-GB" sz="1000" b="1" dirty="0" err="1">
                <a:solidFill>
                  <a:srgbClr val="00B9F1"/>
                </a:solidFill>
                <a:latin typeface="Noto Sans" panose="020B0502040504020204" pitchFamily="34" charset="0"/>
                <a:ea typeface="Noto Sans" panose="020B0502040504020204" pitchFamily="34" charset="0"/>
              </a:rPr>
              <a:t>iti</a:t>
            </a:r>
            <a:r>
              <a:rPr lang="en-GB" sz="1000" b="1" dirty="0">
                <a:solidFill>
                  <a:srgbClr val="00B9F1"/>
                </a:solidFill>
                <a:latin typeface="Noto Sans" panose="020B0502040504020204" pitchFamily="34" charset="0"/>
                <a:ea typeface="Noto Sans" panose="020B0502040504020204" pitchFamily="34" charset="0"/>
              </a:rPr>
              <a:t> </a:t>
            </a:r>
            <a:r>
              <a:rPr lang="sl-SI" sz="1000" b="1" dirty="0">
                <a:solidFill>
                  <a:srgbClr val="00B9F1"/>
                </a:solidFill>
                <a:latin typeface="Noto Sans" panose="020B0502040504020204" pitchFamily="34" charset="0"/>
                <a:ea typeface="Noto Sans" panose="020B0502040504020204" pitchFamily="34" charset="0"/>
              </a:rPr>
              <a:t>zapis o hrani</a:t>
            </a:r>
            <a:r>
              <a:rPr lang="sl-SI" sz="1000" b="1" dirty="0">
                <a:solidFill>
                  <a:srgbClr val="00B9F1"/>
                </a:solidFill>
                <a:effectLst/>
                <a:latin typeface="Noto Sans" panose="020B0502040504020204" pitchFamily="34" charset="0"/>
                <a:ea typeface="Noto Sans" panose="020B0502040504020204" pitchFamily="34" charset="0"/>
              </a:rPr>
              <a:t>?</a:t>
            </a:r>
            <a:r>
              <a:rPr lang="sl-SI" sz="1000" b="1" spc="20" dirty="0">
                <a:solidFill>
                  <a:srgbClr val="00B9F1"/>
                </a:solidFill>
                <a:effectLst/>
                <a:latin typeface="Noto Sans" panose="020B0502040504020204" pitchFamily="34" charset="0"/>
                <a:ea typeface="Noto Sans" panose="020B0502040504020204" pitchFamily="34" charset="0"/>
              </a:rPr>
              <a:t> </a:t>
            </a:r>
            <a:r>
              <a:rPr lang="sl-SI" sz="1000" b="1" dirty="0">
                <a:solidFill>
                  <a:srgbClr val="00B9F1"/>
                </a:solidFill>
                <a:latin typeface="Noto Sans" panose="020B0502040504020204" pitchFamily="34" charset="0"/>
                <a:ea typeface="Noto Sans" panose="020B0502040504020204" pitchFamily="34" charset="0"/>
              </a:rPr>
              <a:t>Več si oglejte na platformi ABC joda </a:t>
            </a:r>
            <a:endParaRPr lang="sl-SI" sz="1100" dirty="0">
              <a:latin typeface="Noto Sans" panose="020B0502040504020204" pitchFamily="34" charset="0"/>
              <a:ea typeface="Noto Sans" panose="020B0502040504020204" pitchFamily="34" charset="0"/>
            </a:endParaRPr>
          </a:p>
          <a:p>
            <a:pPr marL="1189355">
              <a:spcBef>
                <a:spcPts val="900"/>
              </a:spcBef>
              <a:spcAft>
                <a:spcPts val="0"/>
              </a:spcAft>
            </a:pPr>
            <a:endParaRPr lang="sl-SI" sz="1000" dirty="0">
              <a:effectLst/>
              <a:latin typeface="Noto Sans" panose="020B0502040504020204" pitchFamily="34" charset="0"/>
              <a:ea typeface="Noto Sans" panose="020B0502040504020204" pitchFamily="34" charset="0"/>
            </a:endParaRPr>
          </a:p>
        </p:txBody>
      </p:sp>
      <p:sp>
        <p:nvSpPr>
          <p:cNvPr id="174" name="TextBox 173">
            <a:extLst>
              <a:ext uri="{FF2B5EF4-FFF2-40B4-BE49-F238E27FC236}">
                <a16:creationId xmlns:a16="http://schemas.microsoft.com/office/drawing/2014/main" xmlns="" id="{4AFAD722-F5F2-4355-111A-AA9C76D4B9A9}"/>
              </a:ext>
            </a:extLst>
          </p:cNvPr>
          <p:cNvSpPr txBox="1"/>
          <p:nvPr/>
        </p:nvSpPr>
        <p:spPr>
          <a:xfrm>
            <a:off x="182880" y="4089623"/>
            <a:ext cx="6745157" cy="977960"/>
          </a:xfrm>
          <a:prstGeom prst="rect">
            <a:avLst/>
          </a:prstGeom>
          <a:noFill/>
        </p:spPr>
        <p:txBody>
          <a:bodyPr wrap="square">
            <a:spAutoFit/>
          </a:bodyPr>
          <a:lstStyle/>
          <a:p>
            <a:pPr marL="881380"/>
            <a:r>
              <a:rPr lang="sl-SI" sz="1000" b="1" spc="-10" dirty="0">
                <a:solidFill>
                  <a:srgbClr val="FFFFFF"/>
                </a:solidFill>
                <a:latin typeface="Noto Sans" panose="020B0502040504020204" pitchFamily="34" charset="0"/>
                <a:ea typeface="Noto Sans" panose="020B0502040504020204" pitchFamily="34" charset="0"/>
              </a:rPr>
              <a:t>Naloga</a:t>
            </a:r>
            <a:endParaRPr lang="sl-SI" sz="1100" dirty="0">
              <a:effectLst/>
              <a:latin typeface="Noto Sans" panose="020B0502040504020204" pitchFamily="34" charset="0"/>
              <a:ea typeface="Noto Sans" panose="020B0502040504020204" pitchFamily="34" charset="0"/>
            </a:endParaRPr>
          </a:p>
          <a:p>
            <a:pPr marL="1200785" marR="570230">
              <a:lnSpc>
                <a:spcPct val="105000"/>
              </a:lnSpc>
              <a:spcBef>
                <a:spcPts val="900"/>
              </a:spcBef>
              <a:spcAft>
                <a:spcPts val="0"/>
              </a:spcAft>
            </a:pPr>
            <a:r>
              <a:rPr lang="sl-SI" sz="1050" dirty="0">
                <a:solidFill>
                  <a:srgbClr val="00B9F1"/>
                </a:solidFill>
                <a:latin typeface="Noto Sans" panose="020B0502040504020204" pitchFamily="34" charset="0"/>
                <a:ea typeface="Noto Sans" panose="020B0502040504020204" pitchFamily="34" charset="0"/>
              </a:rPr>
              <a:t>Vi in vaša skupina boste preučevali in primerjali programe jodiranja v različnih državah, tudi v svoji</a:t>
            </a:r>
            <a:r>
              <a:rPr lang="sl-SI" sz="1050" dirty="0">
                <a:solidFill>
                  <a:srgbClr val="00B9F1"/>
                </a:solidFill>
                <a:effectLst/>
                <a:latin typeface="Noto Sans" panose="020B0502040504020204" pitchFamily="34" charset="0"/>
                <a:ea typeface="Noto Sans" panose="020B0502040504020204" pitchFamily="34" charset="0"/>
              </a:rPr>
              <a:t>.</a:t>
            </a:r>
            <a:endParaRPr lang="sl-SI" sz="1100" dirty="0">
              <a:latin typeface="Noto Sans" panose="020B0502040504020204" pitchFamily="34" charset="0"/>
              <a:ea typeface="Noto Sans" panose="020B0502040504020204" pitchFamily="34" charset="0"/>
            </a:endParaRPr>
          </a:p>
          <a:p>
            <a:pPr marL="1200785" marR="570230">
              <a:lnSpc>
                <a:spcPct val="105000"/>
              </a:lnSpc>
              <a:spcBef>
                <a:spcPts val="900"/>
              </a:spcBef>
              <a:spcAft>
                <a:spcPts val="0"/>
              </a:spcAft>
            </a:pPr>
            <a:r>
              <a:rPr lang="sl-SI" sz="1000" b="1" dirty="0">
                <a:solidFill>
                  <a:srgbClr val="00B9F1"/>
                </a:solidFill>
                <a:effectLst/>
                <a:latin typeface="Noto Sans" panose="020B0502040504020204" pitchFamily="34" charset="0"/>
                <a:ea typeface="Noto Sans" panose="020B0502040504020204" pitchFamily="34" charset="0"/>
              </a:rPr>
              <a:t>Naučite se več o obogatit</a:t>
            </a:r>
            <a:r>
              <a:rPr lang="en-GB" sz="1000" b="1" dirty="0" err="1">
                <a:solidFill>
                  <a:srgbClr val="00B9F1"/>
                </a:solidFill>
                <a:effectLst/>
                <a:latin typeface="Noto Sans" panose="020B0502040504020204" pitchFamily="34" charset="0"/>
                <a:ea typeface="Noto Sans" panose="020B0502040504020204" pitchFamily="34" charset="0"/>
              </a:rPr>
              <a:t>ve</a:t>
            </a:r>
            <a:r>
              <a:rPr lang="sl-SI" sz="1000" b="1" dirty="0">
                <a:solidFill>
                  <a:srgbClr val="00B9F1"/>
                </a:solidFill>
                <a:effectLst/>
                <a:latin typeface="Noto Sans" panose="020B0502040504020204" pitchFamily="34" charset="0"/>
                <a:ea typeface="Noto Sans" panose="020B0502040504020204" pitchFamily="34" charset="0"/>
              </a:rPr>
              <a:t>nih programih na platformi ABC joda </a:t>
            </a:r>
            <a:endParaRPr lang="sl-SI" sz="1050" dirty="0"/>
          </a:p>
        </p:txBody>
      </p:sp>
      <p:sp>
        <p:nvSpPr>
          <p:cNvPr id="176" name="TextBox 175">
            <a:extLst>
              <a:ext uri="{FF2B5EF4-FFF2-40B4-BE49-F238E27FC236}">
                <a16:creationId xmlns:a16="http://schemas.microsoft.com/office/drawing/2014/main" xmlns="" id="{C16E99CB-DB06-1375-9A3C-6ADA1295F062}"/>
              </a:ext>
            </a:extLst>
          </p:cNvPr>
          <p:cNvSpPr txBox="1"/>
          <p:nvPr/>
        </p:nvSpPr>
        <p:spPr>
          <a:xfrm>
            <a:off x="5791058" y="4084915"/>
            <a:ext cx="6703490" cy="1322413"/>
          </a:xfrm>
          <a:prstGeom prst="rect">
            <a:avLst/>
          </a:prstGeom>
          <a:noFill/>
        </p:spPr>
        <p:txBody>
          <a:bodyPr wrap="square">
            <a:spAutoFit/>
          </a:bodyPr>
          <a:lstStyle/>
          <a:p>
            <a:pPr marL="881380"/>
            <a:r>
              <a:rPr lang="sl-SI" sz="1000" b="1" spc="-10" dirty="0">
                <a:solidFill>
                  <a:srgbClr val="FFFFFF"/>
                </a:solidFill>
                <a:latin typeface="Noto Sans" panose="020B0502040504020204" pitchFamily="34" charset="0"/>
                <a:ea typeface="Noto Sans" panose="020B0502040504020204" pitchFamily="34" charset="0"/>
              </a:rPr>
              <a:t>Naloga</a:t>
            </a:r>
            <a:endParaRPr lang="sl-SI" sz="1100" dirty="0">
              <a:effectLst/>
              <a:latin typeface="Noto Sans" panose="020B0502040504020204" pitchFamily="34" charset="0"/>
              <a:ea typeface="Noto Sans" panose="020B0502040504020204" pitchFamily="34" charset="0"/>
            </a:endParaRPr>
          </a:p>
          <a:p>
            <a:pPr marL="1200785" marR="570230">
              <a:lnSpc>
                <a:spcPct val="105000"/>
              </a:lnSpc>
              <a:spcBef>
                <a:spcPts val="1010"/>
              </a:spcBef>
              <a:spcAft>
                <a:spcPts val="0"/>
              </a:spcAft>
            </a:pPr>
            <a:r>
              <a:rPr lang="sl-SI" sz="1050" dirty="0">
                <a:solidFill>
                  <a:srgbClr val="00B9F1"/>
                </a:solidFill>
                <a:latin typeface="Noto Sans" panose="020B0502040504020204" pitchFamily="34" charset="0"/>
                <a:ea typeface="Noto Sans" panose="020B0502040504020204" pitchFamily="34" charset="0"/>
              </a:rPr>
              <a:t>Raziš</a:t>
            </a:r>
            <a:r>
              <a:rPr lang="en-GB" sz="1050" dirty="0">
                <a:solidFill>
                  <a:srgbClr val="00B9F1"/>
                </a:solidFill>
                <a:latin typeface="Noto Sans" panose="020B0502040504020204" pitchFamily="34" charset="0"/>
                <a:ea typeface="Noto Sans" panose="020B0502040504020204" pitchFamily="34" charset="0"/>
              </a:rPr>
              <a:t>č</a:t>
            </a:r>
            <a:r>
              <a:rPr lang="sl-SI" sz="1050" dirty="0">
                <a:solidFill>
                  <a:srgbClr val="00B9F1"/>
                </a:solidFill>
                <a:latin typeface="Noto Sans" panose="020B0502040504020204" pitchFamily="34" charset="0"/>
                <a:ea typeface="Noto Sans" panose="020B0502040504020204" pitchFamily="34" charset="0"/>
              </a:rPr>
              <a:t>ite lokalne trgovin</a:t>
            </a:r>
            <a:r>
              <a:rPr lang="en-GB" sz="1050" dirty="0">
                <a:solidFill>
                  <a:srgbClr val="00B9F1"/>
                </a:solidFill>
                <a:latin typeface="Noto Sans" panose="020B0502040504020204" pitchFamily="34" charset="0"/>
                <a:ea typeface="Noto Sans" panose="020B0502040504020204" pitchFamily="34" charset="0"/>
              </a:rPr>
              <a:t>e</a:t>
            </a:r>
            <a:r>
              <a:rPr lang="sl-SI" sz="1050" dirty="0">
                <a:solidFill>
                  <a:srgbClr val="00B9F1"/>
                </a:solidFill>
                <a:latin typeface="Noto Sans" panose="020B0502040504020204" pitchFamily="34" charset="0"/>
                <a:ea typeface="Noto Sans" panose="020B0502040504020204" pitchFamily="34" charset="0"/>
              </a:rPr>
              <a:t> in tržnice, da odkrijete živila, bogata z jodom. Sodelujte s svojo skupino pri iz</a:t>
            </a:r>
            <a:r>
              <a:rPr lang="en-GB" sz="1050" dirty="0">
                <a:solidFill>
                  <a:srgbClr val="00B9F1"/>
                </a:solidFill>
                <a:latin typeface="Noto Sans" panose="020B0502040504020204" pitchFamily="34" charset="0"/>
                <a:ea typeface="Noto Sans" panose="020B0502040504020204" pitchFamily="34" charset="0"/>
              </a:rPr>
              <a:t>b</a:t>
            </a:r>
            <a:r>
              <a:rPr lang="sl-SI" sz="1050" dirty="0">
                <a:solidFill>
                  <a:srgbClr val="00B9F1"/>
                </a:solidFill>
                <a:latin typeface="Noto Sans" panose="020B0502040504020204" pitchFamily="34" charset="0"/>
                <a:ea typeface="Noto Sans" panose="020B0502040504020204" pitchFamily="34" charset="0"/>
              </a:rPr>
              <a:t>iri trgovin, pregledu izdelkov in dokumentiranju ugotovitev. Pripravite predstavitev za razred. Druga možnost je, da izvedete spletno iskanje. </a:t>
            </a:r>
            <a:endParaRPr lang="sl-SI" sz="1100" dirty="0">
              <a:effectLst/>
              <a:latin typeface="Noto Sans" panose="020B0502040504020204" pitchFamily="34" charset="0"/>
              <a:ea typeface="Noto Sans" panose="020B0502040504020204" pitchFamily="34" charset="0"/>
            </a:endParaRPr>
          </a:p>
          <a:p>
            <a:pPr marL="1200785">
              <a:spcBef>
                <a:spcPts val="900"/>
              </a:spcBef>
              <a:spcAft>
                <a:spcPts val="0"/>
              </a:spcAft>
            </a:pPr>
            <a:r>
              <a:rPr lang="sl-SI" sz="1000" b="1" dirty="0">
                <a:solidFill>
                  <a:srgbClr val="00B9F1"/>
                </a:solidFill>
                <a:latin typeface="Noto Sans" panose="020B0502040504020204" pitchFamily="34" charset="0"/>
                <a:ea typeface="Noto Sans" panose="020B0502040504020204" pitchFamily="34" charset="0"/>
              </a:rPr>
              <a:t>Smernice za svojo raziskavo poiščite na platformi ABC joda</a:t>
            </a:r>
            <a:endParaRPr lang="sl-SI" sz="1100" dirty="0">
              <a:effectLst/>
              <a:latin typeface="Noto Sans" panose="020B0502040504020204" pitchFamily="34" charset="0"/>
              <a:ea typeface="Noto Sans" panose="020B0502040504020204" pitchFamily="34" charset="0"/>
            </a:endParaRPr>
          </a:p>
        </p:txBody>
      </p:sp>
    </p:spTree>
    <p:extLst>
      <p:ext uri="{BB962C8B-B14F-4D97-AF65-F5344CB8AC3E}">
        <p14:creationId xmlns:p14="http://schemas.microsoft.com/office/powerpoint/2010/main" val="3454592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l-SI" dirty="0">
                <a:solidFill>
                  <a:srgbClr val="B3186D"/>
                </a:solidFill>
                <a:latin typeface="Sans open"/>
                <a:ea typeface="Calibri" panose="020F0502020204030204" pitchFamily="34" charset="0"/>
                <a:cs typeface="Times New Roman" panose="02020603050405020304" pitchFamily="18" charset="0"/>
              </a:rPr>
              <a:t>Zakaj je jod pomemben?</a:t>
            </a:r>
            <a:endParaRPr lang="sl-SI" dirty="0"/>
          </a:p>
        </p:txBody>
      </p:sp>
      <p:sp>
        <p:nvSpPr>
          <p:cNvPr id="3" name="Pladsholder til indhold 2"/>
          <p:cNvSpPr>
            <a:spLocks noGrp="1"/>
          </p:cNvSpPr>
          <p:nvPr>
            <p:ph idx="1"/>
          </p:nvPr>
        </p:nvSpPr>
        <p:spPr/>
        <p:txBody>
          <a:bodyPr/>
          <a:lstStyle/>
          <a:p>
            <a:pPr marL="0" indent="0">
              <a:buNone/>
            </a:pPr>
            <a:r>
              <a:rPr lang="sl-SI" dirty="0"/>
              <a:t>Jod potrebujete že pred rojstvom, zelo zgodaj v življenju, v otroštvu in </a:t>
            </a:r>
            <a:r>
              <a:rPr lang="en-GB" dirty="0"/>
              <a:t>v </a:t>
            </a:r>
            <a:r>
              <a:rPr lang="sl-SI" dirty="0"/>
              <a:t>obdobju načrtovanja družine.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974" y="2762250"/>
            <a:ext cx="9244013" cy="340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6011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l-SI" dirty="0">
                <a:solidFill>
                  <a:srgbClr val="B3186D"/>
                </a:solidFill>
                <a:latin typeface="Sans open"/>
                <a:cs typeface="Times New Roman" panose="02020603050405020304" pitchFamily="18" charset="0"/>
              </a:rPr>
              <a:t>Skupinsko delo v modulu C</a:t>
            </a:r>
            <a:endParaRPr lang="sl-SI"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825" y="1489075"/>
            <a:ext cx="10141625" cy="415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9092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sz="5400" dirty="0">
                <a:solidFill>
                  <a:srgbClr val="B3186D"/>
                </a:solidFill>
                <a:latin typeface="Sans open"/>
                <a:ea typeface="Calibri" panose="020F0502020204030204" pitchFamily="34" charset="0"/>
                <a:cs typeface="Times New Roman" panose="02020603050405020304" pitchFamily="18" charset="0"/>
              </a:rPr>
              <a:t>Ali imajo vsi na svetu v svoji prehrani dostop do joda?</a:t>
            </a:r>
          </a:p>
        </p:txBody>
      </p:sp>
      <p:sp>
        <p:nvSpPr>
          <p:cNvPr id="3" name="Content Placeholder 2"/>
          <p:cNvSpPr>
            <a:spLocks noGrp="1"/>
          </p:cNvSpPr>
          <p:nvPr>
            <p:ph idx="1"/>
          </p:nvPr>
        </p:nvSpPr>
        <p:spPr>
          <a:xfrm>
            <a:off x="473726" y="1825625"/>
            <a:ext cx="7535956" cy="4592536"/>
          </a:xfrm>
        </p:spPr>
        <p:txBody>
          <a:bodyPr>
            <a:noAutofit/>
          </a:bodyPr>
          <a:lstStyle/>
          <a:p>
            <a:pPr marL="0" indent="0">
              <a:buNone/>
            </a:pPr>
            <a:r>
              <a:rPr lang="sl-SI" dirty="0"/>
              <a:t>V številnih državah običajna prehrana ne vsebuje dovolj joda.</a:t>
            </a:r>
          </a:p>
          <a:p>
            <a:pPr marL="0" indent="0">
              <a:buNone/>
            </a:pPr>
            <a:r>
              <a:rPr lang="sl-SI" dirty="0"/>
              <a:t>Preskrbo z jodom spremljajo države s preverjanjem vsebnosti joda v urinu z nacionalnimi in regionalnimi raziskavami. </a:t>
            </a:r>
          </a:p>
          <a:p>
            <a:pPr marL="0" indent="0">
              <a:buNone/>
            </a:pPr>
            <a:r>
              <a:rPr lang="sl-SI" dirty="0"/>
              <a:t>Večji del svetovnega prebivalstva ima zaradi svetovne kampanje za dodajanje joda kuhinjski soli zagotovoljen dostop do majhnih količin joda, ki jih potrebuje. Vendar pa v nekaterih državah, na primer v Združenem kraljestvu in Republiki Ciper, ljudje nimajo dostopa do jodirane soli.</a:t>
            </a:r>
          </a:p>
          <a:p>
            <a:pPr marL="0" indent="0">
              <a:buNone/>
            </a:pPr>
            <a:endParaRPr lang="sl-SI" dirty="0"/>
          </a:p>
          <a:p>
            <a:pPr marL="0" indent="0">
              <a:buNone/>
            </a:pPr>
            <a:r>
              <a:rPr lang="sl-SI" dirty="0"/>
              <a:t> </a:t>
            </a:r>
          </a:p>
        </p:txBody>
      </p:sp>
      <p:pic>
        <p:nvPicPr>
          <p:cNvPr id="9" name="Billede 8"/>
          <p:cNvPicPr>
            <a:picLocks noChangeAspect="1"/>
          </p:cNvPicPr>
          <p:nvPr/>
        </p:nvPicPr>
        <p:blipFill>
          <a:blip r:embed="rId3"/>
          <a:stretch>
            <a:fillRect/>
          </a:stretch>
        </p:blipFill>
        <p:spPr>
          <a:xfrm>
            <a:off x="7893489" y="1690687"/>
            <a:ext cx="4186033" cy="2348877"/>
          </a:xfrm>
          <a:prstGeom prst="rect">
            <a:avLst/>
          </a:prstGeom>
        </p:spPr>
      </p:pic>
      <p:pic>
        <p:nvPicPr>
          <p:cNvPr id="10" name="Billed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1745" y="4039564"/>
            <a:ext cx="2583065" cy="1721314"/>
          </a:xfrm>
          <a:prstGeom prst="rect">
            <a:avLst/>
          </a:prstGeom>
        </p:spPr>
      </p:pic>
    </p:spTree>
    <p:extLst>
      <p:ext uri="{BB962C8B-B14F-4D97-AF65-F5344CB8AC3E}">
        <p14:creationId xmlns:p14="http://schemas.microsoft.com/office/powerpoint/2010/main" val="2060464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144788"/>
            <a:ext cx="10515600" cy="1325563"/>
          </a:xfrm>
        </p:spPr>
        <p:txBody>
          <a:bodyPr>
            <a:noAutofit/>
          </a:bodyPr>
          <a:lstStyle/>
          <a:p>
            <a:r>
              <a:rPr lang="sl-SI" sz="3200" dirty="0">
                <a:solidFill>
                  <a:srgbClr val="B3186D"/>
                </a:solidFill>
                <a:latin typeface="Sans open"/>
                <a:ea typeface="Calibri" panose="020F0502020204030204" pitchFamily="34" charset="0"/>
                <a:cs typeface="Times New Roman" panose="02020603050405020304" pitchFamily="18" charset="0"/>
              </a:rPr>
              <a:t>Poiščite svojo državo in preverite preskrbo z jodom</a:t>
            </a:r>
            <a:endParaRPr lang="sl-SI" sz="3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969" y="1390650"/>
            <a:ext cx="9530877" cy="464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4260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sz="4900" dirty="0">
                <a:solidFill>
                  <a:srgbClr val="B3186D"/>
                </a:solidFill>
                <a:latin typeface="Sans open"/>
                <a:ea typeface="Calibri" panose="020F0502020204030204" pitchFamily="34" charset="0"/>
                <a:cs typeface="Times New Roman" panose="02020603050405020304" pitchFamily="18" charset="0"/>
              </a:rPr>
              <a:t>Kakšna je zgodovina pomanjkanja joda?</a:t>
            </a:r>
          </a:p>
        </p:txBody>
      </p:sp>
      <p:sp>
        <p:nvSpPr>
          <p:cNvPr id="3" name="Content Placeholder 2"/>
          <p:cNvSpPr>
            <a:spLocks noGrp="1"/>
          </p:cNvSpPr>
          <p:nvPr>
            <p:ph idx="1"/>
          </p:nvPr>
        </p:nvSpPr>
        <p:spPr>
          <a:xfrm>
            <a:off x="594911" y="1825625"/>
            <a:ext cx="10747872" cy="4351338"/>
          </a:xfrm>
        </p:spPr>
        <p:txBody>
          <a:bodyPr>
            <a:normAutofit/>
          </a:bodyPr>
          <a:lstStyle/>
          <a:p>
            <a:pPr marL="0" indent="0">
              <a:buNone/>
            </a:pPr>
            <a:r>
              <a:rPr lang="sl-SI" dirty="0"/>
              <a:t>Pomanjkanje joda ima dolgo zgodovino. Leta 326 pred našim štetjem je Aleksander Veliki opazil otekle vratove pri prebivalcih severnega območja današnjega Pakistana. To je bila golša, povečana ščitnica na vratu zaradi pomanjkanja joda.</a:t>
            </a:r>
          </a:p>
          <a:p>
            <a:pPr marL="0" indent="0">
              <a:buNone/>
            </a:pPr>
            <a:r>
              <a:rPr lang="sl-SI" dirty="0"/>
              <a:t>Švica je bila prva država na svetu, ki je reševala problem pomanjkanja joda z jodiranjem soli (dodajanjem joda soli) in to počne že več kot sto let. Pred tem so imeli visoko stopnjo hud</a:t>
            </a:r>
            <a:r>
              <a:rPr lang="en-GB" dirty="0"/>
              <a:t>e</a:t>
            </a:r>
            <a:r>
              <a:rPr lang="sl-SI" dirty="0"/>
              <a:t> in trajn</a:t>
            </a:r>
            <a:r>
              <a:rPr lang="en-GB" dirty="0"/>
              <a:t>e</a:t>
            </a:r>
            <a:r>
              <a:rPr lang="sl-SI" dirty="0"/>
              <a:t> duševn</a:t>
            </a:r>
            <a:r>
              <a:rPr lang="en-GB" dirty="0"/>
              <a:t>e</a:t>
            </a:r>
            <a:r>
              <a:rPr lang="sl-SI" dirty="0"/>
              <a:t> motnje ter golše, zlasti v alpskih področjih z nizko vsebnostjo joda v tleh in rastlinah.</a:t>
            </a:r>
          </a:p>
        </p:txBody>
      </p:sp>
      <p:sp>
        <p:nvSpPr>
          <p:cNvPr id="4" name="Rectangle 3"/>
          <p:cNvSpPr/>
          <p:nvPr/>
        </p:nvSpPr>
        <p:spPr>
          <a:xfrm>
            <a:off x="617863" y="1803591"/>
            <a:ext cx="2687198" cy="4346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031296" y="4231322"/>
            <a:ext cx="3084723" cy="4694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ular Callout 6"/>
          <p:cNvSpPr/>
          <p:nvPr/>
        </p:nvSpPr>
        <p:spPr>
          <a:xfrm>
            <a:off x="1674564" y="3033874"/>
            <a:ext cx="4649118" cy="1432193"/>
          </a:xfrm>
          <a:prstGeom prst="wedgeRectCallout">
            <a:avLst>
              <a:gd name="adj1" fmla="val -42913"/>
              <a:gd name="adj2" fmla="val -1028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b="1" dirty="0">
                <a:solidFill>
                  <a:schemeClr val="tx1"/>
                </a:solidFill>
              </a:rPr>
              <a:t>Pomanjkanje joda </a:t>
            </a:r>
            <a:r>
              <a:rPr lang="sl-SI" dirty="0">
                <a:solidFill>
                  <a:schemeClr val="tx1"/>
                </a:solidFill>
              </a:rPr>
              <a:t>ali pomanjkanje hranil pomeni, da vaše telo ne</a:t>
            </a:r>
            <a:r>
              <a:rPr lang="en-GB" dirty="0">
                <a:solidFill>
                  <a:schemeClr val="tx1"/>
                </a:solidFill>
              </a:rPr>
              <a:t> </a:t>
            </a:r>
            <a:r>
              <a:rPr lang="sl-SI" dirty="0">
                <a:solidFill>
                  <a:schemeClr val="tx1"/>
                </a:solidFill>
              </a:rPr>
              <a:t>dobi dovolj tega, kar potrebuje, na primer pomembnih vitaminov in</a:t>
            </a:r>
          </a:p>
          <a:p>
            <a:r>
              <a:rPr lang="sl-SI" dirty="0">
                <a:solidFill>
                  <a:schemeClr val="tx1"/>
                </a:solidFill>
              </a:rPr>
              <a:t>mineralov, kot je jod.</a:t>
            </a:r>
            <a:endParaRPr lang="en-GB" dirty="0">
              <a:solidFill>
                <a:schemeClr val="tx1"/>
              </a:solidFill>
            </a:endParaRPr>
          </a:p>
        </p:txBody>
      </p:sp>
      <p:sp>
        <p:nvSpPr>
          <p:cNvPr id="8" name="Rectangular Callout 7"/>
          <p:cNvSpPr/>
          <p:nvPr/>
        </p:nvSpPr>
        <p:spPr>
          <a:xfrm>
            <a:off x="7844009" y="958627"/>
            <a:ext cx="4263529" cy="1865926"/>
          </a:xfrm>
          <a:prstGeom prst="wedgeRectCallout">
            <a:avLst>
              <a:gd name="adj1" fmla="val -44099"/>
              <a:gd name="adj2" fmla="val 1233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b="1" dirty="0"/>
              <a:t>Duševna motnja </a:t>
            </a:r>
            <a:r>
              <a:rPr lang="sl-SI" dirty="0"/>
              <a:t>vključuje težave pri učenju, pomnjenju, reševanju</a:t>
            </a:r>
            <a:r>
              <a:rPr lang="en-GB" dirty="0"/>
              <a:t> </a:t>
            </a:r>
            <a:r>
              <a:rPr lang="sl-SI" dirty="0"/>
              <a:t>problemov, ki lahko vplivajo na posameznikovo sposobnost dojemanja</a:t>
            </a:r>
            <a:r>
              <a:rPr lang="en-GB" dirty="0"/>
              <a:t> </a:t>
            </a:r>
            <a:r>
              <a:rPr lang="pl-PL" dirty="0"/>
              <a:t>informacij ali interakcijo s svetom na običajne načine.</a:t>
            </a:r>
            <a:endParaRPr lang="da-DK" dirty="0">
              <a:solidFill>
                <a:schemeClr val="tx1"/>
              </a:solidFill>
            </a:endParaRPr>
          </a:p>
        </p:txBody>
      </p:sp>
    </p:spTree>
    <p:extLst>
      <p:ext uri="{BB962C8B-B14F-4D97-AF65-F5344CB8AC3E}">
        <p14:creationId xmlns:p14="http://schemas.microsoft.com/office/powerpoint/2010/main" val="394427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rgbClr val="B3186D"/>
                </a:solidFill>
                <a:latin typeface="Sans open"/>
                <a:ea typeface="Calibri" panose="020F0502020204030204" pitchFamily="34" charset="0"/>
                <a:cs typeface="Times New Roman" panose="02020603050405020304" pitchFamily="18" charset="0"/>
              </a:rPr>
              <a:t>Kakšna je zgodovina pomanjkanja joda?</a:t>
            </a:r>
            <a:endParaRPr lang="sl-SI" dirty="0"/>
          </a:p>
        </p:txBody>
      </p:sp>
      <p:sp>
        <p:nvSpPr>
          <p:cNvPr id="3" name="Content Placeholder 2"/>
          <p:cNvSpPr>
            <a:spLocks noGrp="1"/>
          </p:cNvSpPr>
          <p:nvPr>
            <p:ph idx="1"/>
          </p:nvPr>
        </p:nvSpPr>
        <p:spPr>
          <a:xfrm>
            <a:off x="838201" y="1825625"/>
            <a:ext cx="7426124" cy="4351338"/>
          </a:xfrm>
        </p:spPr>
        <p:txBody>
          <a:bodyPr>
            <a:normAutofit/>
          </a:bodyPr>
          <a:lstStyle/>
          <a:p>
            <a:pPr marL="0" indent="0">
              <a:buNone/>
            </a:pPr>
            <a:r>
              <a:rPr lang="it-IT" dirty="0"/>
              <a:t>Pred približno 30 leti so se mednarodni voditelji, industrija soli in ljudje po celem </a:t>
            </a:r>
            <a:r>
              <a:rPr lang="pl-PL" dirty="0"/>
              <a:t>svetu združili v akcijo za jodiranje soli,</a:t>
            </a:r>
            <a:r>
              <a:rPr lang="en-GB" dirty="0"/>
              <a:t> </a:t>
            </a:r>
            <a:r>
              <a:rPr lang="sl-SI" dirty="0"/>
              <a:t>imenovano Univerzalno jodiranje soli.</a:t>
            </a:r>
            <a:r>
              <a:rPr lang="fi-FI" dirty="0"/>
              <a:t> Zahvaljujoč tej akciji v večini sveta ne </a:t>
            </a:r>
            <a:r>
              <a:rPr lang="sl-SI" dirty="0"/>
              <a:t>opažamo več znakov hudega pomanjkanja</a:t>
            </a:r>
            <a:r>
              <a:rPr lang="en-GB" dirty="0"/>
              <a:t> </a:t>
            </a:r>
            <a:r>
              <a:rPr lang="sl-SI" dirty="0"/>
              <a:t>joda.</a:t>
            </a:r>
            <a:endParaRPr lang="en-GB" dirty="0"/>
          </a:p>
          <a:p>
            <a:pPr marL="0" indent="0">
              <a:buNone/>
            </a:pPr>
            <a:r>
              <a:rPr lang="it-IT" dirty="0"/>
              <a:t>Še vedno pa opažamo zmerno in blago </a:t>
            </a:r>
            <a:r>
              <a:rPr lang="sl-SI" dirty="0"/>
              <a:t>pomanjkanje, predvsem zaradi premajhne</a:t>
            </a:r>
            <a:r>
              <a:rPr lang="en-GB" dirty="0"/>
              <a:t> </a:t>
            </a:r>
            <a:r>
              <a:rPr lang="sl-SI" dirty="0"/>
              <a:t>pozornosti na uporabo jodirane soli in</a:t>
            </a:r>
            <a:r>
              <a:rPr lang="en-GB" dirty="0"/>
              <a:t> </a:t>
            </a:r>
            <a:r>
              <a:rPr lang="sl-SI" dirty="0"/>
              <a:t>uživanje živil, bogatih z jodom.</a:t>
            </a:r>
            <a:endParaRPr lang="en-US"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32817">
            <a:off x="8340703" y="1989596"/>
            <a:ext cx="2918277" cy="3501932"/>
          </a:xfrm>
          <a:prstGeom prst="rect">
            <a:avLst/>
          </a:prstGeom>
        </p:spPr>
      </p:pic>
    </p:spTree>
    <p:extLst>
      <p:ext uri="{BB962C8B-B14F-4D97-AF65-F5344CB8AC3E}">
        <p14:creationId xmlns:p14="http://schemas.microsoft.com/office/powerpoint/2010/main" val="2782141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7941" y="236941"/>
            <a:ext cx="2549510" cy="3606323"/>
          </a:xfrm>
          <a:prstGeom prst="rect">
            <a:avLst/>
          </a:prstGeom>
        </p:spPr>
      </p:pic>
      <p:sp>
        <p:nvSpPr>
          <p:cNvPr id="2" name="Title 1"/>
          <p:cNvSpPr>
            <a:spLocks noGrp="1"/>
          </p:cNvSpPr>
          <p:nvPr>
            <p:ph type="title"/>
          </p:nvPr>
        </p:nvSpPr>
        <p:spPr/>
        <p:txBody>
          <a:bodyPr>
            <a:normAutofit/>
          </a:bodyPr>
          <a:lstStyle/>
          <a:p>
            <a:pPr marL="0" indent="0"/>
            <a:r>
              <a:rPr lang="sl-SI" dirty="0">
                <a:solidFill>
                  <a:srgbClr val="B3186D"/>
                </a:solidFill>
                <a:latin typeface="Sans open"/>
                <a:ea typeface="Calibri" panose="020F0502020204030204" pitchFamily="34" charset="0"/>
                <a:cs typeface="Times New Roman" panose="02020603050405020304" pitchFamily="18" charset="0"/>
              </a:rPr>
              <a:t>Jod: spodbuja rast in energijo </a:t>
            </a:r>
          </a:p>
        </p:txBody>
      </p:sp>
      <p:sp>
        <p:nvSpPr>
          <p:cNvPr id="3" name="Content Placeholder 2"/>
          <p:cNvSpPr>
            <a:spLocks noGrp="1"/>
          </p:cNvSpPr>
          <p:nvPr>
            <p:ph idx="1"/>
          </p:nvPr>
        </p:nvSpPr>
        <p:spPr>
          <a:xfrm>
            <a:off x="838200" y="1868389"/>
            <a:ext cx="8083487" cy="4351338"/>
          </a:xfrm>
        </p:spPr>
        <p:txBody>
          <a:bodyPr>
            <a:normAutofit/>
          </a:bodyPr>
          <a:lstStyle/>
          <a:p>
            <a:pPr marL="0" indent="0">
              <a:buNone/>
            </a:pPr>
            <a:r>
              <a:rPr lang="sl-SI" dirty="0"/>
              <a:t>Jod je nujen za proizvodnjo ščitničnih hormonov, ki so potrebni za</a:t>
            </a:r>
            <a:r>
              <a:rPr lang="en-GB" dirty="0"/>
              <a:t> </a:t>
            </a:r>
            <a:r>
              <a:rPr lang="sl-SI" dirty="0"/>
              <a:t>rast in presnovo.</a:t>
            </a:r>
            <a:r>
              <a:rPr lang="en-GB" dirty="0"/>
              <a:t> </a:t>
            </a:r>
            <a:r>
              <a:rPr lang="pl-PL" dirty="0"/>
              <a:t>Ščitnica leži na sprednjem delu vratu pod </a:t>
            </a:r>
            <a:r>
              <a:rPr lang="en-GB" dirty="0" err="1"/>
              <a:t>grlom</a:t>
            </a:r>
            <a:r>
              <a:rPr lang="en-GB" dirty="0"/>
              <a:t>.</a:t>
            </a:r>
            <a:r>
              <a:rPr lang="sl-SI" dirty="0"/>
              <a:t> Če ne more proizvesti ustrezne količine hormonov, lahko</a:t>
            </a:r>
            <a:r>
              <a:rPr lang="en-GB" dirty="0"/>
              <a:t> </a:t>
            </a:r>
            <a:r>
              <a:rPr lang="pl-PL" dirty="0"/>
              <a:t>to negativno vpliva na zdravje.</a:t>
            </a:r>
            <a:r>
              <a:rPr lang="en-GB" dirty="0"/>
              <a:t> </a:t>
            </a:r>
            <a:r>
              <a:rPr lang="sl-SI" dirty="0"/>
              <a:t>Bolezni ščitnice se lahko pojavijo tudi,</a:t>
            </a:r>
            <a:r>
              <a:rPr lang="en-GB" dirty="0"/>
              <a:t> </a:t>
            </a:r>
            <a:r>
              <a:rPr lang="sl-SI" dirty="0"/>
              <a:t>če ščitnica ne dobi dovolj joda (proizvaja premalo ali preveč ščitničnih</a:t>
            </a:r>
            <a:r>
              <a:rPr lang="en-GB" dirty="0"/>
              <a:t> </a:t>
            </a:r>
            <a:r>
              <a:rPr lang="sl-SI" dirty="0"/>
              <a:t>hormonov). Ker so ščitnični hormoni pomembni za presnovo, lahko</a:t>
            </a:r>
            <a:r>
              <a:rPr lang="en-GB" dirty="0"/>
              <a:t> </a:t>
            </a:r>
            <a:r>
              <a:rPr lang="sl-SI" dirty="0"/>
              <a:t>pomanjkanje joda povzroči težave pri uravnavanju telesne temperature,</a:t>
            </a:r>
            <a:r>
              <a:rPr lang="en-GB" dirty="0"/>
              <a:t> </a:t>
            </a:r>
            <a:r>
              <a:rPr lang="sl-SI" dirty="0"/>
              <a:t>utrujenost in spremembe v telesni teži.</a:t>
            </a:r>
            <a:endParaRPr lang="da-DK" dirty="0"/>
          </a:p>
          <a:p>
            <a:pPr marL="0" indent="0">
              <a:buNone/>
            </a:pPr>
            <a:endParaRPr lang="en-GB" dirty="0"/>
          </a:p>
        </p:txBody>
      </p:sp>
      <p:grpSp>
        <p:nvGrpSpPr>
          <p:cNvPr id="14" name="Gruppe 13"/>
          <p:cNvGrpSpPr/>
          <p:nvPr/>
        </p:nvGrpSpPr>
        <p:grpSpPr>
          <a:xfrm>
            <a:off x="8908279" y="3017945"/>
            <a:ext cx="3124154" cy="2306409"/>
            <a:chOff x="8762035" y="4375027"/>
            <a:chExt cx="3159889" cy="2338460"/>
          </a:xfrm>
        </p:grpSpPr>
        <p:sp>
          <p:nvSpPr>
            <p:cNvPr id="9" name="Afrundet rektangel 8"/>
            <p:cNvSpPr/>
            <p:nvPr/>
          </p:nvSpPr>
          <p:spPr>
            <a:xfrm>
              <a:off x="8762035" y="4835212"/>
              <a:ext cx="3159889" cy="1878275"/>
            </a:xfrm>
            <a:prstGeom prst="roundRect">
              <a:avLst/>
            </a:prstGeom>
            <a:solidFill>
              <a:srgbClr val="B318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11" name="Afrundet rektangel 10"/>
            <p:cNvSpPr/>
            <p:nvPr/>
          </p:nvSpPr>
          <p:spPr>
            <a:xfrm>
              <a:off x="9097701" y="4375027"/>
              <a:ext cx="1097361" cy="564967"/>
            </a:xfrm>
            <a:prstGeom prst="roundRect">
              <a:avLst/>
            </a:prstGeom>
            <a:solidFill>
              <a:srgbClr val="B318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12" name="Tekstfelt 11"/>
            <p:cNvSpPr txBox="1"/>
            <p:nvPr/>
          </p:nvSpPr>
          <p:spPr>
            <a:xfrm>
              <a:off x="9242337" y="4436285"/>
              <a:ext cx="1238491" cy="436875"/>
            </a:xfrm>
            <a:prstGeom prst="rect">
              <a:avLst/>
            </a:prstGeom>
            <a:noFill/>
          </p:spPr>
          <p:txBody>
            <a:bodyPr wrap="square" rtlCol="0">
              <a:spAutoFit/>
            </a:bodyPr>
            <a:lstStyle/>
            <a:p>
              <a:r>
                <a:rPr lang="sl-SI"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Dejstvo</a:t>
              </a:r>
            </a:p>
          </p:txBody>
        </p:sp>
        <p:sp>
          <p:nvSpPr>
            <p:cNvPr id="13" name="Tekstfelt 12"/>
            <p:cNvSpPr txBox="1"/>
            <p:nvPr/>
          </p:nvSpPr>
          <p:spPr>
            <a:xfrm>
              <a:off x="8924081" y="4928383"/>
              <a:ext cx="2868499" cy="1466652"/>
            </a:xfrm>
            <a:prstGeom prst="rect">
              <a:avLst/>
            </a:prstGeom>
            <a:noFill/>
          </p:spPr>
          <p:txBody>
            <a:bodyPr wrap="square" rtlCol="0">
              <a:spAutoFit/>
            </a:bodyPr>
            <a:lstStyle/>
            <a:p>
              <a:r>
                <a:rPr lang="sl-SI" sz="2200" dirty="0">
                  <a:solidFill>
                    <a:schemeClr val="bg1"/>
                  </a:solidFill>
                </a:rPr>
                <a:t>Ščitnica je majhna žleza v obliki metulja na sprednjem delu vratu </a:t>
              </a:r>
              <a:r>
                <a:rPr lang="sl-SI" sz="2200">
                  <a:solidFill>
                    <a:schemeClr val="bg1"/>
                  </a:solidFill>
                </a:rPr>
                <a:t>pod </a:t>
              </a:r>
              <a:r>
                <a:rPr lang="en-GB" sz="2200">
                  <a:solidFill>
                    <a:schemeClr val="bg1"/>
                  </a:solidFill>
                </a:rPr>
                <a:t>grlom</a:t>
              </a:r>
              <a:r>
                <a:rPr lang="sl-SI" sz="2200" dirty="0">
                  <a:solidFill>
                    <a:schemeClr val="bg1"/>
                  </a:solidFill>
                </a:rPr>
                <a:t>. </a:t>
              </a:r>
            </a:p>
          </p:txBody>
        </p:sp>
      </p:grpSp>
    </p:spTree>
    <p:extLst>
      <p:ext uri="{BB962C8B-B14F-4D97-AF65-F5344CB8AC3E}">
        <p14:creationId xmlns:p14="http://schemas.microsoft.com/office/powerpoint/2010/main" val="129730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0EF8F4D-0BFA-49D6-8069-3C65D089183F}">
  <we:reference id="wa104381063" version="1.0.0.1" store="da-DK"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0</TotalTime>
  <Words>3323</Words>
  <Application>Microsoft Office PowerPoint</Application>
  <PresentationFormat>Breitbild</PresentationFormat>
  <Paragraphs>359</Paragraphs>
  <Slides>40</Slides>
  <Notes>40</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40</vt:i4>
      </vt:variant>
    </vt:vector>
  </HeadingPairs>
  <TitlesOfParts>
    <vt:vector size="51" baseType="lpstr">
      <vt:lpstr>Aptos</vt:lpstr>
      <vt:lpstr>Arial</vt:lpstr>
      <vt:lpstr>Barlow-Regular</vt:lpstr>
      <vt:lpstr>Calibri</vt:lpstr>
      <vt:lpstr>Calibri Light</vt:lpstr>
      <vt:lpstr>Noto Sans</vt:lpstr>
      <vt:lpstr>Open Sans</vt:lpstr>
      <vt:lpstr>Sans open</vt:lpstr>
      <vt:lpstr>Times New Roman</vt:lpstr>
      <vt:lpstr>Wingdings</vt:lpstr>
      <vt:lpstr>Office Theme</vt:lpstr>
      <vt:lpstr>ABC joda  </vt:lpstr>
      <vt:lpstr>Orodje za povratne informacije o jodu</vt:lpstr>
      <vt:lpstr>Zakaj je jod pomemben?</vt:lpstr>
      <vt:lpstr>Zakaj je jod pomemben?</vt:lpstr>
      <vt:lpstr>Ali imajo vsi na svetu v svoji prehrani dostop do joda?</vt:lpstr>
      <vt:lpstr>Poiščite svojo državo in preverite preskrbo z jodom</vt:lpstr>
      <vt:lpstr>Kakšna je zgodovina pomanjkanja joda?</vt:lpstr>
      <vt:lpstr>Kakšna je zgodovina pomanjkanja joda?</vt:lpstr>
      <vt:lpstr>Jod: spodbuja rast in energijo </vt:lpstr>
      <vt:lpstr>Jod v nosečnosti: rast in razvoj otrokovih možganov</vt:lpstr>
      <vt:lpstr>Zakaj bi nas danes moralo skrbeti zaradi pomanjkanja joda?</vt:lpstr>
      <vt:lpstr>Ustrezna količina joda je pomembna za zdravje</vt:lpstr>
      <vt:lpstr>Priporočen vnos joda  – tudi med nosečnostjo in dojenjem</vt:lpstr>
      <vt:lpstr>Priporočen vnos joda</vt:lpstr>
      <vt:lpstr>Cikel joda</vt:lpstr>
      <vt:lpstr>Cikel joda</vt:lpstr>
      <vt:lpstr>Kako lahko države zagotovijo svojim prebivalcem dovolj joda s prehrano? </vt:lpstr>
      <vt:lpstr>Kako lahko države zagotovijo svojim prebivalcem dovolj joda s prehrano? </vt:lpstr>
      <vt:lpstr>Viri joda Velikosti porcij za vnos priporočenih dnevnih količin joda s prehrano </vt:lpstr>
      <vt:lpstr>Ali ni sol slaba za nas?</vt:lpstr>
      <vt:lpstr>Oblikovanje obrokov, bogatih z jodom: skupinsko delo</vt:lpstr>
      <vt:lpstr>Ne pozabite</vt:lpstr>
      <vt:lpstr>Križanka</vt:lpstr>
      <vt:lpstr>Odkrijte napake</vt:lpstr>
      <vt:lpstr>Vaje modula A – odgovori </vt:lpstr>
      <vt:lpstr>Vaje modula A – odgovori </vt:lpstr>
      <vt:lpstr>Vaje modula A – odgovori </vt:lpstr>
      <vt:lpstr>Vaje modula A – odgovori </vt:lpstr>
      <vt:lpstr>Vaje modula A – odgovori </vt:lpstr>
      <vt:lpstr>Vaje modula A – odgovori </vt:lpstr>
      <vt:lpstr>Vaje modula A – odgovori </vt:lpstr>
      <vt:lpstr>Vaje modula A – odgovori </vt:lpstr>
      <vt:lpstr>Vaje modula A – odgovori </vt:lpstr>
      <vt:lpstr>Vaje modula A – odgovori </vt:lpstr>
      <vt:lpstr>Vaje modula A – odgovori </vt:lpstr>
      <vt:lpstr>Vaje modula A – odgovori </vt:lpstr>
      <vt:lpstr>Vaje modula A – odgovori </vt:lpstr>
      <vt:lpstr>Vaje modula A – odgovori </vt:lpstr>
      <vt:lpstr>Skupinsko delo v modulu B</vt:lpstr>
      <vt:lpstr>Skupinsko delo v modulu C</vt:lpstr>
    </vt:vector>
  </TitlesOfParts>
  <Company>SUND - KU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Bodil Just Christensen</dc:creator>
  <cp:lastModifiedBy>Vivien Henck</cp:lastModifiedBy>
  <cp:revision>166</cp:revision>
  <cp:lastPrinted>2024-05-13T13:02:25Z</cp:lastPrinted>
  <dcterms:created xsi:type="dcterms:W3CDTF">2024-02-17T19:23:46Z</dcterms:created>
  <dcterms:modified xsi:type="dcterms:W3CDTF">2024-09-13T19:56:06Z</dcterms:modified>
</cp:coreProperties>
</file>